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48" r:id="rId1"/>
    <p:sldMasterId id="2147483651" r:id="rId2"/>
    <p:sldMasterId id="2147483653" r:id="rId3"/>
  </p:sldMasterIdLst>
  <p:notesMasterIdLst>
    <p:notesMasterId r:id="rId54"/>
  </p:notesMasterIdLst>
  <p:sldIdLst>
    <p:sldId id="256" r:id="rId4"/>
    <p:sldId id="261" r:id="rId5"/>
    <p:sldId id="262" r:id="rId6"/>
    <p:sldId id="265" r:id="rId7"/>
    <p:sldId id="309" r:id="rId8"/>
    <p:sldId id="291" r:id="rId9"/>
    <p:sldId id="310" r:id="rId10"/>
    <p:sldId id="304" r:id="rId11"/>
    <p:sldId id="285" r:id="rId12"/>
    <p:sldId id="286" r:id="rId13"/>
    <p:sldId id="311" r:id="rId14"/>
    <p:sldId id="312" r:id="rId15"/>
    <p:sldId id="314" r:id="rId16"/>
    <p:sldId id="305" r:id="rId17"/>
    <p:sldId id="315" r:id="rId18"/>
    <p:sldId id="316" r:id="rId19"/>
    <p:sldId id="317" r:id="rId20"/>
    <p:sldId id="292" r:id="rId21"/>
    <p:sldId id="318" r:id="rId22"/>
    <p:sldId id="319" r:id="rId23"/>
    <p:sldId id="320" r:id="rId24"/>
    <p:sldId id="306" r:id="rId25"/>
    <p:sldId id="294" r:id="rId26"/>
    <p:sldId id="323" r:id="rId27"/>
    <p:sldId id="322" r:id="rId28"/>
    <p:sldId id="324" r:id="rId29"/>
    <p:sldId id="326" r:id="rId30"/>
    <p:sldId id="325" r:id="rId31"/>
    <p:sldId id="307" r:id="rId32"/>
    <p:sldId id="327" r:id="rId33"/>
    <p:sldId id="308" r:id="rId34"/>
    <p:sldId id="328" r:id="rId35"/>
    <p:sldId id="271" r:id="rId36"/>
    <p:sldId id="343" r:id="rId37"/>
    <p:sldId id="264" r:id="rId38"/>
    <p:sldId id="321" r:id="rId39"/>
    <p:sldId id="329" r:id="rId40"/>
    <p:sldId id="331" r:id="rId41"/>
    <p:sldId id="342" r:id="rId42"/>
    <p:sldId id="330" r:id="rId43"/>
    <p:sldId id="332" r:id="rId44"/>
    <p:sldId id="333" r:id="rId45"/>
    <p:sldId id="334" r:id="rId46"/>
    <p:sldId id="335" r:id="rId47"/>
    <p:sldId id="336" r:id="rId48"/>
    <p:sldId id="338" r:id="rId49"/>
    <p:sldId id="337" r:id="rId50"/>
    <p:sldId id="339" r:id="rId51"/>
    <p:sldId id="340" r:id="rId52"/>
    <p:sldId id="341" r:id="rId53"/>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D8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725" autoAdjust="0"/>
  </p:normalViewPr>
  <p:slideViewPr>
    <p:cSldViewPr>
      <p:cViewPr varScale="1">
        <p:scale>
          <a:sx n="126" d="100"/>
          <a:sy n="126" d="100"/>
        </p:scale>
        <p:origin x="1230"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FD3D57-F3BB-4E5E-B091-1500A3C92E81}" type="doc">
      <dgm:prSet loTypeId="urn:microsoft.com/office/officeart/2005/8/layout/pyramid1" loCatId="pyramid" qsTypeId="urn:microsoft.com/office/officeart/2005/8/quickstyle/simple1" qsCatId="simple" csTypeId="urn:microsoft.com/office/officeart/2005/8/colors/accent1_2" csCatId="accent1" phldr="1"/>
      <dgm:spPr/>
    </dgm:pt>
    <dgm:pt modelId="{E924DC90-2427-4BE5-A522-6ACD4563EB45}">
      <dgm:prSet phldrT="[Text]" custT="1"/>
      <dgm:spPr>
        <a:solidFill>
          <a:schemeClr val="accent1">
            <a:lumMod val="50000"/>
          </a:schemeClr>
        </a:solidFill>
        <a:ln>
          <a:solidFill>
            <a:schemeClr val="bg1">
              <a:lumMod val="95000"/>
            </a:schemeClr>
          </a:solidFill>
        </a:ln>
      </dgm:spPr>
      <dgm:t>
        <a:bodyPr anchor="ctr"/>
        <a:lstStyle/>
        <a:p>
          <a:pPr algn="ctr"/>
          <a:endParaRPr lang="en-JM" sz="1600" b="1" dirty="0" smtClean="0">
            <a:solidFill>
              <a:schemeClr val="bg1"/>
            </a:solidFill>
            <a:latin typeface="Arial" pitchFamily="34" charset="0"/>
            <a:cs typeface="Arial" pitchFamily="34" charset="0"/>
          </a:endParaRPr>
        </a:p>
        <a:p>
          <a:pPr algn="ctr"/>
          <a:r>
            <a:rPr lang="en-JM" sz="1600" b="1" dirty="0" smtClean="0">
              <a:solidFill>
                <a:schemeClr val="bg1"/>
              </a:solidFill>
              <a:latin typeface="Arial" pitchFamily="34" charset="0"/>
              <a:cs typeface="Arial" pitchFamily="34" charset="0"/>
            </a:rPr>
            <a:t>FP</a:t>
          </a:r>
          <a:endParaRPr lang="en-JM" sz="1600" b="1" dirty="0">
            <a:solidFill>
              <a:schemeClr val="bg1"/>
            </a:solidFill>
            <a:latin typeface="Arial" pitchFamily="34" charset="0"/>
            <a:cs typeface="Arial" pitchFamily="34" charset="0"/>
          </a:endParaRPr>
        </a:p>
      </dgm:t>
    </dgm:pt>
    <dgm:pt modelId="{9E545862-1292-4DB6-B36C-D6247532E625}" type="parTrans" cxnId="{685D1073-2D3C-412E-A123-0EF4D596743E}">
      <dgm:prSet/>
      <dgm:spPr/>
      <dgm:t>
        <a:bodyPr/>
        <a:lstStyle/>
        <a:p>
          <a:endParaRPr lang="en-JM">
            <a:solidFill>
              <a:schemeClr val="bg1"/>
            </a:solidFill>
          </a:endParaRPr>
        </a:p>
      </dgm:t>
    </dgm:pt>
    <dgm:pt modelId="{BD5A33EB-119A-4BA7-8787-7DF55D1248BC}" type="sibTrans" cxnId="{685D1073-2D3C-412E-A123-0EF4D596743E}">
      <dgm:prSet/>
      <dgm:spPr/>
      <dgm:t>
        <a:bodyPr/>
        <a:lstStyle/>
        <a:p>
          <a:endParaRPr lang="en-JM">
            <a:solidFill>
              <a:schemeClr val="bg1"/>
            </a:solidFill>
          </a:endParaRPr>
        </a:p>
      </dgm:t>
    </dgm:pt>
    <dgm:pt modelId="{9D67B1F7-C4FF-4E1E-94F4-69209A4E7C47}">
      <dgm:prSet phldrT="[Text]" custT="1"/>
      <dgm:spPr>
        <a:solidFill>
          <a:schemeClr val="accent3"/>
        </a:solidFill>
        <a:ln>
          <a:solidFill>
            <a:schemeClr val="bg1">
              <a:lumMod val="95000"/>
            </a:schemeClr>
          </a:solidFill>
        </a:ln>
      </dgm:spPr>
      <dgm:t>
        <a:bodyPr anchor="ctr"/>
        <a:lstStyle/>
        <a:p>
          <a:pPr algn="ctr"/>
          <a:r>
            <a:rPr lang="en-US" altLang="ko-KR" sz="1600" b="1" dirty="0" smtClean="0">
              <a:solidFill>
                <a:schemeClr val="bg1"/>
              </a:solidFill>
              <a:latin typeface="Arial" pitchFamily="34" charset="0"/>
              <a:cs typeface="Arial" pitchFamily="34" charset="0"/>
            </a:rPr>
            <a:t>CP</a:t>
          </a:r>
          <a:r>
            <a:rPr lang="ko-KR" altLang="en-US" sz="1600" b="1" dirty="0" smtClean="0">
              <a:solidFill>
                <a:schemeClr val="bg1"/>
              </a:solidFill>
              <a:latin typeface="Arial" pitchFamily="34" charset="0"/>
              <a:cs typeface="Arial" pitchFamily="34" charset="0"/>
            </a:rPr>
            <a:t> </a:t>
          </a:r>
          <a:r>
            <a:rPr lang="en-US" altLang="ko-KR" sz="1600" b="1" dirty="0" smtClean="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BD4D3042-AB5C-4E8F-B8BE-BC3A20988EB3}" type="parTrans" cxnId="{1263D722-8372-4789-B9F5-BFD8D9C870F1}">
      <dgm:prSet/>
      <dgm:spPr/>
      <dgm:t>
        <a:bodyPr/>
        <a:lstStyle/>
        <a:p>
          <a:endParaRPr lang="en-JM">
            <a:solidFill>
              <a:schemeClr val="bg1"/>
            </a:solidFill>
          </a:endParaRPr>
        </a:p>
      </dgm:t>
    </dgm:pt>
    <dgm:pt modelId="{B379D14A-425C-47B8-B779-1E5D839E4BC8}" type="sibTrans" cxnId="{1263D722-8372-4789-B9F5-BFD8D9C870F1}">
      <dgm:prSet/>
      <dgm:spPr/>
      <dgm:t>
        <a:bodyPr/>
        <a:lstStyle/>
        <a:p>
          <a:endParaRPr lang="en-JM">
            <a:solidFill>
              <a:schemeClr val="bg1"/>
            </a:solidFill>
          </a:endParaRPr>
        </a:p>
      </dgm:t>
    </dgm:pt>
    <dgm:pt modelId="{85631E1F-364A-4A2A-9989-E896E5049557}">
      <dgm:prSet phldrT="[Text]" custT="1"/>
      <dgm:spPr>
        <a:solidFill>
          <a:schemeClr val="accent2">
            <a:lumMod val="75000"/>
          </a:schemeClr>
        </a:solidFill>
        <a:ln>
          <a:solidFill>
            <a:schemeClr val="bg1">
              <a:lumMod val="95000"/>
            </a:schemeClr>
          </a:solidFill>
        </a:ln>
      </dgm:spPr>
      <dgm:t>
        <a:bodyPr anchor="ctr"/>
        <a:lstStyle/>
        <a:p>
          <a:pPr algn="ctr"/>
          <a:r>
            <a:rPr lang="en-US" altLang="ko-KR" sz="1600" b="1" dirty="0" smtClean="0">
              <a:solidFill>
                <a:schemeClr val="bg1"/>
              </a:solidFill>
              <a:latin typeface="Arial" pitchFamily="34" charset="0"/>
              <a:cs typeface="Arial" pitchFamily="34" charset="0"/>
            </a:rPr>
            <a:t>SP</a:t>
          </a:r>
          <a:r>
            <a:rPr lang="ko-KR" altLang="en-US" sz="1600" b="1" dirty="0" smtClean="0">
              <a:solidFill>
                <a:schemeClr val="bg1"/>
              </a:solidFill>
              <a:latin typeface="Arial" pitchFamily="34" charset="0"/>
              <a:cs typeface="Arial" pitchFamily="34" charset="0"/>
            </a:rPr>
            <a:t> </a:t>
          </a:r>
          <a:r>
            <a:rPr lang="en-US" altLang="ko-KR" sz="1600" b="1" dirty="0" smtClean="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EBE3CA2F-C22D-4DAD-BBB2-CC29F3FBCF68}" type="parTrans" cxnId="{689B59B0-BF9D-489D-8A96-D6B2CF499ABF}">
      <dgm:prSet/>
      <dgm:spPr/>
      <dgm:t>
        <a:bodyPr/>
        <a:lstStyle/>
        <a:p>
          <a:pPr latinLnBrk="1"/>
          <a:endParaRPr lang="ko-KR" altLang="en-US"/>
        </a:p>
      </dgm:t>
    </dgm:pt>
    <dgm:pt modelId="{DC75A793-C6A2-4960-947A-450C2653BBC6}" type="sibTrans" cxnId="{689B59B0-BF9D-489D-8A96-D6B2CF499ABF}">
      <dgm:prSet/>
      <dgm:spPr/>
      <dgm:t>
        <a:bodyPr/>
        <a:lstStyle/>
        <a:p>
          <a:pPr latinLnBrk="1"/>
          <a:endParaRPr lang="ko-KR" altLang="en-US"/>
        </a:p>
      </dgm:t>
    </dgm:pt>
    <dgm:pt modelId="{6346E340-6B27-47A2-93A8-AA7F0249167F}" type="pres">
      <dgm:prSet presAssocID="{28FD3D57-F3BB-4E5E-B091-1500A3C92E81}" presName="Name0" presStyleCnt="0">
        <dgm:presLayoutVars>
          <dgm:dir/>
          <dgm:animLvl val="lvl"/>
          <dgm:resizeHandles val="exact"/>
        </dgm:presLayoutVars>
      </dgm:prSet>
      <dgm:spPr/>
    </dgm:pt>
    <dgm:pt modelId="{8351BCDF-D287-464A-AB10-4261CFFC4E79}" type="pres">
      <dgm:prSet presAssocID="{E924DC90-2427-4BE5-A522-6ACD4563EB45}" presName="Name8" presStyleCnt="0"/>
      <dgm:spPr/>
    </dgm:pt>
    <dgm:pt modelId="{864F954D-81D4-4546-B08E-448FBA7A18FE}" type="pres">
      <dgm:prSet presAssocID="{E924DC90-2427-4BE5-A522-6ACD4563EB45}" presName="level" presStyleLbl="node1" presStyleIdx="0" presStyleCnt="3" custScaleX="98552" custScaleY="139063">
        <dgm:presLayoutVars>
          <dgm:chMax val="1"/>
          <dgm:bulletEnabled val="1"/>
        </dgm:presLayoutVars>
      </dgm:prSet>
      <dgm:spPr/>
      <dgm:t>
        <a:bodyPr/>
        <a:lstStyle/>
        <a:p>
          <a:endParaRPr lang="en-US"/>
        </a:p>
      </dgm:t>
    </dgm:pt>
    <dgm:pt modelId="{A8AE7F33-3372-4D78-96A6-FD2B204E9D9D}" type="pres">
      <dgm:prSet presAssocID="{E924DC90-2427-4BE5-A522-6ACD4563EB45}" presName="levelTx" presStyleLbl="revTx" presStyleIdx="0" presStyleCnt="0">
        <dgm:presLayoutVars>
          <dgm:chMax val="1"/>
          <dgm:bulletEnabled val="1"/>
        </dgm:presLayoutVars>
      </dgm:prSet>
      <dgm:spPr/>
      <dgm:t>
        <a:bodyPr/>
        <a:lstStyle/>
        <a:p>
          <a:endParaRPr lang="en-US"/>
        </a:p>
      </dgm:t>
    </dgm:pt>
    <dgm:pt modelId="{45295FEF-34B7-47B0-80DB-E881F25871A9}" type="pres">
      <dgm:prSet presAssocID="{85631E1F-364A-4A2A-9989-E896E5049557}" presName="Name8" presStyleCnt="0"/>
      <dgm:spPr/>
    </dgm:pt>
    <dgm:pt modelId="{3CE8FECB-ADC6-4195-8C29-ECF1EEE9F8FA}" type="pres">
      <dgm:prSet presAssocID="{85631E1F-364A-4A2A-9989-E896E5049557}" presName="level" presStyleLbl="node1" presStyleIdx="1" presStyleCnt="3">
        <dgm:presLayoutVars>
          <dgm:chMax val="1"/>
          <dgm:bulletEnabled val="1"/>
        </dgm:presLayoutVars>
      </dgm:prSet>
      <dgm:spPr/>
      <dgm:t>
        <a:bodyPr/>
        <a:lstStyle/>
        <a:p>
          <a:endParaRPr lang="en-US"/>
        </a:p>
      </dgm:t>
    </dgm:pt>
    <dgm:pt modelId="{DC549F7C-7B63-4EBA-944C-0C5CAC570546}" type="pres">
      <dgm:prSet presAssocID="{85631E1F-364A-4A2A-9989-E896E5049557}" presName="levelTx" presStyleLbl="revTx" presStyleIdx="0" presStyleCnt="0">
        <dgm:presLayoutVars>
          <dgm:chMax val="1"/>
          <dgm:bulletEnabled val="1"/>
        </dgm:presLayoutVars>
      </dgm:prSet>
      <dgm:spPr/>
      <dgm:t>
        <a:bodyPr/>
        <a:lstStyle/>
        <a:p>
          <a:endParaRPr lang="en-US"/>
        </a:p>
      </dgm:t>
    </dgm:pt>
    <dgm:pt modelId="{BF7100C5-692A-476D-9242-E6DE2BFA407E}" type="pres">
      <dgm:prSet presAssocID="{9D67B1F7-C4FF-4E1E-94F4-69209A4E7C47}" presName="Name8" presStyleCnt="0"/>
      <dgm:spPr/>
    </dgm:pt>
    <dgm:pt modelId="{753AA43A-5097-42D8-A3EF-20B11215D8F3}" type="pres">
      <dgm:prSet presAssocID="{9D67B1F7-C4FF-4E1E-94F4-69209A4E7C47}" presName="level" presStyleLbl="node1" presStyleIdx="2" presStyleCnt="3" custScaleY="150551">
        <dgm:presLayoutVars>
          <dgm:chMax val="1"/>
          <dgm:bulletEnabled val="1"/>
        </dgm:presLayoutVars>
      </dgm:prSet>
      <dgm:spPr/>
      <dgm:t>
        <a:bodyPr/>
        <a:lstStyle/>
        <a:p>
          <a:endParaRPr lang="en-US"/>
        </a:p>
      </dgm:t>
    </dgm:pt>
    <dgm:pt modelId="{7E617F38-6BB2-4E03-8198-FF7E7F898924}" type="pres">
      <dgm:prSet presAssocID="{9D67B1F7-C4FF-4E1E-94F4-69209A4E7C47}" presName="levelTx" presStyleLbl="revTx" presStyleIdx="0" presStyleCnt="0">
        <dgm:presLayoutVars>
          <dgm:chMax val="1"/>
          <dgm:bulletEnabled val="1"/>
        </dgm:presLayoutVars>
      </dgm:prSet>
      <dgm:spPr/>
      <dgm:t>
        <a:bodyPr/>
        <a:lstStyle/>
        <a:p>
          <a:endParaRPr lang="en-US"/>
        </a:p>
      </dgm:t>
    </dgm:pt>
  </dgm:ptLst>
  <dgm:cxnLst>
    <dgm:cxn modelId="{689B59B0-BF9D-489D-8A96-D6B2CF499ABF}" srcId="{28FD3D57-F3BB-4E5E-B091-1500A3C92E81}" destId="{85631E1F-364A-4A2A-9989-E896E5049557}" srcOrd="1" destOrd="0" parTransId="{EBE3CA2F-C22D-4DAD-BBB2-CC29F3FBCF68}" sibTransId="{DC75A793-C6A2-4960-947A-450C2653BBC6}"/>
    <dgm:cxn modelId="{685D1073-2D3C-412E-A123-0EF4D596743E}" srcId="{28FD3D57-F3BB-4E5E-B091-1500A3C92E81}" destId="{E924DC90-2427-4BE5-A522-6ACD4563EB45}" srcOrd="0" destOrd="0" parTransId="{9E545862-1292-4DB6-B36C-D6247532E625}" sibTransId="{BD5A33EB-119A-4BA7-8787-7DF55D1248BC}"/>
    <dgm:cxn modelId="{739B5CEA-1932-4053-852F-247E63691C79}" type="presOf" srcId="{9D67B1F7-C4FF-4E1E-94F4-69209A4E7C47}" destId="{753AA43A-5097-42D8-A3EF-20B11215D8F3}" srcOrd="0" destOrd="0" presId="urn:microsoft.com/office/officeart/2005/8/layout/pyramid1"/>
    <dgm:cxn modelId="{723E9675-955D-4A18-A032-DE43ECB85624}" type="presOf" srcId="{E924DC90-2427-4BE5-A522-6ACD4563EB45}" destId="{864F954D-81D4-4546-B08E-448FBA7A18FE}" srcOrd="0" destOrd="0" presId="urn:microsoft.com/office/officeart/2005/8/layout/pyramid1"/>
    <dgm:cxn modelId="{66D00D19-FA9D-4051-B6B5-B80F0AC47E4A}" type="presOf" srcId="{85631E1F-364A-4A2A-9989-E896E5049557}" destId="{DC549F7C-7B63-4EBA-944C-0C5CAC570546}" srcOrd="1" destOrd="0" presId="urn:microsoft.com/office/officeart/2005/8/layout/pyramid1"/>
    <dgm:cxn modelId="{04570C11-0AAF-4105-B53C-59BDB2A1EB11}" type="presOf" srcId="{28FD3D57-F3BB-4E5E-B091-1500A3C92E81}" destId="{6346E340-6B27-47A2-93A8-AA7F0249167F}" srcOrd="0" destOrd="0" presId="urn:microsoft.com/office/officeart/2005/8/layout/pyramid1"/>
    <dgm:cxn modelId="{1263D722-8372-4789-B9F5-BFD8D9C870F1}" srcId="{28FD3D57-F3BB-4E5E-B091-1500A3C92E81}" destId="{9D67B1F7-C4FF-4E1E-94F4-69209A4E7C47}" srcOrd="2" destOrd="0" parTransId="{BD4D3042-AB5C-4E8F-B8BE-BC3A20988EB3}" sibTransId="{B379D14A-425C-47B8-B779-1E5D839E4BC8}"/>
    <dgm:cxn modelId="{A88E4273-F7D4-48AF-943F-7FA4DF9C2606}" type="presOf" srcId="{E924DC90-2427-4BE5-A522-6ACD4563EB45}" destId="{A8AE7F33-3372-4D78-96A6-FD2B204E9D9D}" srcOrd="1" destOrd="0" presId="urn:microsoft.com/office/officeart/2005/8/layout/pyramid1"/>
    <dgm:cxn modelId="{8FDB5E6D-661C-41AC-9FA0-91D3F8FFD6D9}" type="presOf" srcId="{9D67B1F7-C4FF-4E1E-94F4-69209A4E7C47}" destId="{7E617F38-6BB2-4E03-8198-FF7E7F898924}" srcOrd="1" destOrd="0" presId="urn:microsoft.com/office/officeart/2005/8/layout/pyramid1"/>
    <dgm:cxn modelId="{F2629F3A-4FE3-4B3E-B83D-0555BE7C8FBD}" type="presOf" srcId="{85631E1F-364A-4A2A-9989-E896E5049557}" destId="{3CE8FECB-ADC6-4195-8C29-ECF1EEE9F8FA}" srcOrd="0" destOrd="0" presId="urn:microsoft.com/office/officeart/2005/8/layout/pyramid1"/>
    <dgm:cxn modelId="{724B3B8E-5A8F-455C-8CB0-246FA07650C9}" type="presParOf" srcId="{6346E340-6B27-47A2-93A8-AA7F0249167F}" destId="{8351BCDF-D287-464A-AB10-4261CFFC4E79}" srcOrd="0" destOrd="0" presId="urn:microsoft.com/office/officeart/2005/8/layout/pyramid1"/>
    <dgm:cxn modelId="{B83998B2-F33F-4A19-AA8B-C12ABE92F459}" type="presParOf" srcId="{8351BCDF-D287-464A-AB10-4261CFFC4E79}" destId="{864F954D-81D4-4546-B08E-448FBA7A18FE}" srcOrd="0" destOrd="0" presId="urn:microsoft.com/office/officeart/2005/8/layout/pyramid1"/>
    <dgm:cxn modelId="{FF697D92-14FA-49DE-854A-3B45160627C8}" type="presParOf" srcId="{8351BCDF-D287-464A-AB10-4261CFFC4E79}" destId="{A8AE7F33-3372-4D78-96A6-FD2B204E9D9D}" srcOrd="1" destOrd="0" presId="urn:microsoft.com/office/officeart/2005/8/layout/pyramid1"/>
    <dgm:cxn modelId="{6D9A8C80-BA20-44C0-99AE-EE8926DED6ED}" type="presParOf" srcId="{6346E340-6B27-47A2-93A8-AA7F0249167F}" destId="{45295FEF-34B7-47B0-80DB-E881F25871A9}" srcOrd="1" destOrd="0" presId="urn:microsoft.com/office/officeart/2005/8/layout/pyramid1"/>
    <dgm:cxn modelId="{8C832AED-0FDB-40CA-9B4E-8C02CD2D33C4}" type="presParOf" srcId="{45295FEF-34B7-47B0-80DB-E881F25871A9}" destId="{3CE8FECB-ADC6-4195-8C29-ECF1EEE9F8FA}" srcOrd="0" destOrd="0" presId="urn:microsoft.com/office/officeart/2005/8/layout/pyramid1"/>
    <dgm:cxn modelId="{ACBFE7D8-DD9F-41BE-A1DD-16390180B717}" type="presParOf" srcId="{45295FEF-34B7-47B0-80DB-E881F25871A9}" destId="{DC549F7C-7B63-4EBA-944C-0C5CAC570546}" srcOrd="1" destOrd="0" presId="urn:microsoft.com/office/officeart/2005/8/layout/pyramid1"/>
    <dgm:cxn modelId="{2EDC6386-FD2E-4944-AD02-6C33BADDF850}" type="presParOf" srcId="{6346E340-6B27-47A2-93A8-AA7F0249167F}" destId="{BF7100C5-692A-476D-9242-E6DE2BFA407E}" srcOrd="2" destOrd="0" presId="urn:microsoft.com/office/officeart/2005/8/layout/pyramid1"/>
    <dgm:cxn modelId="{9F690A36-CAD6-4D83-A70F-6D713D279C68}" type="presParOf" srcId="{BF7100C5-692A-476D-9242-E6DE2BFA407E}" destId="{753AA43A-5097-42D8-A3EF-20B11215D8F3}" srcOrd="0" destOrd="0" presId="urn:microsoft.com/office/officeart/2005/8/layout/pyramid1"/>
    <dgm:cxn modelId="{5F0851C6-5FFF-49BF-8B49-C965411D433D}" type="presParOf" srcId="{BF7100C5-692A-476D-9242-E6DE2BFA407E}" destId="{7E617F38-6BB2-4E03-8198-FF7E7F898924}" srcOrd="1" destOrd="0" presId="urn:microsoft.com/office/officeart/2005/8/layout/pyramid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954D-81D4-4546-B08E-448FBA7A18FE}">
      <dsp:nvSpPr>
        <dsp:cNvPr id="0" name=""/>
        <dsp:cNvSpPr/>
      </dsp:nvSpPr>
      <dsp:spPr>
        <a:xfrm>
          <a:off x="859184" y="0"/>
          <a:ext cx="932439" cy="1172758"/>
        </a:xfrm>
        <a:prstGeom prst="trapezoid">
          <a:avLst>
            <a:gd name="adj" fmla="val 50735"/>
          </a:avLst>
        </a:prstGeom>
        <a:solidFill>
          <a:schemeClr val="accent1">
            <a:lumMod val="50000"/>
          </a:schemeClr>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endParaRPr lang="en-JM" sz="1600" b="1" kern="1200" dirty="0" smtClean="0">
            <a:solidFill>
              <a:schemeClr val="bg1"/>
            </a:solidFill>
            <a:latin typeface="Arial" pitchFamily="34" charset="0"/>
            <a:cs typeface="Arial" pitchFamily="34" charset="0"/>
          </a:endParaRPr>
        </a:p>
        <a:p>
          <a:pPr lvl="0" algn="ctr" defTabSz="711200">
            <a:lnSpc>
              <a:spcPct val="90000"/>
            </a:lnSpc>
            <a:spcBef>
              <a:spcPct val="0"/>
            </a:spcBef>
            <a:spcAft>
              <a:spcPct val="35000"/>
            </a:spcAft>
          </a:pPr>
          <a:r>
            <a:rPr lang="en-JM" sz="1600" b="1" kern="1200" dirty="0" smtClean="0">
              <a:solidFill>
                <a:schemeClr val="bg1"/>
              </a:solidFill>
              <a:latin typeface="Arial" pitchFamily="34" charset="0"/>
              <a:cs typeface="Arial" pitchFamily="34" charset="0"/>
            </a:rPr>
            <a:t>FP</a:t>
          </a:r>
          <a:endParaRPr lang="en-JM" sz="1600" b="1" kern="1200" dirty="0">
            <a:solidFill>
              <a:schemeClr val="bg1"/>
            </a:solidFill>
            <a:latin typeface="Arial" pitchFamily="34" charset="0"/>
            <a:cs typeface="Arial" pitchFamily="34" charset="0"/>
          </a:endParaRPr>
        </a:p>
      </dsp:txBody>
      <dsp:txXfrm>
        <a:off x="859184" y="0"/>
        <a:ext cx="932439" cy="1172758"/>
      </dsp:txXfrm>
    </dsp:sp>
    <dsp:sp modelId="{3CE8FECB-ADC6-4195-8C29-ECF1EEE9F8FA}">
      <dsp:nvSpPr>
        <dsp:cNvPr id="0" name=""/>
        <dsp:cNvSpPr/>
      </dsp:nvSpPr>
      <dsp:spPr>
        <a:xfrm>
          <a:off x="512150" y="1172758"/>
          <a:ext cx="1626507" cy="843329"/>
        </a:xfrm>
        <a:prstGeom prst="trapezoid">
          <a:avLst>
            <a:gd name="adj" fmla="val 40338"/>
          </a:avLst>
        </a:prstGeom>
        <a:solidFill>
          <a:schemeClr val="accent2">
            <a:lumMod val="75000"/>
          </a:schemeClr>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altLang="ko-KR" sz="1600" b="1" kern="1200" dirty="0" smtClean="0">
              <a:solidFill>
                <a:schemeClr val="bg1"/>
              </a:solidFill>
              <a:latin typeface="Arial" pitchFamily="34" charset="0"/>
              <a:cs typeface="Arial" pitchFamily="34" charset="0"/>
            </a:rPr>
            <a:t>SP</a:t>
          </a:r>
          <a:r>
            <a:rPr lang="ko-KR" altLang="en-US" sz="1600" b="1" kern="1200" dirty="0" smtClean="0">
              <a:solidFill>
                <a:schemeClr val="bg1"/>
              </a:solidFill>
              <a:latin typeface="Arial" pitchFamily="34" charset="0"/>
              <a:cs typeface="Arial" pitchFamily="34" charset="0"/>
            </a:rPr>
            <a:t> </a:t>
          </a:r>
          <a:r>
            <a:rPr lang="en-US" altLang="ko-KR" sz="1600" b="1" kern="1200" dirty="0" smtClean="0">
              <a:solidFill>
                <a:schemeClr val="bg1"/>
              </a:solidFill>
              <a:latin typeface="Arial" pitchFamily="34" charset="0"/>
              <a:cs typeface="Arial" pitchFamily="34" charset="0"/>
            </a:rPr>
            <a:t> </a:t>
          </a:r>
          <a:endParaRPr lang="en-JM" sz="1600" b="1" kern="1200" dirty="0">
            <a:solidFill>
              <a:schemeClr val="bg1"/>
            </a:solidFill>
            <a:latin typeface="Arial" pitchFamily="34" charset="0"/>
            <a:cs typeface="Arial" pitchFamily="34" charset="0"/>
          </a:endParaRPr>
        </a:p>
      </dsp:txBody>
      <dsp:txXfrm>
        <a:off x="796789" y="1172758"/>
        <a:ext cx="1057229" cy="843329"/>
      </dsp:txXfrm>
    </dsp:sp>
    <dsp:sp modelId="{753AA43A-5097-42D8-A3EF-20B11215D8F3}">
      <dsp:nvSpPr>
        <dsp:cNvPr id="0" name=""/>
        <dsp:cNvSpPr/>
      </dsp:nvSpPr>
      <dsp:spPr>
        <a:xfrm>
          <a:off x="0" y="2016087"/>
          <a:ext cx="2650807" cy="1269640"/>
        </a:xfrm>
        <a:prstGeom prst="trapezoid">
          <a:avLst>
            <a:gd name="adj" fmla="val 40338"/>
          </a:avLst>
        </a:prstGeom>
        <a:solidFill>
          <a:schemeClr val="accent3"/>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altLang="ko-KR" sz="1600" b="1" kern="1200" dirty="0" smtClean="0">
              <a:solidFill>
                <a:schemeClr val="bg1"/>
              </a:solidFill>
              <a:latin typeface="Arial" pitchFamily="34" charset="0"/>
              <a:cs typeface="Arial" pitchFamily="34" charset="0"/>
            </a:rPr>
            <a:t>CP</a:t>
          </a:r>
          <a:r>
            <a:rPr lang="ko-KR" altLang="en-US" sz="1600" b="1" kern="1200" dirty="0" smtClean="0">
              <a:solidFill>
                <a:schemeClr val="bg1"/>
              </a:solidFill>
              <a:latin typeface="Arial" pitchFamily="34" charset="0"/>
              <a:cs typeface="Arial" pitchFamily="34" charset="0"/>
            </a:rPr>
            <a:t> </a:t>
          </a:r>
          <a:r>
            <a:rPr lang="en-US" altLang="ko-KR" sz="1600" b="1" kern="1200" dirty="0" smtClean="0">
              <a:solidFill>
                <a:schemeClr val="bg1"/>
              </a:solidFill>
              <a:latin typeface="Arial" pitchFamily="34" charset="0"/>
              <a:cs typeface="Arial" pitchFamily="34" charset="0"/>
            </a:rPr>
            <a:t> </a:t>
          </a:r>
          <a:endParaRPr lang="en-JM" sz="1600" b="1" kern="1200" dirty="0">
            <a:solidFill>
              <a:schemeClr val="bg1"/>
            </a:solidFill>
            <a:latin typeface="Arial" pitchFamily="34" charset="0"/>
            <a:cs typeface="Arial" pitchFamily="34" charset="0"/>
          </a:endParaRPr>
        </a:p>
      </dsp:txBody>
      <dsp:txXfrm>
        <a:off x="463891" y="2016087"/>
        <a:ext cx="1723025" cy="126964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B84E73-3170-4F65-8121-6A5995A318E2}" type="datetimeFigureOut">
              <a:rPr lang="zh-TW" altLang="en-US" smtClean="0"/>
              <a:t>2019/7/14</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E4BCDB-0447-4541-A4F3-1D74FC9DAB27}" type="slidenum">
              <a:rPr lang="zh-TW" altLang="en-US" smtClean="0"/>
              <a:t>‹#›</a:t>
            </a:fld>
            <a:endParaRPr lang="zh-TW" altLang="en-US"/>
          </a:p>
        </p:txBody>
      </p:sp>
    </p:spTree>
    <p:extLst>
      <p:ext uri="{BB962C8B-B14F-4D97-AF65-F5344CB8AC3E}">
        <p14:creationId xmlns:p14="http://schemas.microsoft.com/office/powerpoint/2010/main" val="2472050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時間序列數據的種類多不勝數，與利益具有直接相關性的即為股市預測，由於股票預測能夠顯著影響全球經濟，分析股市波動早已成為各領域間的主要議題</a:t>
            </a:r>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4</a:t>
            </a:fld>
            <a:endParaRPr lang="zh-TW" altLang="en-US"/>
          </a:p>
        </p:txBody>
      </p:sp>
    </p:spTree>
    <p:extLst>
      <p:ext uri="{BB962C8B-B14F-4D97-AF65-F5344CB8AC3E}">
        <p14:creationId xmlns:p14="http://schemas.microsoft.com/office/powerpoint/2010/main" val="1280145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16</a:t>
            </a:fld>
            <a:endParaRPr lang="zh-TW" altLang="en-US"/>
          </a:p>
        </p:txBody>
      </p:sp>
    </p:spTree>
    <p:extLst>
      <p:ext uri="{BB962C8B-B14F-4D97-AF65-F5344CB8AC3E}">
        <p14:creationId xmlns:p14="http://schemas.microsoft.com/office/powerpoint/2010/main" val="1557280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若第</a:t>
            </a:r>
            <a:r>
              <a:rPr lang="en-US" altLang="zh-TW" sz="1200" b="0" i="0" u="none" strike="noStrike" kern="1200" baseline="0" dirty="0" err="1" smtClean="0">
                <a:solidFill>
                  <a:schemeClr val="tx1"/>
                </a:solidFill>
                <a:latin typeface="+mn-lt"/>
                <a:ea typeface="+mn-ea"/>
                <a:cs typeface="+mn-cs"/>
              </a:rPr>
              <a:t>i</a:t>
            </a:r>
            <a:r>
              <a:rPr lang="zh-TW" altLang="en-US" sz="1200" b="0" i="0" u="none" strike="noStrike" kern="1200" baseline="0" dirty="0" smtClean="0">
                <a:solidFill>
                  <a:schemeClr val="tx1"/>
                </a:solidFill>
                <a:latin typeface="+mn-lt"/>
                <a:ea typeface="+mn-ea"/>
                <a:cs typeface="+mn-cs"/>
              </a:rPr>
              <a:t>個特徵對目標的影響資訊為負，即代表在𝐟𝐢條件下的亂度增加且對目標產生負面影響，可事先去除之，在此也有過濾雜訊與極端值的作用。</a:t>
            </a:r>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17</a:t>
            </a:fld>
            <a:endParaRPr lang="zh-TW" altLang="en-US"/>
          </a:p>
        </p:txBody>
      </p:sp>
    </p:spTree>
    <p:extLst>
      <p:ext uri="{BB962C8B-B14F-4D97-AF65-F5344CB8AC3E}">
        <p14:creationId xmlns:p14="http://schemas.microsoft.com/office/powerpoint/2010/main" val="3939592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18</a:t>
            </a:fld>
            <a:endParaRPr lang="zh-TW" altLang="en-US"/>
          </a:p>
        </p:txBody>
      </p:sp>
    </p:spTree>
    <p:extLst>
      <p:ext uri="{BB962C8B-B14F-4D97-AF65-F5344CB8AC3E}">
        <p14:creationId xmlns:p14="http://schemas.microsoft.com/office/powerpoint/2010/main" val="2776763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19</a:t>
            </a:fld>
            <a:endParaRPr lang="zh-TW" altLang="en-US"/>
          </a:p>
        </p:txBody>
      </p:sp>
    </p:spTree>
    <p:extLst>
      <p:ext uri="{BB962C8B-B14F-4D97-AF65-F5344CB8AC3E}">
        <p14:creationId xmlns:p14="http://schemas.microsoft.com/office/powerpoint/2010/main" val="3327024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24</a:t>
            </a:fld>
            <a:endParaRPr lang="zh-TW" altLang="en-US"/>
          </a:p>
        </p:txBody>
      </p:sp>
    </p:spTree>
    <p:extLst>
      <p:ext uri="{BB962C8B-B14F-4D97-AF65-F5344CB8AC3E}">
        <p14:creationId xmlns:p14="http://schemas.microsoft.com/office/powerpoint/2010/main" val="875503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25</a:t>
            </a:fld>
            <a:endParaRPr lang="zh-TW" altLang="en-US"/>
          </a:p>
        </p:txBody>
      </p:sp>
    </p:spTree>
    <p:extLst>
      <p:ext uri="{BB962C8B-B14F-4D97-AF65-F5344CB8AC3E}">
        <p14:creationId xmlns:p14="http://schemas.microsoft.com/office/powerpoint/2010/main" val="3444494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27</a:t>
            </a:fld>
            <a:endParaRPr lang="zh-TW" altLang="en-US"/>
          </a:p>
        </p:txBody>
      </p:sp>
    </p:spTree>
    <p:extLst>
      <p:ext uri="{BB962C8B-B14F-4D97-AF65-F5344CB8AC3E}">
        <p14:creationId xmlns:p14="http://schemas.microsoft.com/office/powerpoint/2010/main" val="2805198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時間序列數據的種類多不勝數，與利益具有直接相關性的即為股市預測，由於股票預測能夠顯著影響全球經濟，分析股市波動早已成為各領域間的主要議題</a:t>
            </a:r>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30</a:t>
            </a:fld>
            <a:endParaRPr lang="zh-TW" altLang="en-US"/>
          </a:p>
        </p:txBody>
      </p:sp>
    </p:spTree>
    <p:extLst>
      <p:ext uri="{BB962C8B-B14F-4D97-AF65-F5344CB8AC3E}">
        <p14:creationId xmlns:p14="http://schemas.microsoft.com/office/powerpoint/2010/main" val="449089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34</a:t>
            </a:fld>
            <a:endParaRPr lang="zh-TW" altLang="en-US"/>
          </a:p>
        </p:txBody>
      </p:sp>
    </p:spTree>
    <p:extLst>
      <p:ext uri="{BB962C8B-B14F-4D97-AF65-F5344CB8AC3E}">
        <p14:creationId xmlns:p14="http://schemas.microsoft.com/office/powerpoint/2010/main" val="3117177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41</a:t>
            </a:fld>
            <a:endParaRPr lang="zh-TW" altLang="en-US"/>
          </a:p>
        </p:txBody>
      </p:sp>
    </p:spTree>
    <p:extLst>
      <p:ext uri="{BB962C8B-B14F-4D97-AF65-F5344CB8AC3E}">
        <p14:creationId xmlns:p14="http://schemas.microsoft.com/office/powerpoint/2010/main" val="3406183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使用類神經網路進行股市預測的主要優勢在於減少投資決策中的主觀與盲目，做出合理的投資決策</a:t>
            </a:r>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5</a:t>
            </a:fld>
            <a:endParaRPr lang="zh-TW" altLang="en-US"/>
          </a:p>
        </p:txBody>
      </p:sp>
    </p:spTree>
    <p:extLst>
      <p:ext uri="{BB962C8B-B14F-4D97-AF65-F5344CB8AC3E}">
        <p14:creationId xmlns:p14="http://schemas.microsoft.com/office/powerpoint/2010/main" val="587444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46</a:t>
            </a:fld>
            <a:endParaRPr lang="zh-TW" altLang="en-US"/>
          </a:p>
        </p:txBody>
      </p:sp>
    </p:spTree>
    <p:extLst>
      <p:ext uri="{BB962C8B-B14F-4D97-AF65-F5344CB8AC3E}">
        <p14:creationId xmlns:p14="http://schemas.microsoft.com/office/powerpoint/2010/main" val="2513338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1997</a:t>
            </a:r>
            <a:r>
              <a:rPr lang="zh-TW" altLang="en-US" sz="1200" b="0" i="0" u="none" strike="noStrike" kern="1200" baseline="0" dirty="0" smtClean="0">
                <a:solidFill>
                  <a:schemeClr val="tx1"/>
                </a:solidFill>
                <a:latin typeface="+mn-lt"/>
                <a:ea typeface="+mn-ea"/>
                <a:cs typeface="+mn-cs"/>
              </a:rPr>
              <a:t>年的亞洲金融危機為例，其於泰國爆發之後隨即傳播到其他亞洲國家，最終波及至遙遠的美國金融市場。</a:t>
            </a:r>
            <a:r>
              <a:rPr lang="en-US" altLang="zh-TW" sz="1200" b="0" i="0" u="none" strike="noStrike" kern="1200" baseline="0" dirty="0" smtClean="0">
                <a:solidFill>
                  <a:schemeClr val="tx1"/>
                </a:solidFill>
                <a:latin typeface="+mn-lt"/>
                <a:ea typeface="+mn-ea"/>
                <a:cs typeface="+mn-cs"/>
              </a:rPr>
              <a:t/>
            </a:r>
            <a:br>
              <a:rPr lang="en-US" altLang="zh-TW" sz="1200" b="0" i="0" u="none" strike="noStrike" kern="1200" baseline="0" dirty="0" smtClean="0">
                <a:solidFill>
                  <a:schemeClr val="tx1"/>
                </a:solidFill>
                <a:latin typeface="+mn-lt"/>
                <a:ea typeface="+mn-ea"/>
                <a:cs typeface="+mn-cs"/>
              </a:rPr>
            </a:br>
            <a:r>
              <a:rPr lang="zh-TW" altLang="en-US" sz="1200" b="0" i="0" u="none" strike="noStrike" kern="1200" baseline="0" dirty="0" smtClean="0">
                <a:solidFill>
                  <a:schemeClr val="tx1"/>
                </a:solidFill>
                <a:latin typeface="+mn-lt"/>
                <a:ea typeface="+mn-ea"/>
                <a:cs typeface="+mn-cs"/>
              </a:rPr>
              <a:t>由此可見不同金融市場之間的相關性會對股票預測產生影響</a:t>
            </a:r>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6</a:t>
            </a:fld>
            <a:endParaRPr lang="zh-TW" altLang="en-US"/>
          </a:p>
        </p:txBody>
      </p:sp>
    </p:spTree>
    <p:extLst>
      <p:ext uri="{BB962C8B-B14F-4D97-AF65-F5344CB8AC3E}">
        <p14:creationId xmlns:p14="http://schemas.microsoft.com/office/powerpoint/2010/main" val="229929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9</a:t>
            </a:fld>
            <a:endParaRPr lang="zh-TW" altLang="en-US"/>
          </a:p>
        </p:txBody>
      </p:sp>
    </p:spTree>
    <p:extLst>
      <p:ext uri="{BB962C8B-B14F-4D97-AF65-F5344CB8AC3E}">
        <p14:creationId xmlns:p14="http://schemas.microsoft.com/office/powerpoint/2010/main" val="285253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zh-TW" altLang="zh-TW" sz="12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a:solidFill>
                              <a:srgbClr val="000000"/>
                            </a:solidFill>
                            <a:latin typeface="Cambria Math" panose="02040503050406030204" pitchFamily="18" charset="0"/>
                            <a:ea typeface="標楷體" panose="03000509000000000000" pitchFamily="65" charset="-120"/>
                            <a:cs typeface="Times New Roman" panose="02020603050405020304" pitchFamily="18" charset="0"/>
                          </a:rPr>
                          <m:t>h</m:t>
                        </m:r>
                      </m:e>
                      <m:sub>
                        <m:r>
                          <a:rPr lang="en-US" altLang="zh-TW" sz="1200" i="1">
                            <a:solidFill>
                              <a:srgbClr val="000000"/>
                            </a:solidFill>
                            <a:latin typeface="Cambria Math" panose="02040503050406030204" pitchFamily="18" charset="0"/>
                            <a:ea typeface="標楷體" panose="03000509000000000000" pitchFamily="65" charset="-120"/>
                            <a:cs typeface="Times New Roman" panose="02020603050405020304" pitchFamily="18" charset="0"/>
                          </a:rPr>
                          <m:t>𝑚</m:t>
                        </m:r>
                      </m:sub>
                    </m:sSub>
                  </m:oMath>
                </a14:m>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為第</a:t>
                </a:r>
                <a:r>
                  <a:rPr lang="en-US" altLang="zh-TW" sz="1200" dirty="0">
                    <a:solidFill>
                      <a:srgbClr val="000000"/>
                    </a:solidFill>
                    <a:latin typeface="Times New Roman" panose="02020603050405020304" pitchFamily="18" charset="0"/>
                    <a:ea typeface="標楷體" panose="03000509000000000000" pitchFamily="65" charset="-120"/>
                  </a:rPr>
                  <a:t>m</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個輸入的數值</a:t>
                </a:r>
                <a:r>
                  <a:rPr lang="zh-TW" altLang="zh-TW" sz="12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變數</a:t>
                </a:r>
                <a:r>
                  <a:rPr lang="zh-TW" altLang="en-US" sz="12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為</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第</a:t>
                </a:r>
                <a:r>
                  <a:rPr lang="en-US" altLang="zh-TW" sz="1200" dirty="0">
                    <a:solidFill>
                      <a:srgbClr val="000000"/>
                    </a:solidFill>
                    <a:latin typeface="Times New Roman" panose="02020603050405020304" pitchFamily="18" charset="0"/>
                    <a:ea typeface="標楷體" panose="03000509000000000000" pitchFamily="65" charset="-120"/>
                  </a:rPr>
                  <a:t>k</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條規則的輸出；</a:t>
                </a:r>
                <a14:m>
                  <m:oMath xmlns:m="http://schemas.openxmlformats.org/officeDocument/2006/math">
                    <m:sSubSup>
                      <m:sSubSupPr>
                        <m:ctrlPr>
                          <a:rPr lang="zh-TW" altLang="zh-TW"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050"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𝑎</m:t>
                        </m:r>
                      </m:e>
                      <m:sub>
                        <m:r>
                          <a:rPr lang="en-US" altLang="zh-TW" sz="1050"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𝑚</m:t>
                        </m:r>
                      </m:sub>
                      <m:sup>
                        <m:r>
                          <a:rPr lang="en-US" altLang="zh-TW" sz="1050"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050"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𝑘</m:t>
                        </m:r>
                        <m:r>
                          <a:rPr lang="en-US" altLang="zh-TW" sz="1050"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sup>
                    </m:sSubSup>
                  </m:oMath>
                </a14:m>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為第</a:t>
                </a:r>
                <a:r>
                  <a:rPr lang="en-US" altLang="zh-TW" sz="1200" dirty="0">
                    <a:solidFill>
                      <a:srgbClr val="000000"/>
                    </a:solidFill>
                    <a:latin typeface="Times New Roman" panose="02020603050405020304" pitchFamily="18" charset="0"/>
                    <a:ea typeface="標楷體" panose="03000509000000000000" pitchFamily="65" charset="-120"/>
                  </a:rPr>
                  <a:t>k</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條規則中第</a:t>
                </a:r>
                <a:r>
                  <a:rPr lang="en-US" altLang="zh-TW" sz="1200" dirty="0">
                    <a:solidFill>
                      <a:srgbClr val="000000"/>
                    </a:solidFill>
                    <a:latin typeface="Times New Roman" panose="02020603050405020304" pitchFamily="18" charset="0"/>
                    <a:ea typeface="標楷體" panose="03000509000000000000" pitchFamily="65" charset="-120"/>
                  </a:rPr>
                  <a:t>m</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個輸入的參數</a:t>
                </a:r>
                <a:endParaRPr lang="zh-TW" altLang="en-US" sz="1200" dirty="0"/>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i="0">
                    <a:solidFill>
                      <a:srgbClr val="000000"/>
                    </a:solidFill>
                    <a:latin typeface="Cambria Math" panose="02040503050406030204" pitchFamily="18" charset="0"/>
                    <a:ea typeface="標楷體" panose="03000509000000000000" pitchFamily="65" charset="-120"/>
                    <a:cs typeface="Times New Roman" panose="02020603050405020304" pitchFamily="18" charset="0"/>
                  </a:rPr>
                  <a:t>ℎ</a:t>
                </a:r>
                <a:r>
                  <a:rPr lang="zh-TW" altLang="zh-TW" sz="1200" i="0" smtClean="0">
                    <a:solidFill>
                      <a:srgbClr val="000000"/>
                    </a:solidFill>
                    <a:latin typeface="Cambria Math" panose="02040503050406030204" pitchFamily="18" charset="0"/>
                    <a:ea typeface="標楷體" panose="03000509000000000000" pitchFamily="65" charset="-120"/>
                    <a:cs typeface="Times New Roman" panose="02020603050405020304" pitchFamily="18" charset="0"/>
                  </a:rPr>
                  <a:t>_</a:t>
                </a:r>
                <a:r>
                  <a:rPr lang="en-US" altLang="zh-TW" sz="1200" i="0">
                    <a:solidFill>
                      <a:srgbClr val="000000"/>
                    </a:solidFill>
                    <a:latin typeface="Cambria Math" panose="02040503050406030204" pitchFamily="18" charset="0"/>
                    <a:ea typeface="標楷體" panose="03000509000000000000" pitchFamily="65" charset="-120"/>
                    <a:cs typeface="Times New Roman" panose="02020603050405020304" pitchFamily="18" charset="0"/>
                  </a:rPr>
                  <a:t>𝑚</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為第</a:t>
                </a:r>
                <a:r>
                  <a:rPr lang="en-US" altLang="zh-TW" sz="1200" dirty="0">
                    <a:solidFill>
                      <a:srgbClr val="000000"/>
                    </a:solidFill>
                    <a:latin typeface="Times New Roman" panose="02020603050405020304" pitchFamily="18" charset="0"/>
                    <a:ea typeface="標楷體" panose="03000509000000000000" pitchFamily="65" charset="-120"/>
                  </a:rPr>
                  <a:t>m</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個輸入的數值</a:t>
                </a:r>
                <a:r>
                  <a:rPr lang="zh-TW" altLang="zh-TW" sz="12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變數</a:t>
                </a:r>
                <a:r>
                  <a:rPr lang="zh-TW" altLang="en-US" sz="12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為</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第</a:t>
                </a:r>
                <a:r>
                  <a:rPr lang="en-US" altLang="zh-TW" sz="1200" dirty="0">
                    <a:solidFill>
                      <a:srgbClr val="000000"/>
                    </a:solidFill>
                    <a:latin typeface="Times New Roman" panose="02020603050405020304" pitchFamily="18" charset="0"/>
                    <a:ea typeface="標楷體" panose="03000509000000000000" pitchFamily="65" charset="-120"/>
                  </a:rPr>
                  <a:t>k</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條規則的輸出；</a:t>
                </a:r>
                <a:r>
                  <a:rPr lang="en-US" altLang="zh-TW" sz="1050" i="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𝑎</a:t>
                </a:r>
                <a:r>
                  <a:rPr lang="zh-TW" altLang="zh-TW" sz="1050" i="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_</a:t>
                </a:r>
                <a:r>
                  <a:rPr lang="en-US" altLang="zh-TW" sz="1050" i="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𝑚^</a:t>
                </a:r>
                <a:r>
                  <a:rPr lang="zh-TW" altLang="zh-TW" sz="1050" i="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a:t>
                </a:r>
                <a:r>
                  <a:rPr lang="en-US" altLang="zh-TW" sz="1050" i="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(𝑘)</a:t>
                </a:r>
                <a:r>
                  <a:rPr lang="zh-TW" altLang="zh-TW" sz="1050" i="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為第</a:t>
                </a:r>
                <a:r>
                  <a:rPr lang="en-US" altLang="zh-TW" sz="1200" dirty="0">
                    <a:solidFill>
                      <a:srgbClr val="000000"/>
                    </a:solidFill>
                    <a:latin typeface="Times New Roman" panose="02020603050405020304" pitchFamily="18" charset="0"/>
                    <a:ea typeface="標楷體" panose="03000509000000000000" pitchFamily="65" charset="-120"/>
                  </a:rPr>
                  <a:t>k</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條規則中第</a:t>
                </a:r>
                <a:r>
                  <a:rPr lang="en-US" altLang="zh-TW" sz="1200" dirty="0">
                    <a:solidFill>
                      <a:srgbClr val="000000"/>
                    </a:solidFill>
                    <a:latin typeface="Times New Roman" panose="02020603050405020304" pitchFamily="18" charset="0"/>
                    <a:ea typeface="標楷體" panose="03000509000000000000" pitchFamily="65" charset="-120"/>
                  </a:rPr>
                  <a:t>m</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個輸入的參數</a:t>
                </a:r>
                <a:endParaRPr lang="zh-TW" altLang="en-US" sz="1200" dirty="0"/>
              </a:p>
              <a:p>
                <a:endParaRPr lang="zh-TW" altLang="en-US" dirty="0"/>
              </a:p>
            </p:txBody>
          </p:sp>
        </mc:Fallback>
      </mc:AlternateContent>
      <p:sp>
        <p:nvSpPr>
          <p:cNvPr id="4" name="投影片編號版面配置區 3"/>
          <p:cNvSpPr>
            <a:spLocks noGrp="1"/>
          </p:cNvSpPr>
          <p:nvPr>
            <p:ph type="sldNum" sz="quarter" idx="10"/>
          </p:nvPr>
        </p:nvSpPr>
        <p:spPr/>
        <p:txBody>
          <a:bodyPr/>
          <a:lstStyle/>
          <a:p>
            <a:fld id="{E4E4BCDB-0447-4541-A4F3-1D74FC9DAB27}" type="slidenum">
              <a:rPr lang="zh-TW" altLang="en-US" smtClean="0"/>
              <a:t>10</a:t>
            </a:fld>
            <a:endParaRPr lang="zh-TW" altLang="en-US"/>
          </a:p>
        </p:txBody>
      </p:sp>
    </p:spTree>
    <p:extLst>
      <p:ext uri="{BB962C8B-B14F-4D97-AF65-F5344CB8AC3E}">
        <p14:creationId xmlns:p14="http://schemas.microsoft.com/office/powerpoint/2010/main" val="3292211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11</a:t>
            </a:fld>
            <a:endParaRPr lang="zh-TW" altLang="en-US"/>
          </a:p>
        </p:txBody>
      </p:sp>
    </p:spTree>
    <p:extLst>
      <p:ext uri="{BB962C8B-B14F-4D97-AF65-F5344CB8AC3E}">
        <p14:creationId xmlns:p14="http://schemas.microsoft.com/office/powerpoint/2010/main" val="777888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將𝛉加入下標</a:t>
                </a:r>
                <a:r>
                  <a:rPr lang="en-US" altLang="zh-TW" sz="1200" b="0" i="0" u="none" strike="noStrike" kern="1200" baseline="0" dirty="0" smtClean="0">
                    <a:solidFill>
                      <a:schemeClr val="tx1"/>
                    </a:solidFill>
                    <a:latin typeface="+mn-lt"/>
                    <a:ea typeface="+mn-ea"/>
                    <a:cs typeface="+mn-cs"/>
                  </a:rPr>
                  <a:t>k</a:t>
                </a:r>
                <a:r>
                  <a:rPr lang="zh-TW" altLang="en-US" sz="1200" b="0" i="0" u="none" strike="noStrike" kern="1200" baseline="0" dirty="0" smtClean="0">
                    <a:solidFill>
                      <a:schemeClr val="tx1"/>
                    </a:solidFill>
                    <a:latin typeface="+mn-lt"/>
                    <a:ea typeface="+mn-ea"/>
                    <a:cs typeface="+mn-cs"/>
                  </a:rPr>
                  <a:t>以表示資料對的數量，利用已知𝛉𝒌取得𝛉𝒌</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𝟏的作法則稱為遞迴最小平方估計法</a:t>
                </a:r>
                <a:endParaRPr lang="en-US" altLang="zh-TW"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zh-TW" altLang="zh-TW" sz="1200" b="1" i="1" smtClean="0">
                            <a:latin typeface="Cambria Math" panose="02040503050406030204" pitchFamily="18" charset="0"/>
                          </a:rPr>
                        </m:ctrlPr>
                      </m:sSubPr>
                      <m:e>
                        <m:r>
                          <a:rPr lang="en-US" altLang="zh-TW" sz="1200" b="1" i="1">
                            <a:latin typeface="Cambria Math" panose="02040503050406030204" pitchFamily="18" charset="0"/>
                          </a:rPr>
                          <m:t>𝛉</m:t>
                        </m:r>
                      </m:e>
                      <m:sub>
                        <m:r>
                          <a:rPr lang="en-US" altLang="zh-TW" sz="1200" b="1" i="1">
                            <a:latin typeface="Cambria Math" panose="02040503050406030204" pitchFamily="18" charset="0"/>
                          </a:rPr>
                          <m:t>𝟎</m:t>
                        </m:r>
                      </m:sub>
                    </m:sSub>
                  </m:oMath>
                </a14:m>
                <a:r>
                  <a:rPr lang="zh-TW" altLang="zh-TW" sz="1200" dirty="0">
                    <a:latin typeface="Times New Roman" panose="02020603050405020304" pitchFamily="18" charset="0"/>
                    <a:ea typeface="微軟正黑體" panose="020B0604030504040204" pitchFamily="34" charset="-120"/>
                  </a:rPr>
                  <a:t>為一零向量</a:t>
                </a:r>
                <a:r>
                  <a:rPr lang="zh-TW" altLang="en-US" sz="1200" dirty="0" smtClean="0">
                    <a:latin typeface="Times New Roman" panose="02020603050405020304" pitchFamily="18" charset="0"/>
                    <a:ea typeface="微軟正黑體" panose="020B0604030504040204" pitchFamily="34" charset="-120"/>
                  </a:rPr>
                  <a:t>，</a:t>
                </a:r>
                <a14:m>
                  <m:oMath xmlns:m="http://schemas.openxmlformats.org/officeDocument/2006/math">
                    <m:sSub>
                      <m:sSubPr>
                        <m:ctrlPr>
                          <a:rPr lang="zh-TW" altLang="zh-TW" sz="1200" b="1" i="1">
                            <a:latin typeface="Cambria Math" panose="02040503050406030204" pitchFamily="18" charset="0"/>
                          </a:rPr>
                        </m:ctrlPr>
                      </m:sSubPr>
                      <m:e>
                        <m:r>
                          <a:rPr lang="en-US" altLang="zh-TW" sz="1200" b="1" i="1">
                            <a:latin typeface="Cambria Math" panose="02040503050406030204" pitchFamily="18" charset="0"/>
                          </a:rPr>
                          <m:t>𝐏</m:t>
                        </m:r>
                      </m:e>
                      <m:sub>
                        <m:r>
                          <a:rPr lang="en-US" altLang="zh-TW" sz="1200" b="1" i="1">
                            <a:latin typeface="Cambria Math" panose="02040503050406030204" pitchFamily="18" charset="0"/>
                          </a:rPr>
                          <m:t>𝟎</m:t>
                        </m:r>
                      </m:sub>
                    </m:sSub>
                    <m:r>
                      <a:rPr lang="en-US" altLang="zh-TW" sz="1200" b="1">
                        <a:latin typeface="Cambria Math" panose="02040503050406030204" pitchFamily="18" charset="0"/>
                      </a:rPr>
                      <m:t>=</m:t>
                    </m:r>
                    <m:r>
                      <m:rPr>
                        <m:sty m:val="p"/>
                      </m:rPr>
                      <a:rPr lang="en-US" altLang="zh-TW" sz="1200">
                        <a:latin typeface="Cambria Math" panose="02040503050406030204" pitchFamily="18" charset="0"/>
                      </a:rPr>
                      <m:t>α</m:t>
                    </m:r>
                    <m:r>
                      <a:rPr lang="en-US" altLang="zh-TW" sz="1200" b="1" i="1">
                        <a:latin typeface="Cambria Math" panose="02040503050406030204" pitchFamily="18" charset="0"/>
                      </a:rPr>
                      <m:t>𝐈</m:t>
                    </m:r>
                  </m:oMath>
                </a14:m>
                <a:r>
                  <a:rPr lang="en-US" altLang="zh-TW" sz="1200" b="1" i="1" dirty="0" smtClean="0">
                    <a:latin typeface="Times New Roman" panose="02020603050405020304" pitchFamily="18" charset="0"/>
                    <a:ea typeface="微軟正黑體" panose="020B0604030504040204" pitchFamily="34" charset="-120"/>
                  </a:rPr>
                  <a:t/>
                </a:r>
                <a:br>
                  <a:rPr lang="en-US" altLang="zh-TW" sz="1200" b="1" i="1" dirty="0" smtClean="0">
                    <a:latin typeface="Times New Roman" panose="02020603050405020304" pitchFamily="18" charset="0"/>
                    <a:ea typeface="微軟正黑體" panose="020B0604030504040204" pitchFamily="34" charset="-120"/>
                  </a:rPr>
                </a:br>
                <a14:m>
                  <m:oMath xmlns:m="http://schemas.openxmlformats.org/officeDocument/2006/math">
                    <m:r>
                      <a:rPr lang="en-US" altLang="zh-TW" sz="1200" i="1">
                        <a:latin typeface="Cambria Math" panose="02040503050406030204" pitchFamily="18" charset="0"/>
                      </a:rPr>
                      <m:t>𝛼</m:t>
                    </m:r>
                  </m:oMath>
                </a14:m>
                <a:r>
                  <a:rPr lang="zh-TW" altLang="zh-TW" sz="1200" dirty="0">
                    <a:latin typeface="Times New Roman" panose="02020603050405020304" pitchFamily="18" charset="0"/>
                    <a:ea typeface="微軟正黑體" panose="020B0604030504040204" pitchFamily="34" charset="-120"/>
                  </a:rPr>
                  <a:t>為一極大值，</a:t>
                </a:r>
                <a14:m>
                  <m:oMath xmlns:m="http://schemas.openxmlformats.org/officeDocument/2006/math">
                    <m:r>
                      <m:rPr>
                        <m:sty m:val="p"/>
                      </m:rPr>
                      <a:rPr lang="en-US" altLang="zh-TW" sz="1200">
                        <a:latin typeface="Cambria Math" panose="02040503050406030204" pitchFamily="18" charset="0"/>
                      </a:rPr>
                      <m:t>I</m:t>
                    </m:r>
                  </m:oMath>
                </a14:m>
                <a:r>
                  <a:rPr lang="zh-TW" altLang="zh-TW" sz="1200" dirty="0">
                    <a:latin typeface="Times New Roman" panose="02020603050405020304" pitchFamily="18" charset="0"/>
                    <a:ea typeface="微軟正黑體" panose="020B0604030504040204" pitchFamily="34" charset="-120"/>
                  </a:rPr>
                  <a:t>為一單位矩陣</a:t>
                </a:r>
                <a:endParaRPr lang="zh-TW" altLang="en-US" sz="1200" dirty="0">
                  <a:latin typeface="Times New Roman" panose="02020603050405020304" pitchFamily="18" charset="0"/>
                  <a:ea typeface="微軟正黑體" panose="020B0604030504040204" pitchFamily="34" charset="-120"/>
                </a:endParaRPr>
              </a:p>
              <a:p>
                <a:endParaRPr lang="zh-TW" altLang="en-US" dirty="0"/>
              </a:p>
            </p:txBody>
          </p:sp>
        </mc:Choice>
        <mc:Fallback xmlns="">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將𝛉加入下標</a:t>
                </a:r>
                <a:r>
                  <a:rPr lang="en-US" altLang="zh-TW" sz="1200" b="0" i="0" u="none" strike="noStrike" kern="1200" baseline="0" dirty="0" smtClean="0">
                    <a:solidFill>
                      <a:schemeClr val="tx1"/>
                    </a:solidFill>
                    <a:latin typeface="+mn-lt"/>
                    <a:ea typeface="+mn-ea"/>
                    <a:cs typeface="+mn-cs"/>
                  </a:rPr>
                  <a:t>k</a:t>
                </a:r>
                <a:r>
                  <a:rPr lang="zh-TW" altLang="en-US" sz="1200" b="0" i="0" u="none" strike="noStrike" kern="1200" baseline="0" dirty="0" smtClean="0">
                    <a:solidFill>
                      <a:schemeClr val="tx1"/>
                    </a:solidFill>
                    <a:latin typeface="+mn-lt"/>
                    <a:ea typeface="+mn-ea"/>
                    <a:cs typeface="+mn-cs"/>
                  </a:rPr>
                  <a:t>以表示資料對的數量，利用已知𝛉𝒌取得𝛉𝒌</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𝟏的作法則稱為遞迴最小平方估計法</a:t>
                </a:r>
                <a:endParaRPr lang="en-US" altLang="zh-TW"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i="0">
                    <a:latin typeface="Cambria Math" panose="02040503050406030204" pitchFamily="18" charset="0"/>
                  </a:rPr>
                  <a:t>𝛉</a:t>
                </a:r>
                <a:r>
                  <a:rPr lang="zh-TW" altLang="zh-TW" sz="1200" b="1" i="0" smtClean="0">
                    <a:latin typeface="Cambria Math" panose="02040503050406030204" pitchFamily="18" charset="0"/>
                  </a:rPr>
                  <a:t>_</a:t>
                </a:r>
                <a:r>
                  <a:rPr lang="en-US" altLang="zh-TW" sz="1200" b="1" i="0">
                    <a:latin typeface="Cambria Math" panose="02040503050406030204" pitchFamily="18" charset="0"/>
                  </a:rPr>
                  <a:t>𝟎</a:t>
                </a:r>
                <a:r>
                  <a:rPr lang="zh-TW" altLang="zh-TW" sz="1200" dirty="0">
                    <a:latin typeface="Times New Roman" panose="02020603050405020304" pitchFamily="18" charset="0"/>
                    <a:ea typeface="微軟正黑體" panose="020B0604030504040204" pitchFamily="34" charset="-120"/>
                  </a:rPr>
                  <a:t>為一零向量</a:t>
                </a:r>
                <a:r>
                  <a:rPr lang="zh-TW" altLang="en-US" sz="1200" dirty="0" smtClean="0">
                    <a:latin typeface="Times New Roman" panose="02020603050405020304" pitchFamily="18" charset="0"/>
                    <a:ea typeface="微軟正黑體" panose="020B0604030504040204" pitchFamily="34" charset="-120"/>
                  </a:rPr>
                  <a:t>，</a:t>
                </a:r>
                <a:r>
                  <a:rPr lang="en-US" altLang="zh-TW" sz="1200" b="1" i="0">
                    <a:latin typeface="Cambria Math" panose="02040503050406030204" pitchFamily="18" charset="0"/>
                  </a:rPr>
                  <a:t>𝐏</a:t>
                </a:r>
                <a:r>
                  <a:rPr lang="zh-TW" altLang="zh-TW" sz="1200" b="1" i="0">
                    <a:latin typeface="Cambria Math" panose="02040503050406030204" pitchFamily="18" charset="0"/>
                  </a:rPr>
                  <a:t>_</a:t>
                </a:r>
                <a:r>
                  <a:rPr lang="en-US" altLang="zh-TW" sz="1200" b="1" i="0">
                    <a:latin typeface="Cambria Math" panose="02040503050406030204" pitchFamily="18" charset="0"/>
                  </a:rPr>
                  <a:t>𝟎=</a:t>
                </a:r>
                <a:r>
                  <a:rPr lang="en-US" altLang="zh-TW" sz="1200" i="0">
                    <a:latin typeface="Cambria Math" panose="02040503050406030204" pitchFamily="18" charset="0"/>
                  </a:rPr>
                  <a:t>α</a:t>
                </a:r>
                <a:r>
                  <a:rPr lang="en-US" altLang="zh-TW" sz="1200" b="1" i="0">
                    <a:latin typeface="Cambria Math" panose="02040503050406030204" pitchFamily="18" charset="0"/>
                  </a:rPr>
                  <a:t>𝐈</a:t>
                </a:r>
                <a:r>
                  <a:rPr lang="en-US" altLang="zh-TW" sz="1200" b="1" i="1" dirty="0" smtClean="0">
                    <a:latin typeface="Times New Roman" panose="02020603050405020304" pitchFamily="18" charset="0"/>
                    <a:ea typeface="微軟正黑體" panose="020B0604030504040204" pitchFamily="34" charset="-120"/>
                  </a:rPr>
                  <a:t/>
                </a:r>
                <a:br>
                  <a:rPr lang="en-US" altLang="zh-TW" sz="1200" b="1" i="1" dirty="0" smtClean="0">
                    <a:latin typeface="Times New Roman" panose="02020603050405020304" pitchFamily="18" charset="0"/>
                    <a:ea typeface="微軟正黑體" panose="020B0604030504040204" pitchFamily="34" charset="-120"/>
                  </a:rPr>
                </a:br>
                <a:r>
                  <a:rPr lang="en-US" altLang="zh-TW" sz="1200" i="0">
                    <a:latin typeface="Cambria Math" panose="02040503050406030204" pitchFamily="18" charset="0"/>
                  </a:rPr>
                  <a:t>𝛼</a:t>
                </a:r>
                <a:r>
                  <a:rPr lang="zh-TW" altLang="zh-TW" sz="1200" dirty="0">
                    <a:latin typeface="Times New Roman" panose="02020603050405020304" pitchFamily="18" charset="0"/>
                    <a:ea typeface="微軟正黑體" panose="020B0604030504040204" pitchFamily="34" charset="-120"/>
                  </a:rPr>
                  <a:t>為一極大值，</a:t>
                </a:r>
                <a:r>
                  <a:rPr lang="en-US" altLang="zh-TW" sz="1200" i="0">
                    <a:latin typeface="Cambria Math" panose="02040503050406030204" pitchFamily="18" charset="0"/>
                  </a:rPr>
                  <a:t>I</a:t>
                </a:r>
                <a:r>
                  <a:rPr lang="zh-TW" altLang="zh-TW" sz="1200" dirty="0">
                    <a:latin typeface="Times New Roman" panose="02020603050405020304" pitchFamily="18" charset="0"/>
                    <a:ea typeface="微軟正黑體" panose="020B0604030504040204" pitchFamily="34" charset="-120"/>
                  </a:rPr>
                  <a:t>為一單位矩陣</a:t>
                </a:r>
                <a:endParaRPr lang="zh-TW" altLang="en-US" sz="1200" dirty="0">
                  <a:latin typeface="Times New Roman" panose="02020603050405020304" pitchFamily="18" charset="0"/>
                  <a:ea typeface="微軟正黑體" panose="020B0604030504040204" pitchFamily="34" charset="-120"/>
                </a:endParaRPr>
              </a:p>
              <a:p>
                <a:endParaRPr lang="zh-TW" altLang="en-US" dirty="0"/>
              </a:p>
            </p:txBody>
          </p:sp>
        </mc:Fallback>
      </mc:AlternateContent>
      <p:sp>
        <p:nvSpPr>
          <p:cNvPr id="4" name="投影片編號版面配置區 3"/>
          <p:cNvSpPr>
            <a:spLocks noGrp="1"/>
          </p:cNvSpPr>
          <p:nvPr>
            <p:ph type="sldNum" sz="quarter" idx="10"/>
          </p:nvPr>
        </p:nvSpPr>
        <p:spPr/>
        <p:txBody>
          <a:bodyPr/>
          <a:lstStyle/>
          <a:p>
            <a:fld id="{E4E4BCDB-0447-4541-A4F3-1D74FC9DAB27}" type="slidenum">
              <a:rPr lang="zh-TW" altLang="en-US" smtClean="0"/>
              <a:t>12</a:t>
            </a:fld>
            <a:endParaRPr lang="zh-TW" altLang="en-US"/>
          </a:p>
        </p:txBody>
      </p:sp>
    </p:spTree>
    <p:extLst>
      <p:ext uri="{BB962C8B-B14F-4D97-AF65-F5344CB8AC3E}">
        <p14:creationId xmlns:p14="http://schemas.microsoft.com/office/powerpoint/2010/main" val="3037365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時間序列數據的種類多不勝數，與利益具有直接相關性的即為股市預測，由於股票預測能夠顯著影響全球經濟，分析股市波動早已成為各領域間的主要議題</a:t>
            </a:r>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13</a:t>
            </a:fld>
            <a:endParaRPr lang="zh-TW" altLang="en-US"/>
          </a:p>
        </p:txBody>
      </p:sp>
    </p:spTree>
    <p:extLst>
      <p:ext uri="{BB962C8B-B14F-4D97-AF65-F5344CB8AC3E}">
        <p14:creationId xmlns:p14="http://schemas.microsoft.com/office/powerpoint/2010/main" val="1629639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15</a:t>
            </a:fld>
            <a:endParaRPr lang="zh-TW" altLang="en-US"/>
          </a:p>
        </p:txBody>
      </p:sp>
    </p:spTree>
    <p:extLst>
      <p:ext uri="{BB962C8B-B14F-4D97-AF65-F5344CB8AC3E}">
        <p14:creationId xmlns:p14="http://schemas.microsoft.com/office/powerpoint/2010/main" val="39112014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705210"/>
            <a:ext cx="9144000" cy="522725"/>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148" y="4227934"/>
            <a:ext cx="9144000" cy="288032"/>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 OF YOUR PRESENTATION HERE</a:t>
            </a:r>
            <a:endParaRPr lang="ko-KR" altLang="en-US" dirty="0"/>
          </a:p>
        </p:txBody>
      </p:sp>
    </p:spTree>
    <p:extLst>
      <p:ext uri="{BB962C8B-B14F-4D97-AF65-F5344CB8AC3E}">
        <p14:creationId xmlns:p14="http://schemas.microsoft.com/office/powerpoint/2010/main" val="41627365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4" name="Rectangle 3"/>
          <p:cNvSpPr/>
          <p:nvPr userDrawn="1"/>
        </p:nvSpPr>
        <p:spPr>
          <a:xfrm>
            <a:off x="4572000" y="0"/>
            <a:ext cx="4104456"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Picture Placeholder 2"/>
          <p:cNvSpPr>
            <a:spLocks noGrp="1"/>
          </p:cNvSpPr>
          <p:nvPr>
            <p:ph type="pic" idx="1" hasCustomPrompt="1"/>
          </p:nvPr>
        </p:nvSpPr>
        <p:spPr>
          <a:xfrm>
            <a:off x="0" y="1995686"/>
            <a:ext cx="9144000" cy="28803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56313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3347864" y="131536"/>
            <a:ext cx="5796136"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4104000" y="1798321"/>
            <a:ext cx="504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4824000" y="3465106"/>
            <a:ext cx="432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45812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937417"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0" hasCustomPrompt="1"/>
          </p:nvPr>
        </p:nvSpPr>
        <p:spPr>
          <a:xfrm>
            <a:off x="1968708"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1" hasCustomPrompt="1"/>
          </p:nvPr>
        </p:nvSpPr>
        <p:spPr>
          <a:xfrm>
            <a:off x="0"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416533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3795621" y="230919"/>
            <a:ext cx="3294112"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5613166" y="3399271"/>
            <a:ext cx="3293944"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3795621" y="1815095"/>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5621504" y="1814524"/>
            <a:ext cx="1468228"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8" hasCustomPrompt="1"/>
          </p:nvPr>
        </p:nvSpPr>
        <p:spPr>
          <a:xfrm>
            <a:off x="7178918" y="230919"/>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37589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7041" y="1313860"/>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981898" y="1731279"/>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5607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3507854"/>
            <a:ext cx="9144000" cy="1635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54243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572000" y="2253238"/>
            <a:ext cx="4572000" cy="473576"/>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572000" y="2726814"/>
            <a:ext cx="457200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Oval 1"/>
          <p:cNvSpPr/>
          <p:nvPr userDrawn="1"/>
        </p:nvSpPr>
        <p:spPr>
          <a:xfrm>
            <a:off x="2699792" y="699542"/>
            <a:ext cx="3744416" cy="3744416"/>
          </a:xfrm>
          <a:prstGeom prst="ellipse">
            <a:avLst/>
          </a:prstGeom>
          <a:solidFill>
            <a:schemeClr val="accent1">
              <a:alpha val="77000"/>
            </a:schemeClr>
          </a:soli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699792" y="2181230"/>
            <a:ext cx="374441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99644" y="2757294"/>
            <a:ext cx="374441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6" name="文字方塊 5"/>
          <p:cNvSpPr txBox="1"/>
          <p:nvPr userDrawn="1"/>
        </p:nvSpPr>
        <p:spPr>
          <a:xfrm>
            <a:off x="8532440" y="4659982"/>
            <a:ext cx="466794" cy="369332"/>
          </a:xfrm>
          <a:prstGeom prst="rect">
            <a:avLst/>
          </a:prstGeom>
          <a:noFill/>
        </p:spPr>
        <p:txBody>
          <a:bodyPr wrap="none" rtlCol="0">
            <a:spAutoFit/>
          </a:bodyPr>
          <a:lstStyle/>
          <a:p>
            <a:fld id="{0E3FA4CF-3D44-4CBF-8237-B4E6AE65BF70}" type="slidenum">
              <a:rPr lang="zh-TW" altLang="en-US" smtClean="0"/>
              <a:t>‹#›</a:t>
            </a:fld>
            <a:endParaRPr lang="zh-TW" altLang="en-US" dirty="0"/>
          </a:p>
        </p:txBody>
      </p:sp>
    </p:spTree>
    <p:extLst>
      <p:ext uri="{BB962C8B-B14F-4D97-AF65-F5344CB8AC3E}">
        <p14:creationId xmlns:p14="http://schemas.microsoft.com/office/powerpoint/2010/main" val="9224771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43167" y="10503"/>
            <a:ext cx="9144000" cy="514350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Oval 1"/>
          <p:cNvSpPr/>
          <p:nvPr userDrawn="1"/>
        </p:nvSpPr>
        <p:spPr>
          <a:xfrm>
            <a:off x="35496" y="1671650"/>
            <a:ext cx="9073008" cy="1800200"/>
          </a:xfrm>
          <a:prstGeom prst="roundRect">
            <a:avLst/>
          </a:prstGeom>
          <a:solidFill>
            <a:schemeClr val="accent1">
              <a:alpha val="77000"/>
            </a:schemeClr>
          </a:soli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699792" y="2181230"/>
            <a:ext cx="374441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99644" y="2757294"/>
            <a:ext cx="374441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6" name="文字方塊 5"/>
          <p:cNvSpPr txBox="1"/>
          <p:nvPr userDrawn="1"/>
        </p:nvSpPr>
        <p:spPr>
          <a:xfrm>
            <a:off x="8532440" y="4659982"/>
            <a:ext cx="466794" cy="369332"/>
          </a:xfrm>
          <a:prstGeom prst="rect">
            <a:avLst/>
          </a:prstGeom>
          <a:noFill/>
        </p:spPr>
        <p:txBody>
          <a:bodyPr wrap="none" rtlCol="0">
            <a:spAutoFit/>
          </a:bodyPr>
          <a:lstStyle/>
          <a:p>
            <a:fld id="{0E3FA4CF-3D44-4CBF-8237-B4E6AE65BF70}" type="slidenum">
              <a:rPr lang="zh-TW" altLang="en-US" smtClean="0"/>
              <a:t>‹#›</a:t>
            </a:fld>
            <a:endParaRPr lang="zh-TW" altLang="en-US" dirty="0"/>
          </a:p>
        </p:txBody>
      </p:sp>
    </p:spTree>
    <p:extLst>
      <p:ext uri="{BB962C8B-B14F-4D97-AF65-F5344CB8AC3E}">
        <p14:creationId xmlns:p14="http://schemas.microsoft.com/office/powerpoint/2010/main" val="55733501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文字方塊 4"/>
          <p:cNvSpPr txBox="1"/>
          <p:nvPr userDrawn="1"/>
        </p:nvSpPr>
        <p:spPr>
          <a:xfrm>
            <a:off x="8532440" y="4659982"/>
            <a:ext cx="466794" cy="369332"/>
          </a:xfrm>
          <a:prstGeom prst="rect">
            <a:avLst/>
          </a:prstGeom>
          <a:noFill/>
        </p:spPr>
        <p:txBody>
          <a:bodyPr wrap="none" rtlCol="0">
            <a:spAutoFit/>
          </a:bodyPr>
          <a:lstStyle/>
          <a:p>
            <a:fld id="{0E3FA4CF-3D44-4CBF-8237-B4E6AE65BF70}" type="slidenum">
              <a:rPr lang="zh-TW" altLang="en-US" smtClean="0"/>
              <a:t>‹#›</a:t>
            </a:fld>
            <a:endParaRPr lang="zh-TW" altLang="en-US" dirty="0"/>
          </a:p>
        </p:txBody>
      </p:sp>
    </p:spTree>
    <p:extLst>
      <p:ext uri="{BB962C8B-B14F-4D97-AF65-F5344CB8AC3E}">
        <p14:creationId xmlns:p14="http://schemas.microsoft.com/office/powerpoint/2010/main" val="16267305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536"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95536"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4577139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339502"/>
            <a:ext cx="4248472"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9512" y="915566"/>
            <a:ext cx="4248472"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92773588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649246" y="1275606"/>
            <a:ext cx="1648869" cy="1648869"/>
          </a:xfrm>
          <a:prstGeom prst="ellipse">
            <a:avLst/>
          </a:prstGeom>
          <a:solidFill>
            <a:schemeClr val="bg1">
              <a:lumMod val="95000"/>
            </a:schemeClr>
          </a:solidFill>
          <a:ln w="381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720790" y="1275606"/>
            <a:ext cx="1648869" cy="1648869"/>
          </a:xfrm>
          <a:prstGeom prst="ellipse">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4792334" y="1275606"/>
            <a:ext cx="1648869" cy="1648869"/>
          </a:xfrm>
          <a:prstGeom prst="ellipse">
            <a:avLst/>
          </a:prstGeom>
          <a:solidFill>
            <a:schemeClr val="bg1">
              <a:lumMod val="95000"/>
            </a:schemeClr>
          </a:solidFill>
          <a:ln w="381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863879" y="1275606"/>
            <a:ext cx="1648869" cy="1648869"/>
          </a:xfrm>
          <a:prstGeom prst="ellipse">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502411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4" r:id="rId4"/>
  </p:sldLayoutIdLst>
  <p:timing>
    <p:tnLst>
      <p:par>
        <p:cTn id="1" dur="indefinite" restart="never" nodeType="tmRoot"/>
      </p:par>
    </p:tnLst>
  </p:timing>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文字方塊 1"/>
          <p:cNvSpPr txBox="1"/>
          <p:nvPr userDrawn="1"/>
        </p:nvSpPr>
        <p:spPr>
          <a:xfrm>
            <a:off x="8532440" y="4659982"/>
            <a:ext cx="466794" cy="369332"/>
          </a:xfrm>
          <a:prstGeom prst="rect">
            <a:avLst/>
          </a:prstGeom>
          <a:noFill/>
        </p:spPr>
        <p:txBody>
          <a:bodyPr wrap="none" rtlCol="0">
            <a:spAutoFit/>
          </a:bodyPr>
          <a:lstStyle/>
          <a:p>
            <a:fld id="{0E3FA4CF-3D44-4CBF-8237-B4E6AE65BF70}" type="slidenum">
              <a:rPr lang="zh-TW" altLang="en-US" smtClean="0"/>
              <a:t>‹#›</a:t>
            </a:fld>
            <a:endParaRPr lang="zh-TW" altLang="en-US" dirty="0"/>
          </a:p>
        </p:txBody>
      </p:sp>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1" r:id="rId3"/>
    <p:sldLayoutId id="2147483660" r:id="rId4"/>
    <p:sldLayoutId id="2147483662" r:id="rId5"/>
    <p:sldLayoutId id="2147483655" r:id="rId6"/>
    <p:sldLayoutId id="2147483663" r:id="rId7"/>
    <p:sldLayoutId id="2147483664" r:id="rId8"/>
    <p:sldLayoutId id="2147483668" r:id="rId9"/>
    <p:sldLayoutId id="2147483665" r:id="rId10"/>
    <p:sldLayoutId id="2147483670" r:id="rId11"/>
    <p:sldLayoutId id="2147483672" r:id="rId12"/>
    <p:sldLayoutId id="2147483656" r:id="rId13"/>
  </p:sldLayoutIdLst>
  <p:timing>
    <p:tnLst>
      <p:par>
        <p:cTn id="1" dur="indefinite" restart="never" nodeType="tmRoot"/>
      </p:par>
    </p:tnLst>
  </p:timing>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文字方塊 1"/>
          <p:cNvSpPr txBox="1"/>
          <p:nvPr userDrawn="1"/>
        </p:nvSpPr>
        <p:spPr>
          <a:xfrm>
            <a:off x="8532440" y="4659982"/>
            <a:ext cx="466794" cy="369332"/>
          </a:xfrm>
          <a:prstGeom prst="rect">
            <a:avLst/>
          </a:prstGeom>
          <a:noFill/>
        </p:spPr>
        <p:txBody>
          <a:bodyPr wrap="none" rtlCol="0">
            <a:spAutoFit/>
          </a:bodyPr>
          <a:lstStyle/>
          <a:p>
            <a:fld id="{0E3FA4CF-3D44-4CBF-8237-B4E6AE65BF70}" type="slidenum">
              <a:rPr lang="zh-TW" altLang="en-US" smtClean="0"/>
              <a:t>‹#›</a:t>
            </a:fld>
            <a:endParaRPr lang="zh-TW" altLang="en-US" dirty="0"/>
          </a:p>
        </p:txBody>
      </p:sp>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4.xml"/><Relationship Id="rId11" Type="http://schemas.openxmlformats.org/officeDocument/2006/relationships/image" Target="../media/image42.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46.png"/><Relationship Id="rId5" Type="http://schemas.openxmlformats.org/officeDocument/2006/relationships/diagramQuickStyle" Target="../diagrams/quickStyle1.xml"/><Relationship Id="rId10" Type="http://schemas.openxmlformats.org/officeDocument/2006/relationships/image" Target="../media/image45.png"/><Relationship Id="rId4" Type="http://schemas.openxmlformats.org/officeDocument/2006/relationships/diagramLayout" Target="../diagrams/layout1.xml"/><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18" Type="http://schemas.openxmlformats.org/officeDocument/2006/relationships/image" Target="../media/image62.png"/><Relationship Id="rId26" Type="http://schemas.openxmlformats.org/officeDocument/2006/relationships/image" Target="../media/image69.png"/><Relationship Id="rId21" Type="http://schemas.openxmlformats.org/officeDocument/2006/relationships/image" Target="../media/image64.png"/><Relationship Id="rId34" Type="http://schemas.openxmlformats.org/officeDocument/2006/relationships/image" Target="../media/image23.png"/><Relationship Id="rId25" Type="http://schemas.openxmlformats.org/officeDocument/2006/relationships/image" Target="../media/image68.png"/><Relationship Id="rId33" Type="http://schemas.openxmlformats.org/officeDocument/2006/relationships/image" Target="../media/image76.png"/><Relationship Id="rId2" Type="http://schemas.openxmlformats.org/officeDocument/2006/relationships/notesSlide" Target="../notesSlides/notesSlide13.xml"/><Relationship Id="rId20" Type="http://schemas.openxmlformats.org/officeDocument/2006/relationships/image" Target="../media/image63.png"/><Relationship Id="rId29" Type="http://schemas.openxmlformats.org/officeDocument/2006/relationships/image" Target="../media/image21.png"/><Relationship Id="rId1" Type="http://schemas.openxmlformats.org/officeDocument/2006/relationships/slideLayout" Target="../slideLayouts/slideLayout6.xml"/><Relationship Id="rId24" Type="http://schemas.openxmlformats.org/officeDocument/2006/relationships/image" Target="../media/image67.png"/><Relationship Id="rId32" Type="http://schemas.openxmlformats.org/officeDocument/2006/relationships/image" Target="../media/image75.png"/><Relationship Id="rId23" Type="http://schemas.openxmlformats.org/officeDocument/2006/relationships/image" Target="../media/image66.png"/><Relationship Id="rId28" Type="http://schemas.openxmlformats.org/officeDocument/2006/relationships/image" Target="../media/image71.png"/><Relationship Id="rId19" Type="http://schemas.openxmlformats.org/officeDocument/2006/relationships/image" Target="../media/image14.png"/><Relationship Id="rId31" Type="http://schemas.openxmlformats.org/officeDocument/2006/relationships/image" Target="../media/image74.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time_continue=239&amp;v=Q8iDcLTD9wQ"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78.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11" Type="http://schemas.openxmlformats.org/officeDocument/2006/relationships/image" Target="../media/image77.png"/><Relationship Id="rId5" Type="http://schemas.openxmlformats.org/officeDocument/2006/relationships/image" Target="../media/image58.png"/><Relationship Id="rId10" Type="http://schemas.openxmlformats.org/officeDocument/2006/relationships/image" Target="../media/image73.png"/><Relationship Id="rId4" Type="http://schemas.openxmlformats.org/officeDocument/2006/relationships/image" Target="../media/image57.png"/><Relationship Id="rId9"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7.emf"/><Relationship Id="rId4" Type="http://schemas.openxmlformats.org/officeDocument/2006/relationships/image" Target="../media/image36.emf"/></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 Id="rId5" Type="http://schemas.openxmlformats.org/officeDocument/2006/relationships/image" Target="../media/image93.emf"/><Relationship Id="rId4" Type="http://schemas.openxmlformats.org/officeDocument/2006/relationships/image" Target="../media/image92.emf"/></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 Id="rId5" Type="http://schemas.openxmlformats.org/officeDocument/2006/relationships/image" Target="../media/image97.emf"/><Relationship Id="rId4" Type="http://schemas.openxmlformats.org/officeDocument/2006/relationships/image" Target="../media/image96.emf"/></Relationships>
</file>

<file path=ppt/slides/_rels/slide44.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image" Target="../media/image99.emf"/><Relationship Id="rId7" Type="http://schemas.openxmlformats.org/officeDocument/2006/relationships/image" Target="../media/image103.emf"/><Relationship Id="rId2" Type="http://schemas.openxmlformats.org/officeDocument/2006/relationships/image" Target="../media/image98.emf"/><Relationship Id="rId1" Type="http://schemas.openxmlformats.org/officeDocument/2006/relationships/slideLayout" Target="../slideLayouts/slideLayout4.xml"/><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0.emf"/></Relationships>
</file>

<file path=ppt/slides/_rels/slide45.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06.emf"/><Relationship Id="rId7" Type="http://schemas.openxmlformats.org/officeDocument/2006/relationships/image" Target="../media/image115.png"/><Relationship Id="rId2" Type="http://schemas.openxmlformats.org/officeDocument/2006/relationships/image" Target="../media/image105.emf"/><Relationship Id="rId1" Type="http://schemas.openxmlformats.org/officeDocument/2006/relationships/slideLayout" Target="../slideLayouts/slideLayout4.xml"/><Relationship Id="rId6" Type="http://schemas.openxmlformats.org/officeDocument/2006/relationships/image" Target="../media/image114.png"/><Relationship Id="rId5" Type="http://schemas.openxmlformats.org/officeDocument/2006/relationships/image" Target="../media/image108.emf"/><Relationship Id="rId4" Type="http://schemas.openxmlformats.org/officeDocument/2006/relationships/image" Target="../media/image107.emf"/><Relationship Id="rId9" Type="http://schemas.openxmlformats.org/officeDocument/2006/relationships/image" Target="../media/image117.png"/></Relationships>
</file>

<file path=ppt/slides/_rels/slide46.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image" Target="../media/image118.png"/><Relationship Id="rId7" Type="http://schemas.openxmlformats.org/officeDocument/2006/relationships/image" Target="../media/image109.emf"/><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12.emf"/><Relationship Id="rId4" Type="http://schemas.openxmlformats.org/officeDocument/2006/relationships/image" Target="../media/image119.png"/><Relationship Id="rId9" Type="http://schemas.openxmlformats.org/officeDocument/2006/relationships/image" Target="../media/image111.emf"/></Relationships>
</file>

<file path=ppt/slides/_rels/slide47.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zh-TW" altLang="zh-TW" sz="2800" dirty="0">
                <a:latin typeface="微軟正黑體" panose="020B0604030504040204" pitchFamily="34" charset="-120"/>
                <a:ea typeface="微軟正黑體" panose="020B0604030504040204" pitchFamily="34" charset="-120"/>
              </a:rPr>
              <a:t>以特徵挑選與球型複數類神經模糊系統進行時間序列預測</a:t>
            </a:r>
            <a:endParaRPr lang="en-US" altLang="ko-KR" sz="1800" dirty="0">
              <a:latin typeface="微軟正黑體" panose="020B0604030504040204" pitchFamily="34" charset="-120"/>
              <a:ea typeface="微軟正黑體" panose="020B0604030504040204" pitchFamily="34" charset="-120"/>
            </a:endParaRPr>
          </a:p>
        </p:txBody>
      </p:sp>
      <p:sp>
        <p:nvSpPr>
          <p:cNvPr id="4" name="Text Placeholder 3"/>
          <p:cNvSpPr>
            <a:spLocks noGrp="1"/>
          </p:cNvSpPr>
          <p:nvPr>
            <p:ph type="body" sz="quarter" idx="11"/>
          </p:nvPr>
        </p:nvSpPr>
        <p:spPr/>
        <p:txBody>
          <a:bodyPr/>
          <a:lstStyle/>
          <a:p>
            <a:pPr>
              <a:spcBef>
                <a:spcPts val="0"/>
              </a:spcBef>
              <a:defRPr/>
            </a:pPr>
            <a:r>
              <a:rPr lang="zh-TW" altLang="en-US" sz="1600" dirty="0" smtClean="0">
                <a:latin typeface="微軟正黑體" panose="020B0604030504040204" pitchFamily="34" charset="-120"/>
                <a:ea typeface="微軟正黑體" panose="020B0604030504040204" pitchFamily="34" charset="-120"/>
              </a:rPr>
              <a:t>研究生：陸怡廷</a:t>
            </a:r>
            <a:r>
              <a:rPr lang="en-US" altLang="zh-TW" sz="1600" dirty="0" smtClean="0">
                <a:latin typeface="微軟正黑體" panose="020B0604030504040204" pitchFamily="34" charset="-120"/>
                <a:ea typeface="微軟正黑體" panose="020B0604030504040204" pitchFamily="34" charset="-120"/>
              </a:rPr>
              <a:t>	</a:t>
            </a:r>
            <a:r>
              <a:rPr lang="zh-TW" altLang="en-US" sz="1600" dirty="0" smtClean="0">
                <a:latin typeface="微軟正黑體" panose="020B0604030504040204" pitchFamily="34" charset="-120"/>
                <a:ea typeface="微軟正黑體" panose="020B0604030504040204" pitchFamily="34" charset="-120"/>
              </a:rPr>
              <a:t>指導教授：李俊賢 博士</a:t>
            </a:r>
            <a:endParaRPr lang="en-US" altLang="ko-KR"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71841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3220302" y="3017324"/>
            <a:ext cx="1928760" cy="3027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 Placeholder 1"/>
          <p:cNvSpPr>
            <a:spLocks noGrp="1"/>
          </p:cNvSpPr>
          <p:nvPr>
            <p:ph type="body" sz="quarter" idx="10"/>
          </p:nvPr>
        </p:nvSpPr>
        <p:spPr/>
        <p:txBody>
          <a:bodyPr/>
          <a:lstStyle/>
          <a:p>
            <a:r>
              <a:rPr lang="zh-TW" altLang="zh-TW" dirty="0">
                <a:latin typeface="微軟正黑體" panose="020B0604030504040204" pitchFamily="34" charset="-120"/>
                <a:ea typeface="微軟正黑體" panose="020B0604030504040204" pitchFamily="34" charset="-120"/>
              </a:rPr>
              <a:t>自適應類神經模糊系統</a:t>
            </a:r>
            <a:endParaRPr lang="zh-TW" altLang="en-US" dirty="0">
              <a:latin typeface="微軟正黑體" panose="020B0604030504040204" pitchFamily="34" charset="-120"/>
              <a:ea typeface="微軟正黑體" panose="020B0604030504040204" pitchFamily="34" charset="-120"/>
            </a:endParaRPr>
          </a:p>
        </p:txBody>
      </p:sp>
      <p:sp>
        <p:nvSpPr>
          <p:cNvPr id="3" name="Text Placeholder 2"/>
          <p:cNvSpPr>
            <a:spLocks noGrp="1"/>
          </p:cNvSpPr>
          <p:nvPr>
            <p:ph type="body" sz="quarter" idx="11"/>
          </p:nvPr>
        </p:nvSpPr>
        <p:spPr/>
        <p:txBody>
          <a:bodyPr/>
          <a:lstStyle/>
          <a:p>
            <a:r>
              <a:rPr lang="en-US" altLang="zh-TW" dirty="0"/>
              <a:t>Adaptive neuro fuzzy inference system </a:t>
            </a:r>
            <a:r>
              <a:rPr lang="zh-TW" altLang="zh-TW" dirty="0"/>
              <a:t>（</a:t>
            </a:r>
            <a:r>
              <a:rPr lang="en-US" altLang="zh-TW" dirty="0"/>
              <a:t>ANFIS</a:t>
            </a:r>
            <a:r>
              <a:rPr lang="zh-TW" altLang="zh-TW" dirty="0"/>
              <a:t>）</a:t>
            </a:r>
            <a:endParaRPr lang="en-US" altLang="zh-TW" dirty="0"/>
          </a:p>
        </p:txBody>
      </p:sp>
      <p:grpSp>
        <p:nvGrpSpPr>
          <p:cNvPr id="4" name="Group 3"/>
          <p:cNvGrpSpPr/>
          <p:nvPr/>
        </p:nvGrpSpPr>
        <p:grpSpPr>
          <a:xfrm>
            <a:off x="4228790" y="1837475"/>
            <a:ext cx="957793" cy="1112306"/>
            <a:chOff x="3160116" y="1820181"/>
            <a:chExt cx="1915940" cy="999979"/>
          </a:xfrm>
          <a:solidFill>
            <a:schemeClr val="accent2"/>
          </a:solidFill>
        </p:grpSpPr>
        <p:sp>
          <p:nvSpPr>
            <p:cNvPr id="5" name="Rectangle 18"/>
            <p:cNvSpPr/>
            <p:nvPr/>
          </p:nvSpPr>
          <p:spPr>
            <a:xfrm>
              <a:off x="3923928" y="2509439"/>
              <a:ext cx="1152128" cy="310721"/>
            </a:xfrm>
            <a:custGeom>
              <a:avLst/>
              <a:gdLst>
                <a:gd name="connsiteX0" fmla="*/ 0 w 1152128"/>
                <a:gd name="connsiteY0" fmla="*/ 0 h 302769"/>
                <a:gd name="connsiteX1" fmla="*/ 1152128 w 1152128"/>
                <a:gd name="connsiteY1" fmla="*/ 0 h 302769"/>
                <a:gd name="connsiteX2" fmla="*/ 1152128 w 1152128"/>
                <a:gd name="connsiteY2" fmla="*/ 302769 h 302769"/>
                <a:gd name="connsiteX3" fmla="*/ 0 w 1152128"/>
                <a:gd name="connsiteY3" fmla="*/ 302769 h 302769"/>
                <a:gd name="connsiteX4" fmla="*/ 0 w 1152128"/>
                <a:gd name="connsiteY4" fmla="*/ 0 h 302769"/>
                <a:gd name="connsiteX0" fmla="*/ 0 w 1152128"/>
                <a:gd name="connsiteY0" fmla="*/ 0 h 310721"/>
                <a:gd name="connsiteX1" fmla="*/ 1152128 w 1152128"/>
                <a:gd name="connsiteY1" fmla="*/ 0 h 310721"/>
                <a:gd name="connsiteX2" fmla="*/ 1152128 w 1152128"/>
                <a:gd name="connsiteY2" fmla="*/ 302769 h 310721"/>
                <a:gd name="connsiteX3" fmla="*/ 341907 w 1152128"/>
                <a:gd name="connsiteY3" fmla="*/ 310721 h 310721"/>
                <a:gd name="connsiteX4" fmla="*/ 0 w 1152128"/>
                <a:gd name="connsiteY4" fmla="*/ 0 h 310721"/>
                <a:gd name="connsiteX0" fmla="*/ 0 w 1152128"/>
                <a:gd name="connsiteY0" fmla="*/ 0 h 310721"/>
                <a:gd name="connsiteX1" fmla="*/ 1152128 w 1152128"/>
                <a:gd name="connsiteY1" fmla="*/ 0 h 310721"/>
                <a:gd name="connsiteX2" fmla="*/ 1152128 w 1152128"/>
                <a:gd name="connsiteY2" fmla="*/ 302769 h 310721"/>
                <a:gd name="connsiteX3" fmla="*/ 270345 w 1152128"/>
                <a:gd name="connsiteY3" fmla="*/ 310721 h 310721"/>
                <a:gd name="connsiteX4" fmla="*/ 0 w 1152128"/>
                <a:gd name="connsiteY4" fmla="*/ 0 h 310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28" h="310721">
                  <a:moveTo>
                    <a:pt x="0" y="0"/>
                  </a:moveTo>
                  <a:lnTo>
                    <a:pt x="1152128" y="0"/>
                  </a:lnTo>
                  <a:lnTo>
                    <a:pt x="1152128" y="302769"/>
                  </a:lnTo>
                  <a:lnTo>
                    <a:pt x="270345" y="31072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26"/>
            <p:cNvSpPr/>
            <p:nvPr/>
          </p:nvSpPr>
          <p:spPr>
            <a:xfrm>
              <a:off x="3160116" y="1820181"/>
              <a:ext cx="1066212" cy="302769"/>
            </a:xfrm>
            <a:custGeom>
              <a:avLst/>
              <a:gdLst>
                <a:gd name="connsiteX0" fmla="*/ 0 w 1066212"/>
                <a:gd name="connsiteY0" fmla="*/ 0 h 302769"/>
                <a:gd name="connsiteX1" fmla="*/ 1066212 w 1066212"/>
                <a:gd name="connsiteY1" fmla="*/ 0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23854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0 h 302769"/>
                <a:gd name="connsiteX2" fmla="*/ 1066212 w 1066212"/>
                <a:gd name="connsiteY2" fmla="*/ 302769 h 302769"/>
                <a:gd name="connsiteX3" fmla="*/ 0 w 1066212"/>
                <a:gd name="connsiteY3" fmla="*/ 302769 h 302769"/>
                <a:gd name="connsiteX4" fmla="*/ 0 w 1066212"/>
                <a:gd name="connsiteY4" fmla="*/ 0 h 30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212" h="302769">
                  <a:moveTo>
                    <a:pt x="0" y="0"/>
                  </a:moveTo>
                  <a:lnTo>
                    <a:pt x="795868" y="0"/>
                  </a:lnTo>
                  <a:lnTo>
                    <a:pt x="1066212" y="302769"/>
                  </a:lnTo>
                  <a:lnTo>
                    <a:pt x="0" y="3027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p:cNvSpPr/>
            <p:nvPr/>
          </p:nvSpPr>
          <p:spPr>
            <a:xfrm>
              <a:off x="3923928" y="2122949"/>
              <a:ext cx="302400" cy="3889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 name="Group 7"/>
          <p:cNvGrpSpPr/>
          <p:nvPr/>
        </p:nvGrpSpPr>
        <p:grpSpPr>
          <a:xfrm flipH="1">
            <a:off x="4211959" y="3447858"/>
            <a:ext cx="1029183" cy="1080120"/>
            <a:chOff x="4313444" y="1103352"/>
            <a:chExt cx="1915940" cy="999979"/>
          </a:xfrm>
          <a:solidFill>
            <a:schemeClr val="accent4"/>
          </a:solidFill>
        </p:grpSpPr>
        <p:sp>
          <p:nvSpPr>
            <p:cNvPr id="9" name="Rectangle 18"/>
            <p:cNvSpPr/>
            <p:nvPr/>
          </p:nvSpPr>
          <p:spPr>
            <a:xfrm>
              <a:off x="5077256" y="1792610"/>
              <a:ext cx="1152128" cy="310721"/>
            </a:xfrm>
            <a:custGeom>
              <a:avLst/>
              <a:gdLst>
                <a:gd name="connsiteX0" fmla="*/ 0 w 1152128"/>
                <a:gd name="connsiteY0" fmla="*/ 0 h 302769"/>
                <a:gd name="connsiteX1" fmla="*/ 1152128 w 1152128"/>
                <a:gd name="connsiteY1" fmla="*/ 0 h 302769"/>
                <a:gd name="connsiteX2" fmla="*/ 1152128 w 1152128"/>
                <a:gd name="connsiteY2" fmla="*/ 302769 h 302769"/>
                <a:gd name="connsiteX3" fmla="*/ 0 w 1152128"/>
                <a:gd name="connsiteY3" fmla="*/ 302769 h 302769"/>
                <a:gd name="connsiteX4" fmla="*/ 0 w 1152128"/>
                <a:gd name="connsiteY4" fmla="*/ 0 h 302769"/>
                <a:gd name="connsiteX0" fmla="*/ 0 w 1152128"/>
                <a:gd name="connsiteY0" fmla="*/ 0 h 310721"/>
                <a:gd name="connsiteX1" fmla="*/ 1152128 w 1152128"/>
                <a:gd name="connsiteY1" fmla="*/ 0 h 310721"/>
                <a:gd name="connsiteX2" fmla="*/ 1152128 w 1152128"/>
                <a:gd name="connsiteY2" fmla="*/ 302769 h 310721"/>
                <a:gd name="connsiteX3" fmla="*/ 341907 w 1152128"/>
                <a:gd name="connsiteY3" fmla="*/ 310721 h 310721"/>
                <a:gd name="connsiteX4" fmla="*/ 0 w 1152128"/>
                <a:gd name="connsiteY4" fmla="*/ 0 h 310721"/>
                <a:gd name="connsiteX0" fmla="*/ 0 w 1152128"/>
                <a:gd name="connsiteY0" fmla="*/ 0 h 310721"/>
                <a:gd name="connsiteX1" fmla="*/ 1152128 w 1152128"/>
                <a:gd name="connsiteY1" fmla="*/ 0 h 310721"/>
                <a:gd name="connsiteX2" fmla="*/ 1152128 w 1152128"/>
                <a:gd name="connsiteY2" fmla="*/ 302769 h 310721"/>
                <a:gd name="connsiteX3" fmla="*/ 270345 w 1152128"/>
                <a:gd name="connsiteY3" fmla="*/ 310721 h 310721"/>
                <a:gd name="connsiteX4" fmla="*/ 0 w 1152128"/>
                <a:gd name="connsiteY4" fmla="*/ 0 h 310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28" h="310721">
                  <a:moveTo>
                    <a:pt x="0" y="0"/>
                  </a:moveTo>
                  <a:lnTo>
                    <a:pt x="1152128" y="0"/>
                  </a:lnTo>
                  <a:lnTo>
                    <a:pt x="1152128" y="302769"/>
                  </a:lnTo>
                  <a:lnTo>
                    <a:pt x="270345" y="31072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26"/>
            <p:cNvSpPr/>
            <p:nvPr/>
          </p:nvSpPr>
          <p:spPr>
            <a:xfrm>
              <a:off x="4313444" y="1103352"/>
              <a:ext cx="1066212" cy="302769"/>
            </a:xfrm>
            <a:custGeom>
              <a:avLst/>
              <a:gdLst>
                <a:gd name="connsiteX0" fmla="*/ 0 w 1066212"/>
                <a:gd name="connsiteY0" fmla="*/ 0 h 302769"/>
                <a:gd name="connsiteX1" fmla="*/ 1066212 w 1066212"/>
                <a:gd name="connsiteY1" fmla="*/ 0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23854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0 h 302769"/>
                <a:gd name="connsiteX2" fmla="*/ 1066212 w 1066212"/>
                <a:gd name="connsiteY2" fmla="*/ 302769 h 302769"/>
                <a:gd name="connsiteX3" fmla="*/ 0 w 1066212"/>
                <a:gd name="connsiteY3" fmla="*/ 302769 h 302769"/>
                <a:gd name="connsiteX4" fmla="*/ 0 w 1066212"/>
                <a:gd name="connsiteY4" fmla="*/ 0 h 30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212" h="302769">
                  <a:moveTo>
                    <a:pt x="0" y="0"/>
                  </a:moveTo>
                  <a:lnTo>
                    <a:pt x="795868" y="0"/>
                  </a:lnTo>
                  <a:lnTo>
                    <a:pt x="1066212" y="302769"/>
                  </a:lnTo>
                  <a:lnTo>
                    <a:pt x="0" y="3027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p:cNvSpPr/>
            <p:nvPr/>
          </p:nvSpPr>
          <p:spPr>
            <a:xfrm>
              <a:off x="5077256" y="1406120"/>
              <a:ext cx="302400" cy="3889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Oval 11"/>
          <p:cNvSpPr/>
          <p:nvPr/>
        </p:nvSpPr>
        <p:spPr>
          <a:xfrm>
            <a:off x="3138719" y="1203598"/>
            <a:ext cx="1237456" cy="12374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Adaptive network</a:t>
            </a:r>
            <a:endParaRPr lang="ko-KR" altLang="en-US" sz="1400" dirty="0"/>
          </a:p>
        </p:txBody>
      </p:sp>
      <p:sp>
        <p:nvSpPr>
          <p:cNvPr id="13" name="Oval 12"/>
          <p:cNvSpPr/>
          <p:nvPr/>
        </p:nvSpPr>
        <p:spPr>
          <a:xfrm>
            <a:off x="2406277" y="2398126"/>
            <a:ext cx="1333556" cy="1333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Artificial Neural </a:t>
            </a:r>
            <a:r>
              <a:rPr lang="en-US" altLang="zh-TW" sz="1400" dirty="0" smtClean="0"/>
              <a:t/>
            </a:r>
            <a:br>
              <a:rPr lang="en-US" altLang="zh-TW" sz="1400" dirty="0" smtClean="0"/>
            </a:br>
            <a:r>
              <a:rPr lang="en-US" altLang="zh-TW" sz="1400" dirty="0" smtClean="0"/>
              <a:t>Networks</a:t>
            </a:r>
            <a:endParaRPr lang="ko-KR" altLang="en-US" sz="1400" dirty="0"/>
          </a:p>
        </p:txBody>
      </p:sp>
      <p:sp>
        <p:nvSpPr>
          <p:cNvPr id="14" name="Oval 13"/>
          <p:cNvSpPr/>
          <p:nvPr/>
        </p:nvSpPr>
        <p:spPr>
          <a:xfrm>
            <a:off x="3167033" y="3689203"/>
            <a:ext cx="1328261" cy="13282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Fuzzy </a:t>
            </a:r>
            <a:br>
              <a:rPr lang="en-US" altLang="zh-TW" sz="1400" dirty="0"/>
            </a:br>
            <a:r>
              <a:rPr lang="en-US" altLang="zh-TW" sz="1400" dirty="0"/>
              <a:t>inference </a:t>
            </a:r>
            <a:br>
              <a:rPr lang="en-US" altLang="zh-TW" sz="1400" dirty="0"/>
            </a:br>
            <a:r>
              <a:rPr lang="en-US" altLang="zh-TW" sz="1400" dirty="0" smtClean="0"/>
              <a:t>systems</a:t>
            </a:r>
            <a:endParaRPr lang="ko-KR" altLang="en-US" sz="1400" dirty="0"/>
          </a:p>
        </p:txBody>
      </p:sp>
      <p:sp>
        <p:nvSpPr>
          <p:cNvPr id="16" name="Oval 7"/>
          <p:cNvSpPr>
            <a:spLocks noChangeAspect="1"/>
          </p:cNvSpPr>
          <p:nvPr/>
        </p:nvSpPr>
        <p:spPr>
          <a:xfrm>
            <a:off x="2736102" y="4165882"/>
            <a:ext cx="320500" cy="32049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8" name="Group 17"/>
          <p:cNvGrpSpPr/>
          <p:nvPr/>
        </p:nvGrpSpPr>
        <p:grpSpPr>
          <a:xfrm>
            <a:off x="375552" y="1342118"/>
            <a:ext cx="1975544" cy="1049922"/>
            <a:chOff x="2901439" y="4295221"/>
            <a:chExt cx="1987233" cy="1049922"/>
          </a:xfrm>
        </p:grpSpPr>
        <p:sp>
          <p:nvSpPr>
            <p:cNvPr id="19" name="TextBox 18"/>
            <p:cNvSpPr txBox="1"/>
            <p:nvPr/>
          </p:nvSpPr>
          <p:spPr>
            <a:xfrm>
              <a:off x="2901439" y="4606479"/>
              <a:ext cx="1987233" cy="738664"/>
            </a:xfrm>
            <a:prstGeom prst="rect">
              <a:avLst/>
            </a:prstGeom>
            <a:noFill/>
          </p:spPr>
          <p:txBody>
            <a:bodyPr wrap="square" rtlCol="0" anchor="ctr">
              <a:spAutoFit/>
            </a:bodyPr>
            <a:lstStyle/>
            <a:p>
              <a:pPr algn="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點與線組成的網路結構部分節點具備學習能力</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自適應</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可校正參數</a:t>
              </a:r>
              <a:r>
                <a:rPr lang="en-US" altLang="ko-KR"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    </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0" name="TextBox 19"/>
            <p:cNvSpPr txBox="1"/>
            <p:nvPr/>
          </p:nvSpPr>
          <p:spPr>
            <a:xfrm>
              <a:off x="3017859" y="4295221"/>
              <a:ext cx="1870812" cy="307777"/>
            </a:xfrm>
            <a:prstGeom prst="rect">
              <a:avLst/>
            </a:prstGeom>
            <a:noFill/>
          </p:spPr>
          <p:txBody>
            <a:bodyPr wrap="square" rtlCol="0" anchor="ctr">
              <a:spAutoFit/>
            </a:bodyPr>
            <a:lstStyle/>
            <a:p>
              <a:pPr algn="r"/>
              <a:r>
                <a:rPr lang="zh-TW" altLang="zh-TW" sz="1400" b="1" dirty="0">
                  <a:latin typeface="微軟正黑體" panose="020B0604030504040204" pitchFamily="34" charset="-120"/>
                  <a:ea typeface="微軟正黑體" panose="020B0604030504040204" pitchFamily="34" charset="-120"/>
                </a:rPr>
                <a:t>自適應網路</a:t>
              </a:r>
              <a:endParaRPr lang="ko-KR" altLang="en-US" sz="1400" b="1" dirty="0">
                <a:solidFill>
                  <a:schemeClr val="tx1">
                    <a:lumMod val="75000"/>
                    <a:lumOff val="25000"/>
                  </a:schemeClr>
                </a:solidFill>
                <a:latin typeface="微軟正黑體" panose="020B0604030504040204" pitchFamily="34" charset="-120"/>
                <a:cs typeface="Arial" pitchFamily="34" charset="0"/>
              </a:endParaRPr>
            </a:p>
          </p:txBody>
        </p:sp>
      </p:grpSp>
      <p:grpSp>
        <p:nvGrpSpPr>
          <p:cNvPr id="21" name="Group 20"/>
          <p:cNvGrpSpPr/>
          <p:nvPr/>
        </p:nvGrpSpPr>
        <p:grpSpPr>
          <a:xfrm>
            <a:off x="375552" y="2629672"/>
            <a:ext cx="1975544" cy="856903"/>
            <a:chOff x="2901439" y="4380519"/>
            <a:chExt cx="1987233" cy="856903"/>
          </a:xfrm>
        </p:grpSpPr>
        <p:sp>
          <p:nvSpPr>
            <p:cNvPr id="22" name="TextBox 21"/>
            <p:cNvSpPr txBox="1"/>
            <p:nvPr/>
          </p:nvSpPr>
          <p:spPr>
            <a:xfrm>
              <a:off x="2901439" y="4714202"/>
              <a:ext cx="1987233" cy="523220"/>
            </a:xfrm>
            <a:prstGeom prst="rect">
              <a:avLst/>
            </a:prstGeom>
            <a:noFill/>
          </p:spPr>
          <p:txBody>
            <a:bodyPr wrap="square" rtlCol="0" anchor="ctr">
              <a:spAutoFit/>
            </a:bodyPr>
            <a:lstStyle/>
            <a:p>
              <a:pPr algn="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根據所</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獲得</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數據學習適應多變的環境</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3" name="TextBox 22"/>
            <p:cNvSpPr txBox="1"/>
            <p:nvPr/>
          </p:nvSpPr>
          <p:spPr>
            <a:xfrm>
              <a:off x="3017860" y="4380519"/>
              <a:ext cx="1870812" cy="307777"/>
            </a:xfrm>
            <a:prstGeom prst="rect">
              <a:avLst/>
            </a:prstGeom>
            <a:noFill/>
          </p:spPr>
          <p:txBody>
            <a:bodyPr wrap="square" rtlCol="0" anchor="ctr">
              <a:spAutoFit/>
            </a:bodyPr>
            <a:lstStyle/>
            <a:p>
              <a:pPr algn="r"/>
              <a:r>
                <a:rPr lang="zh-TW" altLang="zh-TW" sz="1400" b="1" dirty="0">
                  <a:latin typeface="微軟正黑體" panose="020B0604030504040204" pitchFamily="34" charset="-120"/>
                  <a:ea typeface="微軟正黑體" panose="020B0604030504040204" pitchFamily="34" charset="-120"/>
                </a:rPr>
                <a:t>類神經網路</a:t>
              </a:r>
              <a:endParaRPr lang="ko-KR" altLang="en-US" sz="1400" b="1" dirty="0">
                <a:solidFill>
                  <a:schemeClr val="tx1">
                    <a:lumMod val="75000"/>
                    <a:lumOff val="25000"/>
                  </a:schemeClr>
                </a:solidFill>
                <a:latin typeface="微軟正黑體" panose="020B0604030504040204" pitchFamily="34" charset="-120"/>
                <a:cs typeface="Arial" pitchFamily="34" charset="0"/>
              </a:endParaRPr>
            </a:p>
          </p:txBody>
        </p:sp>
      </p:grpSp>
      <p:grpSp>
        <p:nvGrpSpPr>
          <p:cNvPr id="24" name="Group 23"/>
          <p:cNvGrpSpPr/>
          <p:nvPr/>
        </p:nvGrpSpPr>
        <p:grpSpPr>
          <a:xfrm>
            <a:off x="382732" y="3858105"/>
            <a:ext cx="1975544" cy="854488"/>
            <a:chOff x="2901439" y="4382934"/>
            <a:chExt cx="1987233" cy="854488"/>
          </a:xfrm>
        </p:grpSpPr>
        <p:sp>
          <p:nvSpPr>
            <p:cNvPr id="25" name="TextBox 24"/>
            <p:cNvSpPr txBox="1"/>
            <p:nvPr/>
          </p:nvSpPr>
          <p:spPr>
            <a:xfrm>
              <a:off x="2901439" y="4714202"/>
              <a:ext cx="1987233" cy="523220"/>
            </a:xfrm>
            <a:prstGeom prst="rect">
              <a:avLst/>
            </a:prstGeom>
            <a:noFill/>
          </p:spPr>
          <p:txBody>
            <a:bodyPr wrap="square" rtlCol="0" anchor="ctr">
              <a:spAutoFit/>
            </a:bodyPr>
            <a:lstStyle/>
            <a:p>
              <a:pPr algn="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容許資料集的不確定性以模擬人類決策的模式</a:t>
              </a:r>
              <a:r>
                <a:rPr lang="en-US" altLang="ko-KR"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     </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6" name="TextBox 25"/>
            <p:cNvSpPr txBox="1"/>
            <p:nvPr/>
          </p:nvSpPr>
          <p:spPr>
            <a:xfrm>
              <a:off x="3017859" y="4382934"/>
              <a:ext cx="1870812" cy="307777"/>
            </a:xfrm>
            <a:prstGeom prst="rect">
              <a:avLst/>
            </a:prstGeom>
            <a:noFill/>
          </p:spPr>
          <p:txBody>
            <a:bodyPr wrap="square" rtlCol="0" anchor="ctr">
              <a:spAutoFit/>
            </a:bodyPr>
            <a:lstStyle/>
            <a:p>
              <a:pPr algn="r"/>
              <a:r>
                <a:rPr lang="zh-TW" altLang="zh-TW" sz="1400" b="1" dirty="0">
                  <a:latin typeface="微軟正黑體" panose="020B0604030504040204" pitchFamily="34" charset="-120"/>
                  <a:ea typeface="微軟正黑體" panose="020B0604030504040204" pitchFamily="34" charset="-120"/>
                </a:rPr>
                <a:t>模糊推理系統</a:t>
              </a:r>
              <a:endParaRPr lang="ko-KR" altLang="en-US" sz="1400" b="1" dirty="0">
                <a:solidFill>
                  <a:schemeClr val="tx1">
                    <a:lumMod val="75000"/>
                    <a:lumOff val="25000"/>
                  </a:schemeClr>
                </a:solidFill>
                <a:latin typeface="微軟正黑體" panose="020B0604030504040204" pitchFamily="34" charset="-120"/>
                <a:cs typeface="Arial" pitchFamily="34" charset="0"/>
              </a:endParaRPr>
            </a:p>
          </p:txBody>
        </p:sp>
      </p:grpSp>
      <p:sp>
        <p:nvSpPr>
          <p:cNvPr id="27" name="Pentagon 26"/>
          <p:cNvSpPr/>
          <p:nvPr/>
        </p:nvSpPr>
        <p:spPr>
          <a:xfrm>
            <a:off x="5921531" y="2579609"/>
            <a:ext cx="738702" cy="1109594"/>
          </a:xfrm>
          <a:prstGeom prst="homePlate">
            <a:avLst>
              <a:gd name="adj" fmla="val 3835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28"/>
          <p:cNvSpPr/>
          <p:nvPr/>
        </p:nvSpPr>
        <p:spPr>
          <a:xfrm>
            <a:off x="4841410" y="2417945"/>
            <a:ext cx="1440160" cy="1440160"/>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pPr algn="ctr"/>
            <a:r>
              <a:rPr lang="zh-TW" altLang="zh-TW" sz="1600" dirty="0" smtClean="0">
                <a:solidFill>
                  <a:schemeClr val="tx1"/>
                </a:solidFill>
                <a:latin typeface="微軟正黑體" panose="020B0604030504040204" pitchFamily="34" charset="-120"/>
                <a:ea typeface="微軟正黑體" panose="020B0604030504040204" pitchFamily="34" charset="-120"/>
              </a:rPr>
              <a:t>自適應</a:t>
            </a:r>
            <a:r>
              <a:rPr lang="en-US" altLang="zh-TW" sz="1600" dirty="0" smtClean="0">
                <a:solidFill>
                  <a:schemeClr val="tx1"/>
                </a:solidFill>
                <a:latin typeface="微軟正黑體" panose="020B0604030504040204" pitchFamily="34" charset="-120"/>
                <a:ea typeface="微軟正黑體" panose="020B0604030504040204" pitchFamily="34" charset="-120"/>
              </a:rPr>
              <a:t/>
            </a:r>
            <a:br>
              <a:rPr lang="en-US" altLang="zh-TW" sz="1600" dirty="0" smtClean="0">
                <a:solidFill>
                  <a:schemeClr val="tx1"/>
                </a:solidFill>
                <a:latin typeface="微軟正黑體" panose="020B0604030504040204" pitchFamily="34" charset="-120"/>
                <a:ea typeface="微軟正黑體" panose="020B0604030504040204" pitchFamily="34" charset="-120"/>
              </a:rPr>
            </a:br>
            <a:r>
              <a:rPr lang="zh-TW" altLang="zh-TW" sz="1600" dirty="0" smtClean="0">
                <a:solidFill>
                  <a:schemeClr val="tx1"/>
                </a:solidFill>
                <a:latin typeface="微軟正黑體" panose="020B0604030504040204" pitchFamily="34" charset="-120"/>
                <a:ea typeface="微軟正黑體" panose="020B0604030504040204" pitchFamily="34" charset="-120"/>
              </a:rPr>
              <a:t>類神經</a:t>
            </a:r>
            <a:r>
              <a:rPr lang="en-US" altLang="zh-TW" sz="1600" dirty="0" smtClean="0">
                <a:solidFill>
                  <a:schemeClr val="tx1"/>
                </a:solidFill>
                <a:latin typeface="微軟正黑體" panose="020B0604030504040204" pitchFamily="34" charset="-120"/>
                <a:ea typeface="微軟正黑體" panose="020B0604030504040204" pitchFamily="34" charset="-120"/>
              </a:rPr>
              <a:t/>
            </a:r>
            <a:br>
              <a:rPr lang="en-US" altLang="zh-TW" sz="1600" dirty="0" smtClean="0">
                <a:solidFill>
                  <a:schemeClr val="tx1"/>
                </a:solidFill>
                <a:latin typeface="微軟正黑體" panose="020B0604030504040204" pitchFamily="34" charset="-120"/>
                <a:ea typeface="微軟正黑體" panose="020B0604030504040204" pitchFamily="34" charset="-120"/>
              </a:rPr>
            </a:br>
            <a:r>
              <a:rPr lang="zh-TW" altLang="zh-TW" sz="1600" dirty="0" smtClean="0">
                <a:solidFill>
                  <a:schemeClr val="tx1"/>
                </a:solidFill>
                <a:latin typeface="微軟正黑體" panose="020B0604030504040204" pitchFamily="34" charset="-120"/>
                <a:ea typeface="微軟正黑體" panose="020B0604030504040204" pitchFamily="34" charset="-120"/>
              </a:rPr>
              <a:t>模糊</a:t>
            </a:r>
            <a:r>
              <a:rPr lang="zh-TW" altLang="zh-TW" sz="1600" dirty="0">
                <a:solidFill>
                  <a:schemeClr val="tx1"/>
                </a:solidFill>
                <a:latin typeface="微軟正黑體" panose="020B0604030504040204" pitchFamily="34" charset="-120"/>
                <a:ea typeface="微軟正黑體" panose="020B0604030504040204" pitchFamily="34" charset="-120"/>
              </a:rPr>
              <a:t>系統</a:t>
            </a:r>
            <a:endParaRPr lang="zh-TW" altLang="en-US" sz="1600" dirty="0">
              <a:solidFill>
                <a:schemeClr val="tx1"/>
              </a:solidFill>
              <a:latin typeface="微軟正黑體" panose="020B0604030504040204" pitchFamily="34" charset="-120"/>
              <a:ea typeface="微軟正黑體" panose="020B0604030504040204" pitchFamily="34" charset="-120"/>
            </a:endParaRPr>
          </a:p>
          <a:p>
            <a:pPr algn="ctr"/>
            <a:endParaRPr lang="ko-KR" altLang="en-US" dirty="0"/>
          </a:p>
        </p:txBody>
      </p:sp>
      <p:sp>
        <p:nvSpPr>
          <p:cNvPr id="30" name="Chevron 29"/>
          <p:cNvSpPr/>
          <p:nvPr/>
        </p:nvSpPr>
        <p:spPr>
          <a:xfrm>
            <a:off x="6424315" y="2575400"/>
            <a:ext cx="410731" cy="1113803"/>
          </a:xfrm>
          <a:prstGeom prst="chevron">
            <a:avLst>
              <a:gd name="adj" fmla="val 7143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1" name="Group 30"/>
          <p:cNvGrpSpPr/>
          <p:nvPr/>
        </p:nvGrpSpPr>
        <p:grpSpPr>
          <a:xfrm>
            <a:off x="6802978" y="2206445"/>
            <a:ext cx="2213408" cy="1616478"/>
            <a:chOff x="2669750" y="4835814"/>
            <a:chExt cx="2738366" cy="1171880"/>
          </a:xfrm>
        </p:grpSpPr>
        <p:sp>
          <p:nvSpPr>
            <p:cNvPr id="32" name="TextBox 31"/>
            <p:cNvSpPr txBox="1"/>
            <p:nvPr/>
          </p:nvSpPr>
          <p:spPr>
            <a:xfrm>
              <a:off x="2669750" y="5182130"/>
              <a:ext cx="2738366" cy="825564"/>
            </a:xfrm>
            <a:prstGeom prst="rect">
              <a:avLst/>
            </a:prstGeom>
            <a:noFill/>
          </p:spPr>
          <p:txBody>
            <a:bodyPr wrap="square" rtlCol="0" anchor="ctr">
              <a:spAutoFit/>
            </a:bodyPr>
            <a:lstStyle/>
            <a:p>
              <a:r>
                <a:rPr lang="zh-TW" altLang="en-US" sz="1400" dirty="0" smtClean="0">
                  <a:solidFill>
                    <a:schemeClr val="tx1">
                      <a:lumMod val="75000"/>
                      <a:lumOff val="25000"/>
                    </a:schemeClr>
                  </a:solidFill>
                  <a:ea typeface="微軟正黑體" panose="020B0604030504040204" pitchFamily="34" charset="-120"/>
                  <a:cs typeface="Arial" pitchFamily="34" charset="0"/>
                </a:rPr>
                <a:t>模糊</a:t>
              </a:r>
              <a:r>
                <a:rPr lang="en-US" altLang="zh-TW" sz="1400" dirty="0" smtClean="0">
                  <a:solidFill>
                    <a:schemeClr val="tx1">
                      <a:lumMod val="75000"/>
                      <a:lumOff val="25000"/>
                    </a:schemeClr>
                  </a:solidFill>
                  <a:ea typeface="微軟正黑體" panose="020B0604030504040204" pitchFamily="34" charset="-120"/>
                  <a:cs typeface="Arial" pitchFamily="34" charset="0"/>
                </a:rPr>
                <a:t>if-then</a:t>
              </a:r>
              <a:r>
                <a:rPr lang="zh-TW" altLang="en-US" sz="1400" dirty="0" smtClean="0">
                  <a:solidFill>
                    <a:schemeClr val="tx1">
                      <a:lumMod val="75000"/>
                      <a:lumOff val="25000"/>
                    </a:schemeClr>
                  </a:solidFill>
                  <a:ea typeface="微軟正黑體" panose="020B0604030504040204" pitchFamily="34" charset="-120"/>
                  <a:cs typeface="Arial" pitchFamily="34" charset="0"/>
                </a:rPr>
                <a:t>規則</a:t>
              </a:r>
              <a:r>
                <a:rPr lang="en-US" altLang="zh-TW" sz="1400" dirty="0" smtClean="0">
                  <a:solidFill>
                    <a:schemeClr val="tx1">
                      <a:lumMod val="75000"/>
                      <a:lumOff val="25000"/>
                    </a:schemeClr>
                  </a:solidFill>
                  <a:ea typeface="微軟正黑體" panose="020B0604030504040204" pitchFamily="34" charset="-120"/>
                  <a:cs typeface="Arial" pitchFamily="34" charset="0"/>
                </a:rPr>
                <a:t/>
              </a:r>
              <a:br>
                <a:rPr lang="en-US" altLang="zh-TW" sz="1400" dirty="0" smtClean="0">
                  <a:solidFill>
                    <a:schemeClr val="tx1">
                      <a:lumMod val="75000"/>
                      <a:lumOff val="25000"/>
                    </a:schemeClr>
                  </a:solidFill>
                  <a:ea typeface="微軟正黑體" panose="020B0604030504040204" pitchFamily="34" charset="-120"/>
                  <a:cs typeface="Arial" pitchFamily="34" charset="0"/>
                </a:rPr>
              </a:br>
              <a:r>
                <a:rPr lang="en-US" altLang="zh-TW" sz="1400" dirty="0">
                  <a:ea typeface="微軟正黑體" panose="020B0604030504040204" pitchFamily="34" charset="-120"/>
                </a:rPr>
                <a:t>Takagi &amp;</a:t>
              </a:r>
              <a:r>
                <a:rPr lang="en-US" altLang="zh-TW" sz="1400" dirty="0" smtClean="0">
                  <a:ea typeface="微軟正黑體" panose="020B0604030504040204" pitchFamily="34" charset="-120"/>
                </a:rPr>
                <a:t> </a:t>
              </a:r>
              <a:r>
                <a:rPr lang="en-US" altLang="zh-TW" sz="1400" dirty="0" err="1">
                  <a:ea typeface="微軟正黑體" panose="020B0604030504040204" pitchFamily="34" charset="-120"/>
                </a:rPr>
                <a:t>Sugeno</a:t>
              </a:r>
              <a:r>
                <a:rPr lang="zh-TW" altLang="zh-TW" sz="1400" dirty="0">
                  <a:ea typeface="微軟正黑體" panose="020B0604030504040204" pitchFamily="34" charset="-120"/>
                </a:rPr>
                <a:t>（</a:t>
              </a:r>
              <a:r>
                <a:rPr lang="en-US" altLang="zh-TW" sz="1400" dirty="0">
                  <a:ea typeface="微軟正黑體" panose="020B0604030504040204" pitchFamily="34" charset="-120"/>
                </a:rPr>
                <a:t>1983</a:t>
              </a:r>
              <a:r>
                <a:rPr lang="zh-TW" altLang="zh-TW" sz="1400" dirty="0" smtClean="0">
                  <a:ea typeface="微軟正黑體" panose="020B0604030504040204" pitchFamily="34" charset="-120"/>
                </a:rPr>
                <a:t>）</a:t>
              </a:r>
              <a:r>
                <a:rPr lang="en-US" altLang="zh-TW" sz="1400" dirty="0" smtClean="0">
                  <a:ea typeface="微軟正黑體" panose="020B0604030504040204" pitchFamily="34" charset="-120"/>
                </a:rPr>
                <a:t/>
              </a:r>
              <a:br>
                <a:rPr lang="en-US" altLang="zh-TW" sz="1400" dirty="0" smtClean="0">
                  <a:ea typeface="微軟正黑體" panose="020B0604030504040204" pitchFamily="34" charset="-120"/>
                </a:rPr>
              </a:br>
              <a:r>
                <a:rPr lang="en-US" altLang="zh-TW" sz="1400" dirty="0" smtClean="0">
                  <a:ea typeface="微軟正黑體" panose="020B0604030504040204" pitchFamily="34" charset="-120"/>
                </a:rPr>
                <a:t>T-S</a:t>
              </a:r>
              <a:r>
                <a:rPr lang="zh-TW" altLang="zh-TW" sz="1400" dirty="0" smtClean="0">
                  <a:ea typeface="微軟正黑體" panose="020B0604030504040204" pitchFamily="34" charset="-120"/>
                </a:rPr>
                <a:t>模糊</a:t>
              </a:r>
              <a:r>
                <a:rPr lang="zh-TW" altLang="en-US" sz="1400" dirty="0" smtClean="0">
                  <a:ea typeface="微軟正黑體" panose="020B0604030504040204" pitchFamily="34" charset="-120"/>
                </a:rPr>
                <a:t>規</a:t>
              </a:r>
              <a:r>
                <a:rPr lang="zh-TW" altLang="en-US" sz="1400" dirty="0">
                  <a:ea typeface="微軟正黑體" panose="020B0604030504040204" pitchFamily="34" charset="-120"/>
                </a:rPr>
                <a:t>則</a:t>
              </a:r>
              <a:endParaRPr lang="en-US" altLang="zh-TW" sz="1400" dirty="0" smtClean="0">
                <a:ea typeface="微軟正黑體" panose="020B0604030504040204" pitchFamily="34" charset="-120"/>
              </a:endParaRPr>
            </a:p>
            <a:p>
              <a:r>
                <a:rPr lang="zh-TW" altLang="en-US" sz="1400" dirty="0" smtClean="0">
                  <a:ea typeface="微軟正黑體" panose="020B0604030504040204" pitchFamily="34" charset="-120"/>
                </a:rPr>
                <a:t>以線性組合呈現模糊規則</a:t>
              </a:r>
              <a:endParaRPr lang="en-US" altLang="zh-TW" sz="1400" dirty="0">
                <a:ea typeface="微軟正黑體" panose="020B0604030504040204" pitchFamily="34" charset="-120"/>
              </a:endParaRPr>
            </a:p>
            <a:p>
              <a:endParaRPr lang="en-US" altLang="ko-KR" sz="1200" dirty="0">
                <a:solidFill>
                  <a:schemeClr val="tx1">
                    <a:lumMod val="75000"/>
                    <a:lumOff val="25000"/>
                  </a:schemeClr>
                </a:solidFill>
                <a:cs typeface="Arial" pitchFamily="34" charset="0"/>
              </a:endParaRPr>
            </a:p>
          </p:txBody>
        </p:sp>
        <p:sp>
          <p:nvSpPr>
            <p:cNvPr id="33" name="TextBox 32"/>
            <p:cNvSpPr txBox="1"/>
            <p:nvPr/>
          </p:nvSpPr>
          <p:spPr>
            <a:xfrm>
              <a:off x="2709424" y="4835814"/>
              <a:ext cx="1870810" cy="338554"/>
            </a:xfrm>
            <a:prstGeom prst="rect">
              <a:avLst/>
            </a:prstGeom>
            <a:noFill/>
          </p:spPr>
          <p:txBody>
            <a:bodyPr wrap="square" rtlCol="0" anchor="ctr">
              <a:spAutoFit/>
            </a:bodyPr>
            <a:lstStyle/>
            <a:p>
              <a:r>
                <a:rPr lang="en-US" altLang="zh-TW" sz="1600" dirty="0" smtClean="0"/>
                <a:t>Jang</a:t>
              </a:r>
              <a:r>
                <a:rPr lang="zh-TW" altLang="zh-TW" sz="1600" dirty="0"/>
                <a:t> （</a:t>
              </a:r>
              <a:r>
                <a:rPr lang="en-US" altLang="zh-TW" sz="1600" dirty="0"/>
                <a:t>1993</a:t>
              </a:r>
              <a:r>
                <a:rPr lang="zh-TW" altLang="zh-TW" sz="1600" dirty="0"/>
                <a:t>）</a:t>
              </a:r>
              <a:endParaRPr lang="ko-KR" altLang="en-US" sz="1600" b="1" dirty="0">
                <a:solidFill>
                  <a:schemeClr val="tx1">
                    <a:lumMod val="75000"/>
                    <a:lumOff val="25000"/>
                  </a:schemeClr>
                </a:solidFill>
                <a:cs typeface="Arial" pitchFamily="34" charset="0"/>
              </a:endParaRPr>
            </a:p>
          </p:txBody>
        </p:sp>
      </p:grpSp>
      <mc:AlternateContent xmlns:mc="http://schemas.openxmlformats.org/markup-compatibility/2006" xmlns:a14="http://schemas.microsoft.com/office/drawing/2010/main">
        <mc:Choice Requires="a14">
          <p:sp>
            <p:nvSpPr>
              <p:cNvPr id="15" name="矩形 14"/>
              <p:cNvSpPr/>
              <p:nvPr/>
            </p:nvSpPr>
            <p:spPr>
              <a:xfrm>
                <a:off x="6139169" y="3797952"/>
                <a:ext cx="2874761" cy="360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TW" altLang="en-US" sz="1400" i="1">
                              <a:latin typeface="Cambria Math" panose="02040503050406030204" pitchFamily="18" charset="0"/>
                            </a:rPr>
                          </m:ctrlPr>
                        </m:sSupPr>
                        <m:e>
                          <m:acc>
                            <m:accPr>
                              <m:chr m:val="̂"/>
                              <m:ctrlPr>
                                <a:rPr lang="zh-TW" altLang="en-US" sz="1400" i="1">
                                  <a:latin typeface="Cambria Math" panose="02040503050406030204" pitchFamily="18" charset="0"/>
                                </a:rPr>
                              </m:ctrlPr>
                            </m:accPr>
                            <m:e>
                              <m:r>
                                <a:rPr lang="zh-TW" altLang="en-US" sz="1400" i="1">
                                  <a:latin typeface="Cambria Math" panose="02040503050406030204" pitchFamily="18" charset="0"/>
                                </a:rPr>
                                <m:t>𝑦</m:t>
                              </m:r>
                            </m:e>
                          </m:acc>
                        </m:e>
                        <m:sup>
                          <m:d>
                            <m:dPr>
                              <m:ctrlPr>
                                <a:rPr lang="zh-TW" altLang="en-US" sz="1400" i="1">
                                  <a:latin typeface="Cambria Math" panose="02040503050406030204" pitchFamily="18" charset="0"/>
                                </a:rPr>
                              </m:ctrlPr>
                            </m:dPr>
                            <m:e>
                              <m:r>
                                <a:rPr lang="zh-TW" altLang="en-US" sz="1400" i="1">
                                  <a:latin typeface="Cambria Math" panose="02040503050406030204" pitchFamily="18" charset="0"/>
                                </a:rPr>
                                <m:t>𝑘</m:t>
                              </m:r>
                            </m:e>
                          </m:d>
                        </m:sup>
                      </m:sSup>
                      <m:r>
                        <a:rPr lang="zh-TW" altLang="en-US" sz="1400" i="0">
                          <a:latin typeface="Cambria Math" panose="02040503050406030204" pitchFamily="18" charset="0"/>
                        </a:rPr>
                        <m:t>=</m:t>
                      </m:r>
                      <m:sSubSup>
                        <m:sSubSupPr>
                          <m:ctrlPr>
                            <a:rPr lang="zh-TW" altLang="en-US" sz="1400" i="1">
                              <a:latin typeface="Cambria Math" panose="02040503050406030204" pitchFamily="18" charset="0"/>
                            </a:rPr>
                          </m:ctrlPr>
                        </m:sSubSupPr>
                        <m:e>
                          <m:r>
                            <a:rPr lang="zh-TW" altLang="en-US" sz="1400" i="1">
                              <a:latin typeface="Cambria Math" panose="02040503050406030204" pitchFamily="18" charset="0"/>
                            </a:rPr>
                            <m:t>𝑎</m:t>
                          </m:r>
                        </m:e>
                        <m:sub>
                          <m:r>
                            <a:rPr lang="zh-TW" altLang="en-US" sz="1400" i="0">
                              <a:latin typeface="Cambria Math" panose="02040503050406030204" pitchFamily="18" charset="0"/>
                            </a:rPr>
                            <m:t>0</m:t>
                          </m:r>
                        </m:sub>
                        <m:sup>
                          <m:d>
                            <m:dPr>
                              <m:ctrlPr>
                                <a:rPr lang="zh-TW" altLang="en-US" sz="1400" i="1">
                                  <a:latin typeface="Cambria Math" panose="02040503050406030204" pitchFamily="18" charset="0"/>
                                </a:rPr>
                              </m:ctrlPr>
                            </m:dPr>
                            <m:e>
                              <m:r>
                                <a:rPr lang="zh-TW" altLang="en-US" sz="1400" i="1">
                                  <a:latin typeface="Cambria Math" panose="02040503050406030204" pitchFamily="18" charset="0"/>
                                </a:rPr>
                                <m:t>𝑘</m:t>
                              </m:r>
                            </m:e>
                          </m:d>
                        </m:sup>
                      </m:sSubSup>
                      <m:r>
                        <a:rPr lang="zh-TW" altLang="en-US" sz="1400" i="0">
                          <a:latin typeface="Cambria Math" panose="02040503050406030204" pitchFamily="18" charset="0"/>
                        </a:rPr>
                        <m:t>+</m:t>
                      </m:r>
                      <m:sSubSup>
                        <m:sSubSupPr>
                          <m:ctrlPr>
                            <a:rPr lang="zh-TW" altLang="en-US" sz="1400" i="1">
                              <a:latin typeface="Cambria Math" panose="02040503050406030204" pitchFamily="18" charset="0"/>
                            </a:rPr>
                          </m:ctrlPr>
                        </m:sSubSupPr>
                        <m:e>
                          <m:r>
                            <a:rPr lang="zh-TW" altLang="en-US" sz="1400" i="1">
                              <a:latin typeface="Cambria Math" panose="02040503050406030204" pitchFamily="18" charset="0"/>
                            </a:rPr>
                            <m:t>𝑎</m:t>
                          </m:r>
                        </m:e>
                        <m:sub>
                          <m:r>
                            <a:rPr lang="zh-TW" altLang="en-US" sz="1400" i="0">
                              <a:latin typeface="Cambria Math" panose="02040503050406030204" pitchFamily="18" charset="0"/>
                            </a:rPr>
                            <m:t>1</m:t>
                          </m:r>
                        </m:sub>
                        <m:sup>
                          <m:d>
                            <m:dPr>
                              <m:ctrlPr>
                                <a:rPr lang="zh-TW" altLang="en-US" sz="1400" i="1">
                                  <a:latin typeface="Cambria Math" panose="02040503050406030204" pitchFamily="18" charset="0"/>
                                </a:rPr>
                              </m:ctrlPr>
                            </m:dPr>
                            <m:e>
                              <m:r>
                                <a:rPr lang="zh-TW" altLang="en-US" sz="1400" i="1">
                                  <a:latin typeface="Cambria Math" panose="02040503050406030204" pitchFamily="18" charset="0"/>
                                </a:rPr>
                                <m:t>𝑘</m:t>
                              </m:r>
                            </m:e>
                          </m:d>
                        </m:sup>
                      </m:sSubSup>
                      <m:sSub>
                        <m:sSubPr>
                          <m:ctrlPr>
                            <a:rPr lang="zh-TW" altLang="en-US" sz="1400" i="1">
                              <a:latin typeface="Cambria Math" panose="02040503050406030204" pitchFamily="18" charset="0"/>
                            </a:rPr>
                          </m:ctrlPr>
                        </m:sSubPr>
                        <m:e>
                          <m:r>
                            <a:rPr lang="zh-TW" altLang="en-US" sz="1400" i="1">
                              <a:latin typeface="Cambria Math" panose="02040503050406030204" pitchFamily="18" charset="0"/>
                            </a:rPr>
                            <m:t>h</m:t>
                          </m:r>
                        </m:e>
                        <m:sub>
                          <m:r>
                            <a:rPr lang="zh-TW" altLang="en-US" sz="1400" i="0">
                              <a:latin typeface="Cambria Math" panose="02040503050406030204" pitchFamily="18" charset="0"/>
                            </a:rPr>
                            <m:t>1</m:t>
                          </m:r>
                        </m:sub>
                      </m:sSub>
                      <m:r>
                        <a:rPr lang="zh-TW" altLang="en-US" sz="1400" i="0">
                          <a:latin typeface="Cambria Math" panose="02040503050406030204" pitchFamily="18" charset="0"/>
                        </a:rPr>
                        <m:t>+⋯+</m:t>
                      </m:r>
                      <m:sSubSup>
                        <m:sSubSupPr>
                          <m:ctrlPr>
                            <a:rPr lang="zh-TW" altLang="en-US" sz="1400" i="1">
                              <a:latin typeface="Cambria Math" panose="02040503050406030204" pitchFamily="18" charset="0"/>
                            </a:rPr>
                          </m:ctrlPr>
                        </m:sSubSupPr>
                        <m:e>
                          <m:r>
                            <a:rPr lang="zh-TW" altLang="en-US" sz="1400" i="1">
                              <a:latin typeface="Cambria Math" panose="02040503050406030204" pitchFamily="18" charset="0"/>
                            </a:rPr>
                            <m:t>𝑎</m:t>
                          </m:r>
                        </m:e>
                        <m:sub>
                          <m:r>
                            <a:rPr lang="zh-TW" altLang="en-US" sz="1400" i="1">
                              <a:latin typeface="Cambria Math" panose="02040503050406030204" pitchFamily="18" charset="0"/>
                            </a:rPr>
                            <m:t>𝑀</m:t>
                          </m:r>
                        </m:sub>
                        <m:sup>
                          <m:d>
                            <m:dPr>
                              <m:ctrlPr>
                                <a:rPr lang="zh-TW" altLang="en-US" sz="1400" i="1">
                                  <a:latin typeface="Cambria Math" panose="02040503050406030204" pitchFamily="18" charset="0"/>
                                </a:rPr>
                              </m:ctrlPr>
                            </m:dPr>
                            <m:e>
                              <m:r>
                                <a:rPr lang="zh-TW" altLang="en-US" sz="1400" i="1">
                                  <a:latin typeface="Cambria Math" panose="02040503050406030204" pitchFamily="18" charset="0"/>
                                </a:rPr>
                                <m:t>𝑘</m:t>
                              </m:r>
                            </m:e>
                          </m:d>
                        </m:sup>
                      </m:sSubSup>
                      <m:sSub>
                        <m:sSubPr>
                          <m:ctrlPr>
                            <a:rPr lang="zh-TW" altLang="en-US" sz="1400" i="1">
                              <a:latin typeface="Cambria Math" panose="02040503050406030204" pitchFamily="18" charset="0"/>
                            </a:rPr>
                          </m:ctrlPr>
                        </m:sSubPr>
                        <m:e>
                          <m:r>
                            <a:rPr lang="zh-TW" altLang="en-US" sz="1400" i="1">
                              <a:latin typeface="Cambria Math" panose="02040503050406030204" pitchFamily="18" charset="0"/>
                            </a:rPr>
                            <m:t>h</m:t>
                          </m:r>
                        </m:e>
                        <m:sub>
                          <m:r>
                            <a:rPr lang="zh-TW" altLang="en-US" sz="1400" i="1">
                              <a:latin typeface="Cambria Math" panose="02040503050406030204" pitchFamily="18" charset="0"/>
                            </a:rPr>
                            <m:t>𝑀</m:t>
                          </m:r>
                        </m:sub>
                      </m:sSub>
                    </m:oMath>
                  </m:oMathPara>
                </a14:m>
                <a:endParaRPr lang="zh-TW"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6139169" y="3797952"/>
                <a:ext cx="2874761" cy="360099"/>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338192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鯨群</a:t>
            </a:r>
            <a:r>
              <a:rPr lang="zh-TW" altLang="en-US" dirty="0" smtClean="0">
                <a:latin typeface="微軟正黑體" panose="020B0604030504040204" pitchFamily="34" charset="-120"/>
                <a:ea typeface="微軟正黑體" panose="020B0604030504040204" pitchFamily="34" charset="-120"/>
              </a:rPr>
              <a:t>演算法</a:t>
            </a:r>
            <a:endParaRPr lang="zh-TW" altLang="en-US" dirty="0">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sz="quarter" idx="11"/>
          </p:nvPr>
        </p:nvSpPr>
        <p:spPr/>
        <p:txBody>
          <a:bodyPr/>
          <a:lstStyle/>
          <a:p>
            <a:r>
              <a:rPr lang="en-US" altLang="zh-TW" dirty="0" smtClean="0"/>
              <a:t>Whale </a:t>
            </a:r>
            <a:r>
              <a:rPr lang="en-US" altLang="zh-TW" dirty="0"/>
              <a:t>o</a:t>
            </a:r>
            <a:r>
              <a:rPr lang="en-US" altLang="zh-TW" dirty="0" smtClean="0"/>
              <a:t>ptimization </a:t>
            </a:r>
            <a:r>
              <a:rPr lang="en-US" altLang="zh-TW" dirty="0"/>
              <a:t>a</a:t>
            </a:r>
            <a:r>
              <a:rPr lang="en-US" altLang="zh-TW" dirty="0" smtClean="0"/>
              <a:t>lgorithm</a:t>
            </a:r>
            <a:r>
              <a:rPr lang="zh-TW" altLang="en-US" dirty="0" smtClean="0"/>
              <a:t>（</a:t>
            </a:r>
            <a:r>
              <a:rPr lang="en-US" altLang="zh-TW" dirty="0" smtClean="0"/>
              <a:t>WOA</a:t>
            </a:r>
            <a:r>
              <a:rPr lang="zh-TW" altLang="en-US" dirty="0" smtClean="0"/>
              <a:t>）</a:t>
            </a:r>
            <a:endParaRPr lang="zh-TW" altLang="en-US" dirty="0">
              <a:latin typeface="微軟正黑體" panose="020B0604030504040204" pitchFamily="34" charset="-120"/>
              <a:ea typeface="微軟正黑體" panose="020B0604030504040204" pitchFamily="34" charset="-120"/>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859782"/>
            <a:ext cx="3883579" cy="2160240"/>
          </a:xfrm>
          <a:prstGeom prst="rect">
            <a:avLst/>
          </a:prstGeom>
        </p:spPr>
      </p:pic>
      <p:pic>
        <p:nvPicPr>
          <p:cNvPr id="3" name="圖片 2"/>
          <p:cNvPicPr>
            <a:picLocks noChangeAspect="1"/>
          </p:cNvPicPr>
          <p:nvPr/>
        </p:nvPicPr>
        <p:blipFill rotWithShape="1">
          <a:blip r:embed="rId4"/>
          <a:srcRect l="10631" t="19600" r="29126" b="8900"/>
          <a:stretch/>
        </p:blipFill>
        <p:spPr>
          <a:xfrm>
            <a:off x="4600045" y="195486"/>
            <a:ext cx="3836227" cy="2561104"/>
          </a:xfrm>
          <a:prstGeom prst="rect">
            <a:avLst/>
          </a:prstGeom>
        </p:spPr>
      </p:pic>
      <p:sp>
        <p:nvSpPr>
          <p:cNvPr id="6" name="文字方塊 5"/>
          <p:cNvSpPr txBox="1"/>
          <p:nvPr/>
        </p:nvSpPr>
        <p:spPr>
          <a:xfrm>
            <a:off x="763005" y="2985607"/>
            <a:ext cx="1415772" cy="338554"/>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收縮環繞機制</a:t>
            </a:r>
            <a:endParaRPr lang="zh-TW" altLang="en-US" sz="1600" dirty="0">
              <a:latin typeface="微軟正黑體" panose="020B0604030504040204" pitchFamily="34" charset="-120"/>
              <a:ea typeface="微軟正黑體" panose="020B0604030504040204" pitchFamily="34" charset="-120"/>
            </a:endParaRPr>
          </a:p>
        </p:txBody>
      </p:sp>
      <p:sp>
        <p:nvSpPr>
          <p:cNvPr id="8" name="文字方塊 7"/>
          <p:cNvSpPr txBox="1"/>
          <p:nvPr/>
        </p:nvSpPr>
        <p:spPr>
          <a:xfrm>
            <a:off x="763005" y="3954129"/>
            <a:ext cx="1415772" cy="338554"/>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螺旋更新位置</a:t>
            </a:r>
            <a:endParaRPr lang="zh-TW" altLang="en-US" sz="1600" dirty="0">
              <a:latin typeface="微軟正黑體" panose="020B0604030504040204" pitchFamily="34" charset="-120"/>
              <a:ea typeface="微軟正黑體" panose="020B0604030504040204" pitchFamily="34" charset="-120"/>
            </a:endParaRPr>
          </a:p>
        </p:txBody>
      </p:sp>
      <p:sp>
        <p:nvSpPr>
          <p:cNvPr id="7" name="矩形 6"/>
          <p:cNvSpPr/>
          <p:nvPr/>
        </p:nvSpPr>
        <p:spPr>
          <a:xfrm>
            <a:off x="395536" y="1216198"/>
            <a:ext cx="2448106" cy="338554"/>
          </a:xfrm>
          <a:prstGeom prst="rect">
            <a:avLst/>
          </a:prstGeom>
        </p:spPr>
        <p:txBody>
          <a:bodyPr wrap="none">
            <a:spAutoFit/>
          </a:bodyPr>
          <a:lstStyle/>
          <a:p>
            <a:r>
              <a:rPr lang="en-US" altLang="zh-TW" sz="1600" dirty="0" err="1"/>
              <a:t>Mirjalili</a:t>
            </a:r>
            <a:r>
              <a:rPr lang="zh-TW" altLang="en-US" sz="1600" dirty="0"/>
              <a:t> </a:t>
            </a:r>
            <a:r>
              <a:rPr lang="en-US" altLang="zh-TW" sz="1600" dirty="0"/>
              <a:t>&amp;</a:t>
            </a:r>
            <a:r>
              <a:rPr lang="en-US" altLang="zh-TW" sz="1600" dirty="0" smtClean="0"/>
              <a:t> </a:t>
            </a:r>
            <a:r>
              <a:rPr lang="en-US" altLang="zh-TW" sz="1600" dirty="0"/>
              <a:t>Lewis</a:t>
            </a:r>
            <a:r>
              <a:rPr lang="zh-TW" altLang="zh-TW" sz="1600" dirty="0"/>
              <a:t>（</a:t>
            </a:r>
            <a:r>
              <a:rPr lang="en-US" altLang="zh-TW" sz="1600" dirty="0"/>
              <a:t>2016</a:t>
            </a:r>
            <a:r>
              <a:rPr lang="zh-TW" altLang="zh-TW" sz="1600" dirty="0"/>
              <a:t>）</a:t>
            </a:r>
            <a:endParaRPr lang="zh-TW" altLang="en-US" sz="1600" dirty="0"/>
          </a:p>
        </p:txBody>
      </p:sp>
      <p:sp>
        <p:nvSpPr>
          <p:cNvPr id="10" name="文字方塊 9"/>
          <p:cNvSpPr txBox="1"/>
          <p:nvPr/>
        </p:nvSpPr>
        <p:spPr>
          <a:xfrm>
            <a:off x="383845" y="1629881"/>
            <a:ext cx="1826141" cy="338554"/>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探索階段（全域）</a:t>
            </a:r>
            <a:endParaRPr lang="zh-TW" altLang="en-US" sz="1600" dirty="0">
              <a:latin typeface="微軟正黑體" panose="020B0604030504040204" pitchFamily="34" charset="-120"/>
              <a:ea typeface="微軟正黑體" panose="020B0604030504040204" pitchFamily="34" charset="-120"/>
            </a:endParaRPr>
          </a:p>
        </p:txBody>
      </p:sp>
      <p:sp>
        <p:nvSpPr>
          <p:cNvPr id="11" name="文字方塊 10"/>
          <p:cNvSpPr txBox="1"/>
          <p:nvPr/>
        </p:nvSpPr>
        <p:spPr>
          <a:xfrm>
            <a:off x="385333" y="2571924"/>
            <a:ext cx="1826141" cy="338554"/>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搜尋階段（區域）</a:t>
            </a:r>
            <a:endParaRPr lang="zh-TW" altLang="en-US" sz="1600"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2" name="文字方塊 11"/>
              <p:cNvSpPr txBox="1"/>
              <p:nvPr/>
            </p:nvSpPr>
            <p:spPr>
              <a:xfrm>
                <a:off x="80349" y="4323461"/>
                <a:ext cx="3938001" cy="575542"/>
              </a:xfrm>
              <a:prstGeom prst="rect">
                <a:avLst/>
              </a:prstGeom>
              <a:noFill/>
            </p:spPr>
            <p:txBody>
              <a:bodyPr wrap="none" rtlCol="0">
                <a:spAutoFit/>
              </a:bodyPr>
              <a:lstStyle/>
              <a:p>
                <a:pPr lvl="2"/>
                <a14:m>
                  <m:oMathPara xmlns:m="http://schemas.openxmlformats.org/officeDocument/2006/math">
                    <m:oMathParaPr>
                      <m:jc m:val="centerGroup"/>
                    </m:oMathParaPr>
                    <m:oMath xmlns:m="http://schemas.openxmlformats.org/officeDocument/2006/math">
                      <m:sSup>
                        <m:sSupPr>
                          <m:ctrlPr>
                            <a:rPr lang="zh-TW" altLang="zh-TW" sz="1400" i="1">
                              <a:latin typeface="Cambria Math" panose="02040503050406030204" pitchFamily="18" charset="0"/>
                            </a:rPr>
                          </m:ctrlPr>
                        </m:sSup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𝐷</m:t>
                              </m:r>
                            </m:e>
                          </m:acc>
                        </m:e>
                        <m:sup>
                          <m:r>
                            <a:rPr lang="en-US" altLang="zh-TW" sz="1400" i="1">
                              <a:latin typeface="Cambria Math" panose="02040503050406030204" pitchFamily="18" charset="0"/>
                            </a:rPr>
                            <m:t>′′</m:t>
                          </m:r>
                        </m:sup>
                      </m:sSup>
                      <m:r>
                        <a:rPr lang="en-US" altLang="zh-TW" sz="1400">
                          <a:latin typeface="Cambria Math" panose="02040503050406030204" pitchFamily="18" charset="0"/>
                        </a:rPr>
                        <m:t>=|</m:t>
                      </m:r>
                      <m:sSup>
                        <m:sSupPr>
                          <m:ctrlPr>
                            <a:rPr lang="zh-TW" altLang="zh-TW" sz="1400" i="1" smtClean="0">
                              <a:solidFill>
                                <a:srgbClr val="FF0000"/>
                              </a:solidFill>
                              <a:latin typeface="Cambria Math" panose="02040503050406030204" pitchFamily="18" charset="0"/>
                            </a:rPr>
                          </m:ctrlPr>
                        </m:sSupPr>
                        <m:e>
                          <m:acc>
                            <m:accPr>
                              <m:chr m:val="⃑"/>
                              <m:ctrlPr>
                                <a:rPr lang="zh-TW" altLang="zh-TW" sz="1400" i="1">
                                  <a:solidFill>
                                    <a:srgbClr val="FF0000"/>
                                  </a:solidFill>
                                  <a:latin typeface="Cambria Math" panose="02040503050406030204" pitchFamily="18" charset="0"/>
                                </a:rPr>
                              </m:ctrlPr>
                            </m:accPr>
                            <m:e>
                              <m:r>
                                <a:rPr lang="en-US" altLang="zh-TW" sz="1400" i="1">
                                  <a:solidFill>
                                    <a:srgbClr val="FF0000"/>
                                  </a:solidFill>
                                  <a:latin typeface="Cambria Math" panose="02040503050406030204" pitchFamily="18" charset="0"/>
                                </a:rPr>
                                <m:t>𝑋</m:t>
                              </m:r>
                            </m:e>
                          </m:acc>
                        </m:e>
                        <m:sup>
                          <m:r>
                            <a:rPr lang="en-US" altLang="zh-TW" sz="1400" i="1">
                              <a:solidFill>
                                <a:srgbClr val="FF0000"/>
                              </a:solidFill>
                              <a:latin typeface="Cambria Math" panose="02040503050406030204" pitchFamily="18" charset="0"/>
                            </a:rPr>
                            <m:t>∗</m:t>
                          </m:r>
                        </m:sup>
                      </m:sSup>
                      <m:r>
                        <a:rPr lang="en-US" altLang="zh-TW" sz="1400" i="1">
                          <a:latin typeface="Cambria Math" panose="02040503050406030204" pitchFamily="18" charset="0"/>
                        </a:rPr>
                        <m:t>−</m:t>
                      </m:r>
                      <m:sSub>
                        <m:sSubPr>
                          <m:ctrlPr>
                            <a:rPr lang="zh-TW" altLang="zh-TW" sz="1400" i="1">
                              <a:latin typeface="Cambria Math" panose="02040503050406030204" pitchFamily="18" charset="0"/>
                            </a:rPr>
                          </m:ctrlPr>
                        </m:sSub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𝑋</m:t>
                              </m:r>
                            </m:e>
                          </m:acc>
                        </m:e>
                        <m:sub>
                          <m:r>
                            <a:rPr lang="en-US" altLang="zh-TW" sz="1400" i="1">
                              <a:latin typeface="Cambria Math" panose="02040503050406030204" pitchFamily="18" charset="0"/>
                            </a:rPr>
                            <m:t>𝑖</m:t>
                          </m:r>
                        </m:sub>
                      </m:sSub>
                      <m:r>
                        <a:rPr lang="en-US" altLang="zh-TW" sz="1400">
                          <a:latin typeface="Cambria Math" panose="02040503050406030204" pitchFamily="18" charset="0"/>
                        </a:rPr>
                        <m:t>(</m:t>
                      </m:r>
                      <m:r>
                        <a:rPr lang="en-US" altLang="zh-TW" sz="1400" i="1">
                          <a:latin typeface="Cambria Math" panose="02040503050406030204" pitchFamily="18" charset="0"/>
                        </a:rPr>
                        <m:t>𝑡</m:t>
                      </m:r>
                      <m:r>
                        <a:rPr lang="en-US" altLang="zh-TW" sz="1400">
                          <a:latin typeface="Cambria Math" panose="02040503050406030204" pitchFamily="18" charset="0"/>
                        </a:rPr>
                        <m:t>)|</m:t>
                      </m:r>
                    </m:oMath>
                  </m:oMathPara>
                </a14:m>
                <a:endParaRPr lang="en-US" altLang="zh-TW" sz="1400" dirty="0"/>
              </a:p>
              <a:p>
                <a:pPr lvl="2"/>
                <a14:m>
                  <m:oMathPara xmlns:m="http://schemas.openxmlformats.org/officeDocument/2006/math">
                    <m:oMathParaPr>
                      <m:jc m:val="centerGroup"/>
                    </m:oMathParaPr>
                    <m:oMath xmlns:m="http://schemas.openxmlformats.org/officeDocument/2006/math">
                      <m:sSub>
                        <m:sSubPr>
                          <m:ctrlPr>
                            <a:rPr lang="zh-TW" altLang="zh-TW" sz="1400" i="1">
                              <a:latin typeface="Cambria Math" panose="02040503050406030204" pitchFamily="18" charset="0"/>
                            </a:rPr>
                          </m:ctrlPr>
                        </m:sSub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𝑋</m:t>
                              </m:r>
                            </m:e>
                          </m:acc>
                        </m:e>
                        <m:sub>
                          <m:r>
                            <a:rPr lang="en-US" altLang="zh-TW" sz="1400" i="1">
                              <a:latin typeface="Cambria Math" panose="02040503050406030204" pitchFamily="18" charset="0"/>
                            </a:rPr>
                            <m:t>𝑖</m:t>
                          </m:r>
                        </m:sub>
                      </m:sSub>
                      <m:d>
                        <m:dPr>
                          <m:ctrlPr>
                            <a:rPr lang="zh-TW" altLang="zh-TW" sz="1400" i="1">
                              <a:latin typeface="Cambria Math" panose="02040503050406030204" pitchFamily="18" charset="0"/>
                            </a:rPr>
                          </m:ctrlPr>
                        </m:dPr>
                        <m:e>
                          <m:r>
                            <a:rPr lang="en-US" altLang="zh-TW" sz="1400" i="1">
                              <a:latin typeface="Cambria Math" panose="02040503050406030204" pitchFamily="18" charset="0"/>
                            </a:rPr>
                            <m:t>𝑡</m:t>
                          </m:r>
                          <m:r>
                            <a:rPr lang="en-US" altLang="zh-TW" sz="1400">
                              <a:latin typeface="Cambria Math" panose="02040503050406030204" pitchFamily="18" charset="0"/>
                            </a:rPr>
                            <m:t>+1</m:t>
                          </m:r>
                        </m:e>
                      </m:d>
                      <m:r>
                        <a:rPr lang="en-US" altLang="zh-TW" sz="1400">
                          <a:latin typeface="Cambria Math" panose="02040503050406030204" pitchFamily="18" charset="0"/>
                        </a:rPr>
                        <m:t>=</m:t>
                      </m:r>
                      <m:sSup>
                        <m:sSupPr>
                          <m:ctrlPr>
                            <a:rPr lang="zh-TW" altLang="zh-TW" sz="1400" i="1" smtClean="0">
                              <a:solidFill>
                                <a:srgbClr val="FF0000"/>
                              </a:solidFill>
                              <a:latin typeface="Cambria Math" panose="02040503050406030204" pitchFamily="18" charset="0"/>
                            </a:rPr>
                          </m:ctrlPr>
                        </m:sSupPr>
                        <m:e>
                          <m:acc>
                            <m:accPr>
                              <m:chr m:val="⃑"/>
                              <m:ctrlPr>
                                <a:rPr lang="zh-TW" altLang="zh-TW" sz="1400" i="1">
                                  <a:solidFill>
                                    <a:srgbClr val="FF0000"/>
                                  </a:solidFill>
                                  <a:latin typeface="Cambria Math" panose="02040503050406030204" pitchFamily="18" charset="0"/>
                                </a:rPr>
                              </m:ctrlPr>
                            </m:accPr>
                            <m:e>
                              <m:r>
                                <a:rPr lang="en-US" altLang="zh-TW" sz="1400" i="1">
                                  <a:solidFill>
                                    <a:srgbClr val="FF0000"/>
                                  </a:solidFill>
                                  <a:latin typeface="Cambria Math" panose="02040503050406030204" pitchFamily="18" charset="0"/>
                                </a:rPr>
                                <m:t>𝑋</m:t>
                              </m:r>
                            </m:e>
                          </m:acc>
                        </m:e>
                        <m:sup>
                          <m:r>
                            <a:rPr lang="en-US" altLang="zh-TW" sz="1400" i="1">
                              <a:solidFill>
                                <a:srgbClr val="FF0000"/>
                              </a:solidFill>
                              <a:latin typeface="Cambria Math" panose="02040503050406030204" pitchFamily="18" charset="0"/>
                            </a:rPr>
                            <m:t>∗</m:t>
                          </m:r>
                        </m:sup>
                      </m:sSup>
                      <m:r>
                        <a:rPr lang="en-US" altLang="zh-TW" sz="1400">
                          <a:latin typeface="Cambria Math" panose="02040503050406030204" pitchFamily="18" charset="0"/>
                        </a:rPr>
                        <m:t>+ </m:t>
                      </m:r>
                      <m:sSup>
                        <m:sSupPr>
                          <m:ctrlPr>
                            <a:rPr lang="zh-TW" altLang="zh-TW" sz="1400" i="1">
                              <a:latin typeface="Cambria Math" panose="02040503050406030204" pitchFamily="18" charset="0"/>
                            </a:rPr>
                          </m:ctrlPr>
                        </m:sSup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𝐷</m:t>
                              </m:r>
                            </m:e>
                          </m:acc>
                        </m:e>
                        <m:sup>
                          <m:r>
                            <a:rPr lang="en-US" altLang="zh-TW" sz="1400" i="1">
                              <a:latin typeface="Cambria Math" panose="02040503050406030204" pitchFamily="18" charset="0"/>
                            </a:rPr>
                            <m:t>′′</m:t>
                          </m:r>
                        </m:sup>
                      </m:sSup>
                      <m:r>
                        <a:rPr lang="en-US" altLang="zh-TW" sz="1400">
                          <a:latin typeface="Cambria Math" panose="02040503050406030204" pitchFamily="18" charset="0"/>
                        </a:rPr>
                        <m:t>⋅</m:t>
                      </m:r>
                      <m:sSup>
                        <m:sSupPr>
                          <m:ctrlPr>
                            <a:rPr lang="zh-TW" altLang="zh-TW" sz="1400" i="1">
                              <a:latin typeface="Cambria Math" panose="02040503050406030204" pitchFamily="18" charset="0"/>
                            </a:rPr>
                          </m:ctrlPr>
                        </m:sSupPr>
                        <m:e>
                          <m:r>
                            <a:rPr lang="en-US" altLang="zh-TW" sz="1400" i="1">
                              <a:latin typeface="Cambria Math" panose="02040503050406030204" pitchFamily="18" charset="0"/>
                            </a:rPr>
                            <m:t>𝑒</m:t>
                          </m:r>
                        </m:e>
                        <m:sup>
                          <m:r>
                            <a:rPr lang="en-US" altLang="zh-TW" sz="1400" i="1">
                              <a:latin typeface="Cambria Math" panose="02040503050406030204" pitchFamily="18" charset="0"/>
                            </a:rPr>
                            <m:t>𝑏𝑙</m:t>
                          </m:r>
                        </m:sup>
                      </m:sSup>
                      <m:r>
                        <a:rPr lang="en-US" altLang="zh-TW" sz="1400">
                          <a:latin typeface="Cambria Math" panose="02040503050406030204" pitchFamily="18" charset="0"/>
                        </a:rPr>
                        <m:t>⋅</m:t>
                      </m:r>
                      <m:func>
                        <m:funcPr>
                          <m:ctrlPr>
                            <a:rPr lang="zh-TW" altLang="zh-TW" sz="1400" i="1">
                              <a:latin typeface="Cambria Math" panose="02040503050406030204" pitchFamily="18" charset="0"/>
                            </a:rPr>
                          </m:ctrlPr>
                        </m:funcPr>
                        <m:fName>
                          <m:r>
                            <m:rPr>
                              <m:sty m:val="p"/>
                            </m:rPr>
                            <a:rPr lang="en-US" altLang="zh-TW" sz="1400">
                              <a:latin typeface="Cambria Math" panose="02040503050406030204" pitchFamily="18" charset="0"/>
                            </a:rPr>
                            <m:t>cos</m:t>
                          </m:r>
                        </m:fName>
                        <m:e>
                          <m:r>
                            <a:rPr lang="en-US" altLang="zh-TW" sz="1400">
                              <a:latin typeface="Cambria Math" panose="02040503050406030204" pitchFamily="18" charset="0"/>
                            </a:rPr>
                            <m:t>(2</m:t>
                          </m:r>
                          <m:r>
                            <a:rPr lang="en-US" altLang="zh-TW" sz="1400" i="1">
                              <a:latin typeface="Cambria Math" panose="02040503050406030204" pitchFamily="18" charset="0"/>
                            </a:rPr>
                            <m:t>𝜋</m:t>
                          </m:r>
                          <m:r>
                            <a:rPr lang="en-US" altLang="zh-TW" sz="1400" i="1">
                              <a:latin typeface="Cambria Math" panose="02040503050406030204" pitchFamily="18" charset="0"/>
                            </a:rPr>
                            <m:t>𝑙</m:t>
                          </m:r>
                          <m:r>
                            <a:rPr lang="en-US" altLang="zh-TW" sz="1400">
                              <a:latin typeface="Cambria Math" panose="02040503050406030204" pitchFamily="18" charset="0"/>
                            </a:rPr>
                            <m:t>)</m:t>
                          </m:r>
                        </m:e>
                      </m:func>
                    </m:oMath>
                  </m:oMathPara>
                </a14:m>
                <a:endParaRPr lang="zh-TW" altLang="en-US"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80349" y="4323461"/>
                <a:ext cx="3938001" cy="575542"/>
              </a:xfrm>
              <a:prstGeom prst="rect">
                <a:avLst/>
              </a:prstGeom>
              <a:blipFill>
                <a:blip r:embed="rId5"/>
                <a:stretch>
                  <a:fillRect b="-42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80349" y="3329726"/>
                <a:ext cx="2934971" cy="578363"/>
              </a:xfrm>
              <a:prstGeom prst="rect">
                <a:avLst/>
              </a:prstGeom>
              <a:noFill/>
            </p:spPr>
            <p:txBody>
              <a:bodyPr wrap="none" rtlCol="0">
                <a:spAutoFit/>
              </a:bodyPr>
              <a:lstStyle/>
              <a:p>
                <a:pPr lvl="2"/>
                <a14:m>
                  <m:oMathPara xmlns:m="http://schemas.openxmlformats.org/officeDocument/2006/math">
                    <m:oMathParaPr>
                      <m:jc m:val="centerGroup"/>
                    </m:oMathParaPr>
                    <m:oMath xmlns:m="http://schemas.openxmlformats.org/officeDocument/2006/math">
                      <m:sSup>
                        <m:sSupPr>
                          <m:ctrlPr>
                            <a:rPr lang="zh-TW" altLang="zh-TW" sz="1400" i="1">
                              <a:latin typeface="Cambria Math" panose="02040503050406030204" pitchFamily="18" charset="0"/>
                            </a:rPr>
                          </m:ctrlPr>
                        </m:sSup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𝐷</m:t>
                              </m:r>
                            </m:e>
                          </m:acc>
                        </m:e>
                        <m:sup>
                          <m:r>
                            <a:rPr lang="en-US" altLang="zh-TW" sz="1400" i="1">
                              <a:latin typeface="Cambria Math" panose="02040503050406030204" pitchFamily="18" charset="0"/>
                            </a:rPr>
                            <m:t>′</m:t>
                          </m:r>
                        </m:sup>
                      </m:sSup>
                      <m:r>
                        <a:rPr lang="en-US" altLang="zh-TW" sz="1400">
                          <a:latin typeface="Cambria Math" panose="02040503050406030204" pitchFamily="18" charset="0"/>
                        </a:rPr>
                        <m:t>=|</m:t>
                      </m:r>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𝐶</m:t>
                          </m:r>
                        </m:e>
                      </m:acc>
                      <m:r>
                        <a:rPr lang="en-US" altLang="zh-TW" sz="1400">
                          <a:latin typeface="Cambria Math" panose="02040503050406030204" pitchFamily="18" charset="0"/>
                        </a:rPr>
                        <m:t>⋅</m:t>
                      </m:r>
                      <m:sSup>
                        <m:sSupPr>
                          <m:ctrlPr>
                            <a:rPr lang="zh-TW" altLang="zh-TW" sz="1400" i="1" smtClean="0">
                              <a:solidFill>
                                <a:srgbClr val="FF0000"/>
                              </a:solidFill>
                              <a:latin typeface="Cambria Math" panose="02040503050406030204" pitchFamily="18" charset="0"/>
                            </a:rPr>
                          </m:ctrlPr>
                        </m:sSupPr>
                        <m:e>
                          <m:acc>
                            <m:accPr>
                              <m:chr m:val="⃑"/>
                              <m:ctrlPr>
                                <a:rPr lang="zh-TW" altLang="zh-TW" sz="1400" i="1">
                                  <a:solidFill>
                                    <a:srgbClr val="FF0000"/>
                                  </a:solidFill>
                                  <a:latin typeface="Cambria Math" panose="02040503050406030204" pitchFamily="18" charset="0"/>
                                </a:rPr>
                              </m:ctrlPr>
                            </m:accPr>
                            <m:e>
                              <m:r>
                                <a:rPr lang="en-US" altLang="zh-TW" sz="1400" i="1">
                                  <a:solidFill>
                                    <a:srgbClr val="FF0000"/>
                                  </a:solidFill>
                                  <a:latin typeface="Cambria Math" panose="02040503050406030204" pitchFamily="18" charset="0"/>
                                </a:rPr>
                                <m:t>𝑋</m:t>
                              </m:r>
                            </m:e>
                          </m:acc>
                        </m:e>
                        <m:sup>
                          <m:r>
                            <a:rPr lang="en-US" altLang="zh-TW" sz="1400" i="1">
                              <a:solidFill>
                                <a:srgbClr val="FF0000"/>
                              </a:solidFill>
                              <a:latin typeface="Cambria Math" panose="02040503050406030204" pitchFamily="18" charset="0"/>
                            </a:rPr>
                            <m:t>∗</m:t>
                          </m:r>
                        </m:sup>
                      </m:sSup>
                      <m:r>
                        <a:rPr lang="en-US" altLang="zh-TW" sz="1400" i="1">
                          <a:latin typeface="Cambria Math" panose="02040503050406030204" pitchFamily="18" charset="0"/>
                        </a:rPr>
                        <m:t>−</m:t>
                      </m:r>
                      <m:sSub>
                        <m:sSubPr>
                          <m:ctrlPr>
                            <a:rPr lang="zh-TW" altLang="zh-TW" sz="1400" i="1">
                              <a:latin typeface="Cambria Math" panose="02040503050406030204" pitchFamily="18" charset="0"/>
                            </a:rPr>
                          </m:ctrlPr>
                        </m:sSub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𝑋</m:t>
                              </m:r>
                            </m:e>
                          </m:acc>
                        </m:e>
                        <m:sub>
                          <m:r>
                            <a:rPr lang="en-US" altLang="zh-TW" sz="1400" i="1">
                              <a:latin typeface="Cambria Math" panose="02040503050406030204" pitchFamily="18" charset="0"/>
                            </a:rPr>
                            <m:t>𝑖</m:t>
                          </m:r>
                        </m:sub>
                      </m:sSub>
                      <m:r>
                        <a:rPr lang="en-US" altLang="zh-TW" sz="1400">
                          <a:latin typeface="Cambria Math" panose="02040503050406030204" pitchFamily="18" charset="0"/>
                        </a:rPr>
                        <m:t>(</m:t>
                      </m:r>
                      <m:r>
                        <a:rPr lang="en-US" altLang="zh-TW" sz="1400" i="1">
                          <a:latin typeface="Cambria Math" panose="02040503050406030204" pitchFamily="18" charset="0"/>
                        </a:rPr>
                        <m:t>𝑡</m:t>
                      </m:r>
                      <m:r>
                        <a:rPr lang="en-US" altLang="zh-TW" sz="1400">
                          <a:latin typeface="Cambria Math" panose="02040503050406030204" pitchFamily="18" charset="0"/>
                        </a:rPr>
                        <m:t>)|</m:t>
                      </m:r>
                    </m:oMath>
                  </m:oMathPara>
                </a14:m>
                <a:endParaRPr lang="en-US" altLang="zh-TW" sz="1400" dirty="0"/>
              </a:p>
              <a:p>
                <a:pPr lvl="2"/>
                <a14:m>
                  <m:oMathPara xmlns:m="http://schemas.openxmlformats.org/officeDocument/2006/math">
                    <m:oMathParaPr>
                      <m:jc m:val="centerGroup"/>
                    </m:oMathParaPr>
                    <m:oMath xmlns:m="http://schemas.openxmlformats.org/officeDocument/2006/math">
                      <m:sSub>
                        <m:sSubPr>
                          <m:ctrlPr>
                            <a:rPr lang="zh-TW" altLang="zh-TW" sz="1400" i="1">
                              <a:latin typeface="Cambria Math" panose="02040503050406030204" pitchFamily="18" charset="0"/>
                            </a:rPr>
                          </m:ctrlPr>
                        </m:sSub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𝑋</m:t>
                              </m:r>
                            </m:e>
                          </m:acc>
                        </m:e>
                        <m:sub>
                          <m:r>
                            <a:rPr lang="en-US" altLang="zh-TW" sz="1400" i="1">
                              <a:latin typeface="Cambria Math" panose="02040503050406030204" pitchFamily="18" charset="0"/>
                            </a:rPr>
                            <m:t>𝑖</m:t>
                          </m:r>
                        </m:sub>
                      </m:sSub>
                      <m:d>
                        <m:dPr>
                          <m:ctrlPr>
                            <a:rPr lang="zh-TW" altLang="zh-TW" sz="1400" i="1">
                              <a:latin typeface="Cambria Math" panose="02040503050406030204" pitchFamily="18" charset="0"/>
                            </a:rPr>
                          </m:ctrlPr>
                        </m:dPr>
                        <m:e>
                          <m:r>
                            <a:rPr lang="en-US" altLang="zh-TW" sz="1400" i="1">
                              <a:latin typeface="Cambria Math" panose="02040503050406030204" pitchFamily="18" charset="0"/>
                            </a:rPr>
                            <m:t>𝑡</m:t>
                          </m:r>
                          <m:r>
                            <a:rPr lang="en-US" altLang="zh-TW" sz="1400">
                              <a:latin typeface="Cambria Math" panose="02040503050406030204" pitchFamily="18" charset="0"/>
                            </a:rPr>
                            <m:t>+1</m:t>
                          </m:r>
                        </m:e>
                      </m:d>
                      <m:r>
                        <a:rPr lang="en-US" altLang="zh-TW" sz="1400">
                          <a:latin typeface="Cambria Math" panose="02040503050406030204" pitchFamily="18" charset="0"/>
                        </a:rPr>
                        <m:t>=</m:t>
                      </m:r>
                      <m:sSup>
                        <m:sSupPr>
                          <m:ctrlPr>
                            <a:rPr lang="zh-TW" altLang="zh-TW" sz="1400" i="1" smtClean="0">
                              <a:solidFill>
                                <a:srgbClr val="FF0000"/>
                              </a:solidFill>
                              <a:latin typeface="Cambria Math" panose="02040503050406030204" pitchFamily="18" charset="0"/>
                            </a:rPr>
                          </m:ctrlPr>
                        </m:sSupPr>
                        <m:e>
                          <m:acc>
                            <m:accPr>
                              <m:chr m:val="⃑"/>
                              <m:ctrlPr>
                                <a:rPr lang="zh-TW" altLang="zh-TW" sz="1400" i="1">
                                  <a:solidFill>
                                    <a:srgbClr val="FF0000"/>
                                  </a:solidFill>
                                  <a:latin typeface="Cambria Math" panose="02040503050406030204" pitchFamily="18" charset="0"/>
                                </a:rPr>
                              </m:ctrlPr>
                            </m:accPr>
                            <m:e>
                              <m:r>
                                <a:rPr lang="en-US" altLang="zh-TW" sz="1400" i="1">
                                  <a:solidFill>
                                    <a:srgbClr val="FF0000"/>
                                  </a:solidFill>
                                  <a:latin typeface="Cambria Math" panose="02040503050406030204" pitchFamily="18" charset="0"/>
                                </a:rPr>
                                <m:t>𝑋</m:t>
                              </m:r>
                            </m:e>
                          </m:acc>
                        </m:e>
                        <m:sup>
                          <m:r>
                            <a:rPr lang="en-US" altLang="zh-TW" sz="1400" i="1">
                              <a:solidFill>
                                <a:srgbClr val="FF0000"/>
                              </a:solidFill>
                              <a:latin typeface="Cambria Math" panose="02040503050406030204" pitchFamily="18" charset="0"/>
                            </a:rPr>
                            <m:t>∗</m:t>
                          </m:r>
                        </m:sup>
                      </m:sSup>
                      <m:r>
                        <a:rPr lang="en-US" altLang="zh-TW" sz="1400" i="1">
                          <a:latin typeface="Cambria Math" panose="02040503050406030204" pitchFamily="18" charset="0"/>
                        </a:rPr>
                        <m:t>−</m:t>
                      </m:r>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𝐴</m:t>
                          </m:r>
                        </m:e>
                      </m:acc>
                      <m:r>
                        <a:rPr lang="en-US" altLang="zh-TW" sz="1400">
                          <a:latin typeface="Cambria Math" panose="02040503050406030204" pitchFamily="18" charset="0"/>
                        </a:rPr>
                        <m:t>⋅</m:t>
                      </m:r>
                      <m:sSup>
                        <m:sSupPr>
                          <m:ctrlPr>
                            <a:rPr lang="zh-TW" altLang="zh-TW" sz="1400" i="1">
                              <a:latin typeface="Cambria Math" panose="02040503050406030204" pitchFamily="18" charset="0"/>
                            </a:rPr>
                          </m:ctrlPr>
                        </m:sSup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𝐷</m:t>
                              </m:r>
                            </m:e>
                          </m:acc>
                        </m:e>
                        <m:sup>
                          <m:r>
                            <a:rPr lang="en-US" altLang="zh-TW" sz="1400" i="1">
                              <a:latin typeface="Cambria Math" panose="02040503050406030204" pitchFamily="18" charset="0"/>
                            </a:rPr>
                            <m:t>′</m:t>
                          </m:r>
                        </m:sup>
                      </m:sSup>
                    </m:oMath>
                  </m:oMathPara>
                </a14:m>
                <a:endParaRPr lang="zh-TW" altLang="en-US"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80349" y="3329726"/>
                <a:ext cx="2934971" cy="578363"/>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216059" y="1970541"/>
                <a:ext cx="2663550" cy="578363"/>
              </a:xfrm>
              <a:prstGeom prst="rect">
                <a:avLst/>
              </a:prstGeom>
              <a:noFill/>
            </p:spPr>
            <p:txBody>
              <a:bodyPr wrap="none" rtlCol="0">
                <a:spAutoFit/>
              </a:bodyPr>
              <a:lstStyle/>
              <a:p>
                <a:pPr lvl="1"/>
                <a14:m>
                  <m:oMathPara xmlns:m="http://schemas.openxmlformats.org/officeDocument/2006/math">
                    <m:oMathParaPr>
                      <m:jc m:val="centerGroup"/>
                    </m:oMathParaPr>
                    <m:oMath xmlns:m="http://schemas.openxmlformats.org/officeDocument/2006/math">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𝐷</m:t>
                          </m:r>
                        </m:e>
                      </m:acc>
                      <m:r>
                        <a:rPr lang="en-US" altLang="zh-TW" sz="1400">
                          <a:latin typeface="Cambria Math" panose="02040503050406030204" pitchFamily="18" charset="0"/>
                        </a:rPr>
                        <m:t>=|</m:t>
                      </m:r>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𝐶</m:t>
                          </m:r>
                        </m:e>
                      </m:acc>
                      <m:r>
                        <a:rPr lang="en-US" altLang="zh-TW" sz="1400">
                          <a:latin typeface="Cambria Math" panose="02040503050406030204" pitchFamily="18" charset="0"/>
                        </a:rPr>
                        <m:t>⋅</m:t>
                      </m:r>
                      <m:sSub>
                        <m:sSubPr>
                          <m:ctrlPr>
                            <a:rPr lang="zh-TW" altLang="zh-TW" sz="1400" i="1" smtClean="0">
                              <a:solidFill>
                                <a:srgbClr val="FF0000"/>
                              </a:solidFill>
                              <a:latin typeface="Cambria Math" panose="02040503050406030204" pitchFamily="18" charset="0"/>
                            </a:rPr>
                          </m:ctrlPr>
                        </m:sSubPr>
                        <m:e>
                          <m:acc>
                            <m:accPr>
                              <m:chr m:val="⃑"/>
                              <m:ctrlPr>
                                <a:rPr lang="zh-TW" altLang="zh-TW" sz="1400" i="1">
                                  <a:solidFill>
                                    <a:srgbClr val="FF0000"/>
                                  </a:solidFill>
                                  <a:latin typeface="Cambria Math" panose="02040503050406030204" pitchFamily="18" charset="0"/>
                                </a:rPr>
                              </m:ctrlPr>
                            </m:accPr>
                            <m:e>
                              <m:r>
                                <a:rPr lang="en-US" altLang="zh-TW" sz="1400" i="1">
                                  <a:solidFill>
                                    <a:srgbClr val="FF0000"/>
                                  </a:solidFill>
                                  <a:latin typeface="Cambria Math" panose="02040503050406030204" pitchFamily="18" charset="0"/>
                                </a:rPr>
                                <m:t>𝑋</m:t>
                              </m:r>
                            </m:e>
                          </m:acc>
                        </m:e>
                        <m:sub>
                          <m:r>
                            <a:rPr lang="en-US" altLang="zh-TW" sz="1400" i="1">
                              <a:solidFill>
                                <a:srgbClr val="FF0000"/>
                              </a:solidFill>
                              <a:latin typeface="Cambria Math" panose="02040503050406030204" pitchFamily="18" charset="0"/>
                            </a:rPr>
                            <m:t>𝑟𝑎𝑛𝑑</m:t>
                          </m:r>
                        </m:sub>
                      </m:sSub>
                      <m:r>
                        <a:rPr lang="en-US" altLang="zh-TW" sz="1400" i="1">
                          <a:latin typeface="Cambria Math" panose="02040503050406030204" pitchFamily="18" charset="0"/>
                        </a:rPr>
                        <m:t>−</m:t>
                      </m:r>
                      <m:sSub>
                        <m:sSubPr>
                          <m:ctrlPr>
                            <a:rPr lang="zh-TW" altLang="zh-TW" sz="1400" i="1">
                              <a:latin typeface="Cambria Math" panose="02040503050406030204" pitchFamily="18" charset="0"/>
                            </a:rPr>
                          </m:ctrlPr>
                        </m:sSub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𝑋</m:t>
                              </m:r>
                            </m:e>
                          </m:acc>
                        </m:e>
                        <m:sub>
                          <m:r>
                            <a:rPr lang="en-US" altLang="zh-TW" sz="1400" i="1">
                              <a:latin typeface="Cambria Math" panose="02040503050406030204" pitchFamily="18" charset="0"/>
                            </a:rPr>
                            <m:t>𝑖</m:t>
                          </m:r>
                        </m:sub>
                      </m:sSub>
                      <m:r>
                        <a:rPr lang="en-US" altLang="zh-TW" sz="1400">
                          <a:latin typeface="Cambria Math" panose="02040503050406030204" pitchFamily="18" charset="0"/>
                        </a:rPr>
                        <m:t>(</m:t>
                      </m:r>
                      <m:r>
                        <a:rPr lang="en-US" altLang="zh-TW" sz="1400" i="1">
                          <a:latin typeface="Cambria Math" panose="02040503050406030204" pitchFamily="18" charset="0"/>
                        </a:rPr>
                        <m:t>𝑡</m:t>
                      </m:r>
                      <m:r>
                        <a:rPr lang="en-US" altLang="zh-TW" sz="1400">
                          <a:latin typeface="Cambria Math" panose="02040503050406030204" pitchFamily="18" charset="0"/>
                        </a:rPr>
                        <m:t>)|</m:t>
                      </m:r>
                    </m:oMath>
                  </m:oMathPara>
                </a14:m>
                <a:endParaRPr lang="en-US" altLang="zh-TW" sz="1600" dirty="0"/>
              </a:p>
              <a:p>
                <a:pPr lvl="1"/>
                <a14:m>
                  <m:oMathPara xmlns:m="http://schemas.openxmlformats.org/officeDocument/2006/math">
                    <m:oMathParaPr>
                      <m:jc m:val="centerGroup"/>
                    </m:oMathParaPr>
                    <m:oMath xmlns:m="http://schemas.openxmlformats.org/officeDocument/2006/math">
                      <m:sSub>
                        <m:sSubPr>
                          <m:ctrlPr>
                            <a:rPr lang="zh-TW" altLang="zh-TW" sz="1400" i="1">
                              <a:latin typeface="Cambria Math" panose="02040503050406030204" pitchFamily="18" charset="0"/>
                            </a:rPr>
                          </m:ctrlPr>
                        </m:sSub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𝑋</m:t>
                              </m:r>
                            </m:e>
                          </m:acc>
                        </m:e>
                        <m:sub>
                          <m:r>
                            <a:rPr lang="en-US" altLang="zh-TW" sz="1400" i="1">
                              <a:latin typeface="Cambria Math" panose="02040503050406030204" pitchFamily="18" charset="0"/>
                            </a:rPr>
                            <m:t>𝑖</m:t>
                          </m:r>
                        </m:sub>
                      </m:sSub>
                      <m:d>
                        <m:dPr>
                          <m:ctrlPr>
                            <a:rPr lang="zh-TW" altLang="zh-TW" sz="1400" i="1">
                              <a:latin typeface="Cambria Math" panose="02040503050406030204" pitchFamily="18" charset="0"/>
                            </a:rPr>
                          </m:ctrlPr>
                        </m:dPr>
                        <m:e>
                          <m:r>
                            <a:rPr lang="en-US" altLang="zh-TW" sz="1400" i="1">
                              <a:latin typeface="Cambria Math" panose="02040503050406030204" pitchFamily="18" charset="0"/>
                            </a:rPr>
                            <m:t>𝑡</m:t>
                          </m:r>
                          <m:r>
                            <a:rPr lang="en-US" altLang="zh-TW" sz="1400">
                              <a:latin typeface="Cambria Math" panose="02040503050406030204" pitchFamily="18" charset="0"/>
                            </a:rPr>
                            <m:t>+1</m:t>
                          </m:r>
                        </m:e>
                      </m:d>
                      <m:r>
                        <a:rPr lang="en-US" altLang="zh-TW" sz="1400">
                          <a:latin typeface="Cambria Math" panose="02040503050406030204" pitchFamily="18" charset="0"/>
                        </a:rPr>
                        <m:t>=</m:t>
                      </m:r>
                      <m:sSub>
                        <m:sSubPr>
                          <m:ctrlPr>
                            <a:rPr lang="zh-TW" altLang="zh-TW" sz="1400" i="1" smtClean="0">
                              <a:solidFill>
                                <a:srgbClr val="FF0000"/>
                              </a:solidFill>
                              <a:latin typeface="Cambria Math" panose="02040503050406030204" pitchFamily="18" charset="0"/>
                            </a:rPr>
                          </m:ctrlPr>
                        </m:sSubPr>
                        <m:e>
                          <m:acc>
                            <m:accPr>
                              <m:chr m:val="⃑"/>
                              <m:ctrlPr>
                                <a:rPr lang="zh-TW" altLang="zh-TW" sz="1400" i="1">
                                  <a:solidFill>
                                    <a:srgbClr val="FF0000"/>
                                  </a:solidFill>
                                  <a:latin typeface="Cambria Math" panose="02040503050406030204" pitchFamily="18" charset="0"/>
                                </a:rPr>
                              </m:ctrlPr>
                            </m:accPr>
                            <m:e>
                              <m:r>
                                <a:rPr lang="en-US" altLang="zh-TW" sz="1400" i="1">
                                  <a:solidFill>
                                    <a:srgbClr val="FF0000"/>
                                  </a:solidFill>
                                  <a:latin typeface="Cambria Math" panose="02040503050406030204" pitchFamily="18" charset="0"/>
                                </a:rPr>
                                <m:t>𝑋</m:t>
                              </m:r>
                            </m:e>
                          </m:acc>
                        </m:e>
                        <m:sub>
                          <m:r>
                            <a:rPr lang="en-US" altLang="zh-TW" sz="1400" i="1">
                              <a:solidFill>
                                <a:srgbClr val="FF0000"/>
                              </a:solidFill>
                              <a:latin typeface="Cambria Math" panose="02040503050406030204" pitchFamily="18" charset="0"/>
                            </a:rPr>
                            <m:t>𝑟𝑎𝑛𝑑</m:t>
                          </m:r>
                        </m:sub>
                      </m:sSub>
                      <m:r>
                        <a:rPr lang="en-US" altLang="zh-TW" sz="1400" i="1">
                          <a:solidFill>
                            <a:srgbClr val="FF0000"/>
                          </a:solidFill>
                          <a:latin typeface="Cambria Math" panose="02040503050406030204" pitchFamily="18" charset="0"/>
                        </a:rPr>
                        <m:t>−</m:t>
                      </m:r>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𝐴</m:t>
                          </m:r>
                        </m:e>
                      </m:acc>
                      <m:r>
                        <a:rPr lang="en-US" altLang="zh-TW" sz="1400">
                          <a:latin typeface="Cambria Math" panose="02040503050406030204" pitchFamily="18" charset="0"/>
                        </a:rPr>
                        <m:t>⋅</m:t>
                      </m:r>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𝐷</m:t>
                          </m:r>
                        </m:e>
                      </m:acc>
                    </m:oMath>
                  </m:oMathPara>
                </a14:m>
                <a:endParaRPr lang="zh-TW" altLang="en-US"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216059" y="1970541"/>
                <a:ext cx="2663550" cy="578363"/>
              </a:xfrm>
              <a:prstGeom prst="rect">
                <a:avLst/>
              </a:prstGeom>
              <a:blipFill>
                <a:blip r:embed="rId8"/>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7837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zh-TW" dirty="0">
                <a:latin typeface="微軟正黑體" panose="020B0604030504040204" pitchFamily="34" charset="-120"/>
                <a:ea typeface="微軟正黑體" panose="020B0604030504040204" pitchFamily="34" charset="-120"/>
              </a:rPr>
              <a:t>遞迴最小平方估計法</a:t>
            </a:r>
            <a:endParaRPr lang="zh-TW" altLang="en-US" dirty="0">
              <a:latin typeface="微軟正黑體" panose="020B0604030504040204" pitchFamily="34" charset="-120"/>
              <a:ea typeface="微軟正黑體" panose="020B0604030504040204" pitchFamily="34" charset="-120"/>
            </a:endParaRPr>
          </a:p>
        </p:txBody>
      </p:sp>
      <p:sp>
        <p:nvSpPr>
          <p:cNvPr id="3" name="文字版面配置區 2"/>
          <p:cNvSpPr>
            <a:spLocks noGrp="1"/>
          </p:cNvSpPr>
          <p:nvPr>
            <p:ph type="body" sz="quarter" idx="11"/>
          </p:nvPr>
        </p:nvSpPr>
        <p:spPr/>
        <p:txBody>
          <a:bodyPr/>
          <a:lstStyle/>
          <a:p>
            <a:r>
              <a:rPr lang="en-US" altLang="zh-TW" dirty="0"/>
              <a:t>Recursive least square </a:t>
            </a:r>
            <a:r>
              <a:rPr lang="en-US" altLang="zh-TW" dirty="0" smtClean="0"/>
              <a:t>estimator</a:t>
            </a:r>
            <a:r>
              <a:rPr lang="zh-TW" altLang="zh-TW" dirty="0" smtClean="0"/>
              <a:t>（</a:t>
            </a:r>
            <a:r>
              <a:rPr lang="en-US" altLang="zh-TW" dirty="0" smtClean="0"/>
              <a:t>RLSE</a:t>
            </a:r>
            <a:r>
              <a:rPr lang="zh-TW" altLang="zh-TW" dirty="0" smtClean="0"/>
              <a:t>）</a:t>
            </a:r>
          </a:p>
        </p:txBody>
      </p:sp>
      <p:sp>
        <p:nvSpPr>
          <p:cNvPr id="5" name="內容版面配置區 2"/>
          <p:cNvSpPr txBox="1">
            <a:spLocks/>
          </p:cNvSpPr>
          <p:nvPr/>
        </p:nvSpPr>
        <p:spPr>
          <a:xfrm>
            <a:off x="517833" y="1503665"/>
            <a:ext cx="1962465" cy="452491"/>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zh-TW" sz="1600" dirty="0" smtClean="0">
                <a:latin typeface="微軟正黑體" panose="020B0604030504040204" pitchFamily="34" charset="-120"/>
                <a:ea typeface="微軟正黑體" panose="020B0604030504040204" pitchFamily="34" charset="-120"/>
              </a:rPr>
              <a:t>最小</a:t>
            </a:r>
            <a:r>
              <a:rPr lang="zh-TW" altLang="zh-TW" sz="1600" dirty="0">
                <a:latin typeface="微軟正黑體" panose="020B0604030504040204" pitchFamily="34" charset="-120"/>
                <a:ea typeface="微軟正黑體" panose="020B0604030504040204" pitchFamily="34" charset="-120"/>
              </a:rPr>
              <a:t>平方估計法</a:t>
            </a:r>
            <a:endParaRPr lang="en-US" altLang="zh-TW" sz="1600" dirty="0">
              <a:latin typeface="微軟正黑體" panose="020B0604030504040204" pitchFamily="34" charset="-120"/>
              <a:ea typeface="微軟正黑體" panose="020B0604030504040204" pitchFamily="34" charset="-120"/>
            </a:endParaRPr>
          </a:p>
          <a:p>
            <a:pPr marL="457200" lvl="1" indent="0">
              <a:buNone/>
            </a:pPr>
            <a:endParaRPr lang="en-US" altLang="zh-TW" dirty="0" smtClean="0"/>
          </a:p>
          <a:p>
            <a:pPr lvl="1"/>
            <a:endParaRPr lang="zh-TW" altLang="en-US" dirty="0"/>
          </a:p>
        </p:txBody>
      </p:sp>
      <mc:AlternateContent xmlns:mc="http://schemas.openxmlformats.org/markup-compatibility/2006" xmlns:a14="http://schemas.microsoft.com/office/drawing/2010/main">
        <mc:Choice Requires="a14">
          <p:sp>
            <p:nvSpPr>
              <p:cNvPr id="6" name="文字方塊 5"/>
              <p:cNvSpPr txBox="1"/>
              <p:nvPr/>
            </p:nvSpPr>
            <p:spPr>
              <a:xfrm>
                <a:off x="2555776" y="1340184"/>
                <a:ext cx="3447675" cy="506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i="1">
                          <a:solidFill>
                            <a:srgbClr val="00B050"/>
                          </a:solidFill>
                          <a:latin typeface="Cambria Math" panose="02040503050406030204" pitchFamily="18" charset="0"/>
                        </a:rPr>
                        <m:t>𝑦</m:t>
                      </m:r>
                      <m:r>
                        <a:rPr lang="en-US" altLang="zh-TW">
                          <a:latin typeface="Cambria Math" panose="02040503050406030204" pitchFamily="18" charset="0"/>
                        </a:rPr>
                        <m:t>=</m:t>
                      </m:r>
                      <m:sSub>
                        <m:sSubPr>
                          <m:ctrlPr>
                            <a:rPr lang="zh-TW" altLang="zh-TW" i="1">
                              <a:solidFill>
                                <a:srgbClr val="0070C0"/>
                              </a:solidFill>
                              <a:latin typeface="Cambria Math" panose="02040503050406030204" pitchFamily="18" charset="0"/>
                            </a:rPr>
                          </m:ctrlPr>
                        </m:sSubPr>
                        <m:e>
                          <m:r>
                            <a:rPr lang="en-US" altLang="zh-TW" i="1">
                              <a:solidFill>
                                <a:srgbClr val="0070C0"/>
                              </a:solidFill>
                              <a:latin typeface="Cambria Math" panose="02040503050406030204" pitchFamily="18" charset="0"/>
                            </a:rPr>
                            <m:t>𝜃</m:t>
                          </m:r>
                        </m:e>
                        <m:sub>
                          <m:r>
                            <a:rPr lang="en-US" altLang="zh-TW" i="1">
                              <a:solidFill>
                                <a:srgbClr val="0070C0"/>
                              </a:solidFill>
                              <a:latin typeface="Cambria Math" panose="02040503050406030204" pitchFamily="18" charset="0"/>
                            </a:rPr>
                            <m:t>1</m:t>
                          </m:r>
                        </m:sub>
                      </m:sSub>
                      <m:sSub>
                        <m:sSubPr>
                          <m:ctrlPr>
                            <a:rPr lang="zh-TW"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1</m:t>
                          </m:r>
                        </m:sub>
                      </m:sSub>
                      <m:d>
                        <m:dPr>
                          <m:ctrlPr>
                            <a:rPr lang="zh-TW" altLang="zh-TW" i="1">
                              <a:solidFill>
                                <a:srgbClr val="FF0000"/>
                              </a:solidFill>
                              <a:latin typeface="Cambria Math" panose="02040503050406030204" pitchFamily="18" charset="0"/>
                            </a:rPr>
                          </m:ctrlPr>
                        </m:dPr>
                        <m:e>
                          <m:acc>
                            <m:accPr>
                              <m:chr m:val="⃑"/>
                              <m:ctrlPr>
                                <a:rPr lang="zh-TW" altLang="zh-TW" b="1" i="1">
                                  <a:solidFill>
                                    <a:srgbClr val="FF0000"/>
                                  </a:solidFill>
                                  <a:latin typeface="Cambria Math" panose="02040503050406030204" pitchFamily="18" charset="0"/>
                                </a:rPr>
                              </m:ctrlPr>
                            </m:accPr>
                            <m:e>
                              <m:r>
                                <m:rPr>
                                  <m:sty m:val="p"/>
                                </m:rPr>
                                <a:rPr lang="en-US" altLang="zh-TW">
                                  <a:solidFill>
                                    <a:srgbClr val="FF0000"/>
                                  </a:solidFill>
                                  <a:latin typeface="Cambria Math" panose="02040503050406030204" pitchFamily="18" charset="0"/>
                                </a:rPr>
                                <m:t>h</m:t>
                              </m:r>
                            </m:e>
                          </m:acc>
                        </m:e>
                      </m:d>
                      <m:r>
                        <a:rPr lang="en-US" altLang="zh-TW" i="1">
                          <a:latin typeface="Cambria Math" panose="02040503050406030204" pitchFamily="18" charset="0"/>
                        </a:rPr>
                        <m:t>+…</m:t>
                      </m:r>
                      <m:sSub>
                        <m:sSubPr>
                          <m:ctrlPr>
                            <a:rPr lang="zh-TW" altLang="zh-TW" i="1">
                              <a:solidFill>
                                <a:srgbClr val="0070C0"/>
                              </a:solidFill>
                              <a:latin typeface="Cambria Math" panose="02040503050406030204" pitchFamily="18" charset="0"/>
                            </a:rPr>
                          </m:ctrlPr>
                        </m:sSubPr>
                        <m:e>
                          <m:r>
                            <a:rPr lang="en-US" altLang="zh-TW" i="1">
                              <a:latin typeface="Cambria Math" panose="02040503050406030204" pitchFamily="18" charset="0"/>
                            </a:rPr>
                            <m:t>+</m:t>
                          </m:r>
                          <m:r>
                            <a:rPr lang="en-US" altLang="zh-TW" i="1">
                              <a:solidFill>
                                <a:srgbClr val="0070C0"/>
                              </a:solidFill>
                              <a:latin typeface="Cambria Math" panose="02040503050406030204" pitchFamily="18" charset="0"/>
                            </a:rPr>
                            <m:t>𝜃</m:t>
                          </m:r>
                        </m:e>
                        <m:sub>
                          <m:r>
                            <a:rPr lang="en-US" altLang="zh-TW" i="1">
                              <a:solidFill>
                                <a:srgbClr val="0070C0"/>
                              </a:solidFill>
                              <a:latin typeface="Cambria Math" panose="02040503050406030204" pitchFamily="18" charset="0"/>
                            </a:rPr>
                            <m:t>𝑛</m:t>
                          </m:r>
                        </m:sub>
                      </m:sSub>
                      <m:sSub>
                        <m:sSubPr>
                          <m:ctrlPr>
                            <a:rPr lang="zh-TW"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𝑛</m:t>
                          </m:r>
                        </m:sub>
                      </m:sSub>
                      <m:d>
                        <m:dPr>
                          <m:ctrlPr>
                            <a:rPr lang="zh-TW" altLang="zh-TW" i="1">
                              <a:solidFill>
                                <a:srgbClr val="FF0000"/>
                              </a:solidFill>
                              <a:latin typeface="Cambria Math" panose="02040503050406030204" pitchFamily="18" charset="0"/>
                            </a:rPr>
                          </m:ctrlPr>
                        </m:dPr>
                        <m:e>
                          <m:acc>
                            <m:accPr>
                              <m:chr m:val="⃑"/>
                              <m:ctrlPr>
                                <a:rPr lang="zh-TW" altLang="zh-TW" b="1" i="1">
                                  <a:solidFill>
                                    <a:srgbClr val="FF0000"/>
                                  </a:solidFill>
                                  <a:latin typeface="Cambria Math" panose="02040503050406030204" pitchFamily="18" charset="0"/>
                                </a:rPr>
                              </m:ctrlPr>
                            </m:accPr>
                            <m:e>
                              <m:r>
                                <m:rPr>
                                  <m:sty m:val="p"/>
                                </m:rPr>
                                <a:rPr lang="en-US" altLang="zh-TW">
                                  <a:solidFill>
                                    <a:srgbClr val="FF0000"/>
                                  </a:solidFill>
                                  <a:latin typeface="Cambria Math" panose="02040503050406030204" pitchFamily="18" charset="0"/>
                                </a:rPr>
                                <m:t>h</m:t>
                              </m:r>
                            </m:e>
                          </m:acc>
                        </m:e>
                      </m:d>
                      <m:r>
                        <a:rPr lang="en-US" altLang="zh-TW">
                          <a:latin typeface="Cambria Math" panose="02040503050406030204" pitchFamily="18" charset="0"/>
                        </a:rPr>
                        <m:t>+</m:t>
                      </m:r>
                      <m:r>
                        <m:rPr>
                          <m:sty m:val="p"/>
                        </m:rPr>
                        <a:rPr lang="en-US" altLang="zh-TW">
                          <a:solidFill>
                            <a:srgbClr val="7030A0"/>
                          </a:solidFill>
                          <a:latin typeface="Cambria Math" panose="02040503050406030204" pitchFamily="18" charset="0"/>
                        </a:rPr>
                        <m:t>e</m:t>
                      </m:r>
                    </m:oMath>
                  </m:oMathPara>
                </a14:m>
                <a:endParaRPr lang="en-US" altLang="zh-TW"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2555776" y="1340184"/>
                <a:ext cx="3447675" cy="50687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5856666" y="1167322"/>
                <a:ext cx="2842509" cy="1864549"/>
              </a:xfrm>
              <a:prstGeom prst="rect">
                <a:avLst/>
              </a:prstGeom>
              <a:noFill/>
            </p:spPr>
            <p:txBody>
              <a:bodyPr wrap="none" rtlCol="0">
                <a:spAutoFit/>
              </a:bodyPr>
              <a:lstStyle/>
              <a:p>
                <a:pPr lvl="1" hangingPunct="0"/>
                <a14:m>
                  <m:oMathPara xmlns:m="http://schemas.openxmlformats.org/officeDocument/2006/math">
                    <m:oMathParaPr>
                      <m:jc m:val="centerGroup"/>
                    </m:oMathParaPr>
                    <m:oMath xmlns:m="http://schemas.openxmlformats.org/officeDocument/2006/math">
                      <m:r>
                        <a:rPr lang="en-US" altLang="zh-TW" sz="1400" b="1" i="1">
                          <a:solidFill>
                            <a:srgbClr val="FF0000"/>
                          </a:solidFill>
                          <a:latin typeface="Cambria Math" panose="02040503050406030204" pitchFamily="18" charset="0"/>
                        </a:rPr>
                        <m:t>𝐀</m:t>
                      </m:r>
                      <m:r>
                        <a:rPr lang="en-US" altLang="zh-TW" sz="1400">
                          <a:solidFill>
                            <a:srgbClr val="FF0000"/>
                          </a:solidFill>
                          <a:latin typeface="Cambria Math" panose="02040503050406030204" pitchFamily="18" charset="0"/>
                        </a:rPr>
                        <m:t>=</m:t>
                      </m:r>
                      <m:d>
                        <m:dPr>
                          <m:begChr m:val="["/>
                          <m:endChr m:val="]"/>
                          <m:ctrlPr>
                            <a:rPr lang="zh-TW" altLang="zh-TW" sz="1400" i="1">
                              <a:solidFill>
                                <a:srgbClr val="FF0000"/>
                              </a:solidFill>
                              <a:latin typeface="Cambria Math" panose="02040503050406030204" pitchFamily="18" charset="0"/>
                            </a:rPr>
                          </m:ctrlPr>
                        </m:dPr>
                        <m:e>
                          <m:m>
                            <m:mPr>
                              <m:mcs>
                                <m:mc>
                                  <m:mcPr>
                                    <m:count m:val="3"/>
                                    <m:mcJc m:val="center"/>
                                  </m:mcPr>
                                </m:mc>
                              </m:mcs>
                              <m:ctrlPr>
                                <a:rPr lang="zh-TW" altLang="zh-TW" sz="1400" i="1">
                                  <a:solidFill>
                                    <a:srgbClr val="FF0000"/>
                                  </a:solidFill>
                                  <a:latin typeface="Cambria Math" panose="02040503050406030204" pitchFamily="18" charset="0"/>
                                </a:rPr>
                              </m:ctrlPr>
                            </m:mPr>
                            <m:mr>
                              <m:e>
                                <m:sSub>
                                  <m:sSubPr>
                                    <m:ctrlPr>
                                      <a:rPr lang="zh-TW" altLang="zh-TW" sz="1400" i="1">
                                        <a:solidFill>
                                          <a:srgbClr val="FF0000"/>
                                        </a:solidFill>
                                        <a:latin typeface="Cambria Math" panose="02040503050406030204" pitchFamily="18" charset="0"/>
                                      </a:rPr>
                                    </m:ctrlPr>
                                  </m:sSubPr>
                                  <m:e>
                                    <m:r>
                                      <m:rPr>
                                        <m:sty m:val="p"/>
                                      </m:rPr>
                                      <a:rPr lang="en-US" altLang="zh-TW" sz="1400">
                                        <a:solidFill>
                                          <a:srgbClr val="FF0000"/>
                                        </a:solidFill>
                                        <a:latin typeface="Cambria Math" panose="02040503050406030204" pitchFamily="18" charset="0"/>
                                      </a:rPr>
                                      <m:t>f</m:t>
                                    </m:r>
                                  </m:e>
                                  <m:sub>
                                    <m:r>
                                      <a:rPr lang="en-US" altLang="zh-TW" sz="1400" i="1">
                                        <a:solidFill>
                                          <a:srgbClr val="FF0000"/>
                                        </a:solidFill>
                                        <a:latin typeface="Cambria Math" panose="02040503050406030204" pitchFamily="18" charset="0"/>
                                      </a:rPr>
                                      <m:t>1</m:t>
                                    </m:r>
                                  </m:sub>
                                </m:sSub>
                                <m:d>
                                  <m:dPr>
                                    <m:ctrlPr>
                                      <a:rPr lang="zh-TW" altLang="zh-TW" sz="1400" i="1">
                                        <a:solidFill>
                                          <a:srgbClr val="FF0000"/>
                                        </a:solidFill>
                                        <a:latin typeface="Cambria Math" panose="02040503050406030204" pitchFamily="18" charset="0"/>
                                      </a:rPr>
                                    </m:ctrlPr>
                                  </m:dPr>
                                  <m:e>
                                    <m:sSub>
                                      <m:sSubPr>
                                        <m:ctrlPr>
                                          <a:rPr lang="zh-TW" altLang="zh-TW" sz="1400" b="1" i="1">
                                            <a:solidFill>
                                              <a:srgbClr val="FF0000"/>
                                            </a:solidFill>
                                            <a:latin typeface="Cambria Math" panose="02040503050406030204" pitchFamily="18" charset="0"/>
                                          </a:rPr>
                                        </m:ctrlPr>
                                      </m:sSubPr>
                                      <m:e>
                                        <m:acc>
                                          <m:accPr>
                                            <m:chr m:val="⃑"/>
                                            <m:ctrlPr>
                                              <a:rPr lang="zh-TW" altLang="zh-TW" sz="1400" b="1" i="1">
                                                <a:solidFill>
                                                  <a:srgbClr val="FF0000"/>
                                                </a:solidFill>
                                                <a:latin typeface="Cambria Math" panose="02040503050406030204" pitchFamily="18" charset="0"/>
                                              </a:rPr>
                                            </m:ctrlPr>
                                          </m:accPr>
                                          <m:e>
                                            <m:r>
                                              <m:rPr>
                                                <m:sty m:val="p"/>
                                              </m:rPr>
                                              <a:rPr lang="en-US" altLang="zh-TW" sz="1400">
                                                <a:solidFill>
                                                  <a:srgbClr val="FF0000"/>
                                                </a:solidFill>
                                                <a:latin typeface="Cambria Math" panose="02040503050406030204" pitchFamily="18" charset="0"/>
                                              </a:rPr>
                                              <m:t>h</m:t>
                                            </m:r>
                                          </m:e>
                                        </m:acc>
                                      </m:e>
                                      <m:sub>
                                        <m:r>
                                          <a:rPr lang="en-US" altLang="zh-TW" sz="1400" b="1" i="1">
                                            <a:solidFill>
                                              <a:srgbClr val="FF0000"/>
                                            </a:solidFill>
                                            <a:latin typeface="Cambria Math" panose="02040503050406030204" pitchFamily="18" charset="0"/>
                                          </a:rPr>
                                          <m:t>𝟏</m:t>
                                        </m:r>
                                      </m:sub>
                                    </m:sSub>
                                  </m:e>
                                </m:d>
                              </m:e>
                              <m:e>
                                <m:r>
                                  <a:rPr lang="en-US" altLang="zh-TW" sz="1400">
                                    <a:solidFill>
                                      <a:srgbClr val="FF0000"/>
                                    </a:solidFill>
                                    <a:latin typeface="Cambria Math" panose="02040503050406030204" pitchFamily="18" charset="0"/>
                                  </a:rPr>
                                  <m:t>⋯</m:t>
                                </m:r>
                              </m:e>
                              <m:e>
                                <m:sSub>
                                  <m:sSubPr>
                                    <m:ctrlPr>
                                      <a:rPr lang="zh-TW" altLang="zh-TW" sz="1400" i="1">
                                        <a:solidFill>
                                          <a:srgbClr val="FF0000"/>
                                        </a:solidFill>
                                        <a:latin typeface="Cambria Math" panose="02040503050406030204" pitchFamily="18" charset="0"/>
                                      </a:rPr>
                                    </m:ctrlPr>
                                  </m:sSubPr>
                                  <m:e>
                                    <m:r>
                                      <m:rPr>
                                        <m:sty m:val="p"/>
                                      </m:rPr>
                                      <a:rPr lang="en-US" altLang="zh-TW" sz="1400">
                                        <a:solidFill>
                                          <a:srgbClr val="FF0000"/>
                                        </a:solidFill>
                                        <a:latin typeface="Cambria Math" panose="02040503050406030204" pitchFamily="18" charset="0"/>
                                      </a:rPr>
                                      <m:t>f</m:t>
                                    </m:r>
                                  </m:e>
                                  <m:sub>
                                    <m:r>
                                      <a:rPr lang="en-US" altLang="zh-TW" sz="1400" i="1">
                                        <a:solidFill>
                                          <a:srgbClr val="FF0000"/>
                                        </a:solidFill>
                                        <a:latin typeface="Cambria Math" panose="02040503050406030204" pitchFamily="18" charset="0"/>
                                      </a:rPr>
                                      <m:t>𝑛</m:t>
                                    </m:r>
                                  </m:sub>
                                </m:sSub>
                                <m:d>
                                  <m:dPr>
                                    <m:ctrlPr>
                                      <a:rPr lang="zh-TW" altLang="zh-TW" sz="1400" i="1">
                                        <a:solidFill>
                                          <a:srgbClr val="FF0000"/>
                                        </a:solidFill>
                                        <a:latin typeface="Cambria Math" panose="02040503050406030204" pitchFamily="18" charset="0"/>
                                      </a:rPr>
                                    </m:ctrlPr>
                                  </m:dPr>
                                  <m:e>
                                    <m:sSub>
                                      <m:sSubPr>
                                        <m:ctrlPr>
                                          <a:rPr lang="zh-TW" altLang="zh-TW" sz="1400" b="1" i="1">
                                            <a:solidFill>
                                              <a:srgbClr val="FF0000"/>
                                            </a:solidFill>
                                            <a:latin typeface="Cambria Math" panose="02040503050406030204" pitchFamily="18" charset="0"/>
                                          </a:rPr>
                                        </m:ctrlPr>
                                      </m:sSubPr>
                                      <m:e>
                                        <m:acc>
                                          <m:accPr>
                                            <m:chr m:val="⃑"/>
                                            <m:ctrlPr>
                                              <a:rPr lang="zh-TW" altLang="zh-TW" sz="1400" b="1" i="1">
                                                <a:solidFill>
                                                  <a:srgbClr val="FF0000"/>
                                                </a:solidFill>
                                                <a:latin typeface="Cambria Math" panose="02040503050406030204" pitchFamily="18" charset="0"/>
                                              </a:rPr>
                                            </m:ctrlPr>
                                          </m:accPr>
                                          <m:e>
                                            <m:r>
                                              <m:rPr>
                                                <m:sty m:val="p"/>
                                              </m:rPr>
                                              <a:rPr lang="en-US" altLang="zh-TW" sz="1400">
                                                <a:solidFill>
                                                  <a:srgbClr val="FF0000"/>
                                                </a:solidFill>
                                                <a:latin typeface="Cambria Math" panose="02040503050406030204" pitchFamily="18" charset="0"/>
                                              </a:rPr>
                                              <m:t>h</m:t>
                                            </m:r>
                                          </m:e>
                                        </m:acc>
                                      </m:e>
                                      <m:sub>
                                        <m:r>
                                          <a:rPr lang="en-US" altLang="zh-TW" sz="1400" b="1" i="1">
                                            <a:solidFill>
                                              <a:srgbClr val="FF0000"/>
                                            </a:solidFill>
                                            <a:latin typeface="Cambria Math" panose="02040503050406030204" pitchFamily="18" charset="0"/>
                                          </a:rPr>
                                          <m:t>𝟏</m:t>
                                        </m:r>
                                      </m:sub>
                                    </m:sSub>
                                  </m:e>
                                </m:d>
                              </m:e>
                            </m:mr>
                            <m:mr>
                              <m:e>
                                <m:r>
                                  <a:rPr lang="en-US" altLang="zh-TW" sz="1400">
                                    <a:solidFill>
                                      <a:srgbClr val="FF0000"/>
                                    </a:solidFill>
                                    <a:latin typeface="Cambria Math" panose="02040503050406030204" pitchFamily="18" charset="0"/>
                                  </a:rPr>
                                  <m:t>⋮</m:t>
                                </m:r>
                              </m:e>
                              <m:e>
                                <m:r>
                                  <a:rPr lang="en-US" altLang="zh-TW" sz="1400">
                                    <a:solidFill>
                                      <a:srgbClr val="FF0000"/>
                                    </a:solidFill>
                                    <a:latin typeface="Cambria Math" panose="02040503050406030204" pitchFamily="18" charset="0"/>
                                  </a:rPr>
                                  <m:t>⋱</m:t>
                                </m:r>
                              </m:e>
                              <m:e>
                                <m:r>
                                  <a:rPr lang="en-US" altLang="zh-TW" sz="1400">
                                    <a:solidFill>
                                      <a:srgbClr val="FF0000"/>
                                    </a:solidFill>
                                    <a:latin typeface="Cambria Math" panose="02040503050406030204" pitchFamily="18" charset="0"/>
                                  </a:rPr>
                                  <m:t>⋮</m:t>
                                </m:r>
                              </m:e>
                            </m:mr>
                            <m:mr>
                              <m:e>
                                <m:sSub>
                                  <m:sSubPr>
                                    <m:ctrlPr>
                                      <a:rPr lang="zh-TW" altLang="zh-TW" sz="1400" i="1">
                                        <a:solidFill>
                                          <a:srgbClr val="FF0000"/>
                                        </a:solidFill>
                                        <a:latin typeface="Cambria Math" panose="02040503050406030204" pitchFamily="18" charset="0"/>
                                      </a:rPr>
                                    </m:ctrlPr>
                                  </m:sSubPr>
                                  <m:e>
                                    <m:r>
                                      <m:rPr>
                                        <m:sty m:val="p"/>
                                      </m:rPr>
                                      <a:rPr lang="en-US" altLang="zh-TW" sz="1400">
                                        <a:solidFill>
                                          <a:srgbClr val="FF0000"/>
                                        </a:solidFill>
                                        <a:latin typeface="Cambria Math" panose="02040503050406030204" pitchFamily="18" charset="0"/>
                                      </a:rPr>
                                      <m:t>f</m:t>
                                    </m:r>
                                  </m:e>
                                  <m:sub>
                                    <m:r>
                                      <a:rPr lang="en-US" altLang="zh-TW" sz="1400" i="1">
                                        <a:solidFill>
                                          <a:srgbClr val="FF0000"/>
                                        </a:solidFill>
                                        <a:latin typeface="Cambria Math" panose="02040503050406030204" pitchFamily="18" charset="0"/>
                                      </a:rPr>
                                      <m:t>1</m:t>
                                    </m:r>
                                  </m:sub>
                                </m:sSub>
                                <m:d>
                                  <m:dPr>
                                    <m:ctrlPr>
                                      <a:rPr lang="zh-TW" altLang="zh-TW" sz="1400" i="1">
                                        <a:solidFill>
                                          <a:srgbClr val="FF0000"/>
                                        </a:solidFill>
                                        <a:latin typeface="Cambria Math" panose="02040503050406030204" pitchFamily="18" charset="0"/>
                                      </a:rPr>
                                    </m:ctrlPr>
                                  </m:dPr>
                                  <m:e>
                                    <m:sSub>
                                      <m:sSubPr>
                                        <m:ctrlPr>
                                          <a:rPr lang="zh-TW" altLang="zh-TW" sz="1400" b="1" i="1">
                                            <a:solidFill>
                                              <a:srgbClr val="FF0000"/>
                                            </a:solidFill>
                                            <a:latin typeface="Cambria Math" panose="02040503050406030204" pitchFamily="18" charset="0"/>
                                          </a:rPr>
                                        </m:ctrlPr>
                                      </m:sSubPr>
                                      <m:e>
                                        <m:acc>
                                          <m:accPr>
                                            <m:chr m:val="⃑"/>
                                            <m:ctrlPr>
                                              <a:rPr lang="zh-TW" altLang="zh-TW" sz="1400" b="1" i="1">
                                                <a:solidFill>
                                                  <a:srgbClr val="FF0000"/>
                                                </a:solidFill>
                                                <a:latin typeface="Cambria Math" panose="02040503050406030204" pitchFamily="18" charset="0"/>
                                              </a:rPr>
                                            </m:ctrlPr>
                                          </m:accPr>
                                          <m:e>
                                            <m:r>
                                              <m:rPr>
                                                <m:sty m:val="p"/>
                                              </m:rPr>
                                              <a:rPr lang="en-US" altLang="zh-TW" sz="1400">
                                                <a:solidFill>
                                                  <a:srgbClr val="FF0000"/>
                                                </a:solidFill>
                                                <a:latin typeface="Cambria Math" panose="02040503050406030204" pitchFamily="18" charset="0"/>
                                              </a:rPr>
                                              <m:t>h</m:t>
                                            </m:r>
                                          </m:e>
                                        </m:acc>
                                      </m:e>
                                      <m:sub>
                                        <m:r>
                                          <a:rPr lang="en-US" altLang="zh-TW" sz="1400" b="1" i="1">
                                            <a:solidFill>
                                              <a:srgbClr val="FF0000"/>
                                            </a:solidFill>
                                            <a:latin typeface="Cambria Math" panose="02040503050406030204" pitchFamily="18" charset="0"/>
                                          </a:rPr>
                                          <m:t>𝒎</m:t>
                                        </m:r>
                                      </m:sub>
                                    </m:sSub>
                                  </m:e>
                                </m:d>
                              </m:e>
                              <m:e>
                                <m:r>
                                  <a:rPr lang="en-US" altLang="zh-TW" sz="1400">
                                    <a:solidFill>
                                      <a:srgbClr val="FF0000"/>
                                    </a:solidFill>
                                    <a:latin typeface="Cambria Math" panose="02040503050406030204" pitchFamily="18" charset="0"/>
                                  </a:rPr>
                                  <m:t>⋯</m:t>
                                </m:r>
                              </m:e>
                              <m:e>
                                <m:sSub>
                                  <m:sSubPr>
                                    <m:ctrlPr>
                                      <a:rPr lang="zh-TW" altLang="zh-TW" sz="1400" i="1">
                                        <a:solidFill>
                                          <a:srgbClr val="FF0000"/>
                                        </a:solidFill>
                                        <a:latin typeface="Cambria Math" panose="02040503050406030204" pitchFamily="18" charset="0"/>
                                      </a:rPr>
                                    </m:ctrlPr>
                                  </m:sSubPr>
                                  <m:e>
                                    <m:r>
                                      <m:rPr>
                                        <m:sty m:val="p"/>
                                      </m:rPr>
                                      <a:rPr lang="en-US" altLang="zh-TW" sz="1400">
                                        <a:solidFill>
                                          <a:srgbClr val="FF0000"/>
                                        </a:solidFill>
                                        <a:latin typeface="Cambria Math" panose="02040503050406030204" pitchFamily="18" charset="0"/>
                                      </a:rPr>
                                      <m:t>f</m:t>
                                    </m:r>
                                  </m:e>
                                  <m:sub>
                                    <m:r>
                                      <a:rPr lang="en-US" altLang="zh-TW" sz="1400" i="1">
                                        <a:solidFill>
                                          <a:srgbClr val="FF0000"/>
                                        </a:solidFill>
                                        <a:latin typeface="Cambria Math" panose="02040503050406030204" pitchFamily="18" charset="0"/>
                                      </a:rPr>
                                      <m:t>𝑛</m:t>
                                    </m:r>
                                  </m:sub>
                                </m:sSub>
                                <m:d>
                                  <m:dPr>
                                    <m:ctrlPr>
                                      <a:rPr lang="zh-TW" altLang="zh-TW" sz="1400" i="1">
                                        <a:solidFill>
                                          <a:srgbClr val="FF0000"/>
                                        </a:solidFill>
                                        <a:latin typeface="Cambria Math" panose="02040503050406030204" pitchFamily="18" charset="0"/>
                                      </a:rPr>
                                    </m:ctrlPr>
                                  </m:dPr>
                                  <m:e>
                                    <m:sSub>
                                      <m:sSubPr>
                                        <m:ctrlPr>
                                          <a:rPr lang="zh-TW" altLang="zh-TW" sz="1400" b="1" i="1">
                                            <a:solidFill>
                                              <a:srgbClr val="FF0000"/>
                                            </a:solidFill>
                                            <a:latin typeface="Cambria Math" panose="02040503050406030204" pitchFamily="18" charset="0"/>
                                          </a:rPr>
                                        </m:ctrlPr>
                                      </m:sSubPr>
                                      <m:e>
                                        <m:acc>
                                          <m:accPr>
                                            <m:chr m:val="⃑"/>
                                            <m:ctrlPr>
                                              <a:rPr lang="zh-TW" altLang="zh-TW" sz="1400" b="1" i="1">
                                                <a:solidFill>
                                                  <a:srgbClr val="FF0000"/>
                                                </a:solidFill>
                                                <a:latin typeface="Cambria Math" panose="02040503050406030204" pitchFamily="18" charset="0"/>
                                              </a:rPr>
                                            </m:ctrlPr>
                                          </m:accPr>
                                          <m:e>
                                            <m:r>
                                              <m:rPr>
                                                <m:sty m:val="p"/>
                                              </m:rPr>
                                              <a:rPr lang="en-US" altLang="zh-TW" sz="1400">
                                                <a:solidFill>
                                                  <a:srgbClr val="FF0000"/>
                                                </a:solidFill>
                                                <a:latin typeface="Cambria Math" panose="02040503050406030204" pitchFamily="18" charset="0"/>
                                              </a:rPr>
                                              <m:t>h</m:t>
                                            </m:r>
                                          </m:e>
                                        </m:acc>
                                      </m:e>
                                      <m:sub>
                                        <m:r>
                                          <a:rPr lang="en-US" altLang="zh-TW" sz="1400" b="1" i="1">
                                            <a:solidFill>
                                              <a:srgbClr val="FF0000"/>
                                            </a:solidFill>
                                            <a:latin typeface="Cambria Math" panose="02040503050406030204" pitchFamily="18" charset="0"/>
                                          </a:rPr>
                                          <m:t>𝒎</m:t>
                                        </m:r>
                                      </m:sub>
                                    </m:sSub>
                                  </m:e>
                                </m:d>
                              </m:e>
                            </m:mr>
                          </m:m>
                        </m:e>
                      </m:d>
                    </m:oMath>
                  </m:oMathPara>
                </a14:m>
                <a:endParaRPr lang="zh-TW" altLang="zh-TW" sz="1400" dirty="0"/>
              </a:p>
              <a:p>
                <a:pPr lvl="1" hangingPunct="0"/>
                <a14:m>
                  <m:oMathPara xmlns:m="http://schemas.openxmlformats.org/officeDocument/2006/math">
                    <m:oMathParaPr>
                      <m:jc m:val="centerGroup"/>
                    </m:oMathParaPr>
                    <m:oMath xmlns:m="http://schemas.openxmlformats.org/officeDocument/2006/math">
                      <m:r>
                        <a:rPr lang="en-US" altLang="zh-TW" sz="1400" b="1" i="1">
                          <a:solidFill>
                            <a:srgbClr val="0070C0"/>
                          </a:solidFill>
                          <a:latin typeface="Cambria Math" panose="02040503050406030204" pitchFamily="18" charset="0"/>
                        </a:rPr>
                        <m:t>𝛉</m:t>
                      </m:r>
                      <m:r>
                        <a:rPr lang="en-US" altLang="zh-TW" sz="1400">
                          <a:solidFill>
                            <a:srgbClr val="0070C0"/>
                          </a:solidFill>
                          <a:latin typeface="Cambria Math" panose="02040503050406030204" pitchFamily="18" charset="0"/>
                        </a:rPr>
                        <m:t>=</m:t>
                      </m:r>
                      <m:sSup>
                        <m:sSupPr>
                          <m:ctrlPr>
                            <a:rPr lang="zh-TW" altLang="zh-TW" sz="1400" i="1">
                              <a:solidFill>
                                <a:srgbClr val="0070C0"/>
                              </a:solidFill>
                              <a:latin typeface="Cambria Math" panose="02040503050406030204" pitchFamily="18" charset="0"/>
                            </a:rPr>
                          </m:ctrlPr>
                        </m:sSupPr>
                        <m:e>
                          <m:d>
                            <m:dPr>
                              <m:begChr m:val="["/>
                              <m:endChr m:val="]"/>
                              <m:ctrlPr>
                                <a:rPr lang="zh-TW" altLang="zh-TW" sz="1400" i="1">
                                  <a:solidFill>
                                    <a:srgbClr val="0070C0"/>
                                  </a:solidFill>
                                  <a:latin typeface="Cambria Math" panose="02040503050406030204" pitchFamily="18" charset="0"/>
                                </a:rPr>
                              </m:ctrlPr>
                            </m:dPr>
                            <m:e>
                              <m:sSub>
                                <m:sSubPr>
                                  <m:ctrlPr>
                                    <a:rPr lang="zh-TW" altLang="zh-TW" sz="1400" i="1">
                                      <a:solidFill>
                                        <a:srgbClr val="0070C0"/>
                                      </a:solidFill>
                                      <a:latin typeface="Cambria Math" panose="02040503050406030204" pitchFamily="18" charset="0"/>
                                    </a:rPr>
                                  </m:ctrlPr>
                                </m:sSubPr>
                                <m:e>
                                  <m:r>
                                    <a:rPr lang="en-US" altLang="zh-TW" sz="1400" i="1">
                                      <a:solidFill>
                                        <a:srgbClr val="0070C0"/>
                                      </a:solidFill>
                                      <a:latin typeface="Cambria Math" panose="02040503050406030204" pitchFamily="18" charset="0"/>
                                    </a:rPr>
                                    <m:t>𝜃</m:t>
                                  </m:r>
                                </m:e>
                                <m:sub>
                                  <m:r>
                                    <a:rPr lang="en-US" altLang="zh-TW" sz="1400" i="1">
                                      <a:solidFill>
                                        <a:srgbClr val="0070C0"/>
                                      </a:solidFill>
                                      <a:latin typeface="Cambria Math" panose="02040503050406030204" pitchFamily="18" charset="0"/>
                                    </a:rPr>
                                    <m:t>1</m:t>
                                  </m:r>
                                </m:sub>
                              </m:sSub>
                              <m:r>
                                <a:rPr lang="en-US" altLang="zh-TW" sz="1400" i="1">
                                  <a:solidFill>
                                    <a:srgbClr val="0070C0"/>
                                  </a:solidFill>
                                  <a:latin typeface="Cambria Math" panose="02040503050406030204" pitchFamily="18" charset="0"/>
                                </a:rPr>
                                <m:t>,…,</m:t>
                              </m:r>
                              <m:sSub>
                                <m:sSubPr>
                                  <m:ctrlPr>
                                    <a:rPr lang="zh-TW" altLang="zh-TW" sz="1400" i="1">
                                      <a:solidFill>
                                        <a:srgbClr val="0070C0"/>
                                      </a:solidFill>
                                      <a:latin typeface="Cambria Math" panose="02040503050406030204" pitchFamily="18" charset="0"/>
                                    </a:rPr>
                                  </m:ctrlPr>
                                </m:sSubPr>
                                <m:e>
                                  <m:r>
                                    <a:rPr lang="en-US" altLang="zh-TW" sz="1400" i="1">
                                      <a:solidFill>
                                        <a:srgbClr val="0070C0"/>
                                      </a:solidFill>
                                      <a:latin typeface="Cambria Math" panose="02040503050406030204" pitchFamily="18" charset="0"/>
                                    </a:rPr>
                                    <m:t>𝜃</m:t>
                                  </m:r>
                                </m:e>
                                <m:sub>
                                  <m:r>
                                    <a:rPr lang="en-US" altLang="zh-TW" sz="1400" i="1">
                                      <a:solidFill>
                                        <a:srgbClr val="0070C0"/>
                                      </a:solidFill>
                                      <a:latin typeface="Cambria Math" panose="02040503050406030204" pitchFamily="18" charset="0"/>
                                    </a:rPr>
                                    <m:t>𝑛</m:t>
                                  </m:r>
                                </m:sub>
                              </m:sSub>
                            </m:e>
                          </m:d>
                        </m:e>
                        <m:sup>
                          <m:r>
                            <a:rPr lang="en-US" altLang="zh-TW" sz="1400" i="1">
                              <a:solidFill>
                                <a:srgbClr val="0070C0"/>
                              </a:solidFill>
                              <a:latin typeface="Cambria Math" panose="02040503050406030204" pitchFamily="18" charset="0"/>
                            </a:rPr>
                            <m:t>𝑇</m:t>
                          </m:r>
                        </m:sup>
                      </m:sSup>
                    </m:oMath>
                  </m:oMathPara>
                </a14:m>
                <a:endParaRPr lang="zh-TW" altLang="zh-TW" sz="1400" dirty="0"/>
              </a:p>
              <a:p>
                <a:pPr lvl="1" hangingPunct="0"/>
                <a14:m>
                  <m:oMathPara xmlns:m="http://schemas.openxmlformats.org/officeDocument/2006/math">
                    <m:oMathParaPr>
                      <m:jc m:val="centerGroup"/>
                    </m:oMathParaPr>
                    <m:oMath xmlns:m="http://schemas.openxmlformats.org/officeDocument/2006/math">
                      <m:r>
                        <a:rPr lang="en-US" altLang="zh-TW" sz="1400" b="1" i="1">
                          <a:solidFill>
                            <a:srgbClr val="00B050"/>
                          </a:solidFill>
                          <a:latin typeface="Cambria Math" panose="02040503050406030204" pitchFamily="18" charset="0"/>
                        </a:rPr>
                        <m:t>𝐲</m:t>
                      </m:r>
                      <m:r>
                        <a:rPr lang="en-US" altLang="zh-TW" sz="1400">
                          <a:solidFill>
                            <a:srgbClr val="00B050"/>
                          </a:solidFill>
                          <a:latin typeface="Cambria Math" panose="02040503050406030204" pitchFamily="18" charset="0"/>
                        </a:rPr>
                        <m:t>=</m:t>
                      </m:r>
                      <m:sSup>
                        <m:sSupPr>
                          <m:ctrlPr>
                            <a:rPr lang="zh-TW" altLang="zh-TW" sz="1400" i="1">
                              <a:solidFill>
                                <a:srgbClr val="00B050"/>
                              </a:solidFill>
                              <a:latin typeface="Cambria Math" panose="02040503050406030204" pitchFamily="18" charset="0"/>
                            </a:rPr>
                          </m:ctrlPr>
                        </m:sSupPr>
                        <m:e>
                          <m:d>
                            <m:dPr>
                              <m:begChr m:val="["/>
                              <m:endChr m:val="]"/>
                              <m:ctrlPr>
                                <a:rPr lang="zh-TW" altLang="zh-TW" sz="1400" i="1">
                                  <a:solidFill>
                                    <a:srgbClr val="00B050"/>
                                  </a:solidFill>
                                  <a:latin typeface="Cambria Math" panose="02040503050406030204" pitchFamily="18" charset="0"/>
                                </a:rPr>
                              </m:ctrlPr>
                            </m:dPr>
                            <m:e>
                              <m:sSub>
                                <m:sSubPr>
                                  <m:ctrlPr>
                                    <a:rPr lang="zh-TW" altLang="zh-TW" sz="1400" i="1">
                                      <a:solidFill>
                                        <a:srgbClr val="00B050"/>
                                      </a:solidFill>
                                      <a:latin typeface="Cambria Math" panose="02040503050406030204" pitchFamily="18" charset="0"/>
                                    </a:rPr>
                                  </m:ctrlPr>
                                </m:sSubPr>
                                <m:e>
                                  <m:r>
                                    <a:rPr lang="en-US" altLang="zh-TW" sz="1400" i="1">
                                      <a:solidFill>
                                        <a:srgbClr val="00B050"/>
                                      </a:solidFill>
                                      <a:latin typeface="Cambria Math" panose="02040503050406030204" pitchFamily="18" charset="0"/>
                                    </a:rPr>
                                    <m:t>𝑦</m:t>
                                  </m:r>
                                </m:e>
                                <m:sub>
                                  <m:r>
                                    <a:rPr lang="en-US" altLang="zh-TW" sz="1400" i="1">
                                      <a:solidFill>
                                        <a:srgbClr val="00B050"/>
                                      </a:solidFill>
                                      <a:latin typeface="Cambria Math" panose="02040503050406030204" pitchFamily="18" charset="0"/>
                                    </a:rPr>
                                    <m:t>1</m:t>
                                  </m:r>
                                </m:sub>
                              </m:sSub>
                              <m:r>
                                <a:rPr lang="en-US" altLang="zh-TW" sz="1400" i="1">
                                  <a:solidFill>
                                    <a:srgbClr val="00B050"/>
                                  </a:solidFill>
                                  <a:latin typeface="Cambria Math" panose="02040503050406030204" pitchFamily="18" charset="0"/>
                                </a:rPr>
                                <m:t>,…</m:t>
                              </m:r>
                              <m:sSub>
                                <m:sSubPr>
                                  <m:ctrlPr>
                                    <a:rPr lang="zh-TW" altLang="zh-TW" sz="1400" i="1">
                                      <a:solidFill>
                                        <a:srgbClr val="00B050"/>
                                      </a:solidFill>
                                      <a:latin typeface="Cambria Math" panose="02040503050406030204" pitchFamily="18" charset="0"/>
                                    </a:rPr>
                                  </m:ctrlPr>
                                </m:sSubPr>
                                <m:e>
                                  <m:r>
                                    <a:rPr lang="en-US" altLang="zh-TW" sz="1400" i="1">
                                      <a:solidFill>
                                        <a:srgbClr val="00B050"/>
                                      </a:solidFill>
                                      <a:latin typeface="Cambria Math" panose="02040503050406030204" pitchFamily="18" charset="0"/>
                                    </a:rPr>
                                    <m:t>,</m:t>
                                  </m:r>
                                  <m:r>
                                    <a:rPr lang="en-US" altLang="zh-TW" sz="1400" i="1">
                                      <a:solidFill>
                                        <a:srgbClr val="00B050"/>
                                      </a:solidFill>
                                      <a:latin typeface="Cambria Math" panose="02040503050406030204" pitchFamily="18" charset="0"/>
                                    </a:rPr>
                                    <m:t>𝑦</m:t>
                                  </m:r>
                                </m:e>
                                <m:sub>
                                  <m:r>
                                    <a:rPr lang="en-US" altLang="zh-TW" sz="1400" i="1">
                                      <a:solidFill>
                                        <a:srgbClr val="00B050"/>
                                      </a:solidFill>
                                      <a:latin typeface="Cambria Math" panose="02040503050406030204" pitchFamily="18" charset="0"/>
                                    </a:rPr>
                                    <m:t>𝑚</m:t>
                                  </m:r>
                                </m:sub>
                              </m:sSub>
                            </m:e>
                          </m:d>
                        </m:e>
                        <m:sup>
                          <m:r>
                            <a:rPr lang="en-US" altLang="zh-TW" sz="1400" i="1">
                              <a:solidFill>
                                <a:srgbClr val="00B050"/>
                              </a:solidFill>
                              <a:latin typeface="Cambria Math" panose="02040503050406030204" pitchFamily="18" charset="0"/>
                            </a:rPr>
                            <m:t>𝑇</m:t>
                          </m:r>
                        </m:sup>
                      </m:sSup>
                    </m:oMath>
                  </m:oMathPara>
                </a14:m>
                <a:endParaRPr lang="en-US" altLang="zh-TW" sz="1400" i="1" dirty="0"/>
              </a:p>
              <a:p>
                <a:pPr lvl="1" hangingPunct="0"/>
                <a14:m>
                  <m:oMathPara xmlns:m="http://schemas.openxmlformats.org/officeDocument/2006/math">
                    <m:oMathParaPr>
                      <m:jc m:val="centerGroup"/>
                    </m:oMathParaPr>
                    <m:oMath xmlns:m="http://schemas.openxmlformats.org/officeDocument/2006/math">
                      <m:r>
                        <a:rPr lang="en-US" altLang="zh-TW" sz="1400" b="1" i="1">
                          <a:solidFill>
                            <a:srgbClr val="7030A0"/>
                          </a:solidFill>
                          <a:latin typeface="Cambria Math" panose="02040503050406030204" pitchFamily="18" charset="0"/>
                        </a:rPr>
                        <m:t>𝐞</m:t>
                      </m:r>
                      <m:r>
                        <a:rPr lang="en-US" altLang="zh-TW" sz="1400">
                          <a:solidFill>
                            <a:srgbClr val="7030A0"/>
                          </a:solidFill>
                          <a:latin typeface="Cambria Math" panose="02040503050406030204" pitchFamily="18" charset="0"/>
                        </a:rPr>
                        <m:t>=</m:t>
                      </m:r>
                      <m:sSup>
                        <m:sSupPr>
                          <m:ctrlPr>
                            <a:rPr lang="zh-TW" altLang="zh-TW" sz="1400" i="1">
                              <a:solidFill>
                                <a:srgbClr val="7030A0"/>
                              </a:solidFill>
                              <a:latin typeface="Cambria Math" panose="02040503050406030204" pitchFamily="18" charset="0"/>
                            </a:rPr>
                          </m:ctrlPr>
                        </m:sSupPr>
                        <m:e>
                          <m:d>
                            <m:dPr>
                              <m:begChr m:val="["/>
                              <m:endChr m:val="]"/>
                              <m:ctrlPr>
                                <a:rPr lang="zh-TW" altLang="zh-TW" sz="1400" i="1">
                                  <a:solidFill>
                                    <a:srgbClr val="7030A0"/>
                                  </a:solidFill>
                                  <a:latin typeface="Cambria Math" panose="02040503050406030204" pitchFamily="18" charset="0"/>
                                </a:rPr>
                              </m:ctrlPr>
                            </m:dPr>
                            <m:e>
                              <m:sSub>
                                <m:sSubPr>
                                  <m:ctrlPr>
                                    <a:rPr lang="zh-TW" altLang="zh-TW" sz="1400" i="1">
                                      <a:solidFill>
                                        <a:srgbClr val="7030A0"/>
                                      </a:solidFill>
                                      <a:latin typeface="Cambria Math" panose="02040503050406030204" pitchFamily="18" charset="0"/>
                                    </a:rPr>
                                  </m:ctrlPr>
                                </m:sSubPr>
                                <m:e>
                                  <m:r>
                                    <a:rPr lang="en-US" altLang="zh-TW" sz="1400" i="1">
                                      <a:solidFill>
                                        <a:srgbClr val="7030A0"/>
                                      </a:solidFill>
                                      <a:latin typeface="Cambria Math" panose="02040503050406030204" pitchFamily="18" charset="0"/>
                                    </a:rPr>
                                    <m:t>𝑒</m:t>
                                  </m:r>
                                </m:e>
                                <m:sub>
                                  <m:r>
                                    <a:rPr lang="en-US" altLang="zh-TW" sz="1400" i="1">
                                      <a:solidFill>
                                        <a:srgbClr val="7030A0"/>
                                      </a:solidFill>
                                      <a:latin typeface="Cambria Math" panose="02040503050406030204" pitchFamily="18" charset="0"/>
                                    </a:rPr>
                                    <m:t>1</m:t>
                                  </m:r>
                                </m:sub>
                              </m:sSub>
                              <m:r>
                                <a:rPr lang="en-US" altLang="zh-TW" sz="1400" i="1">
                                  <a:solidFill>
                                    <a:srgbClr val="7030A0"/>
                                  </a:solidFill>
                                  <a:latin typeface="Cambria Math" panose="02040503050406030204" pitchFamily="18" charset="0"/>
                                </a:rPr>
                                <m:t>,…,</m:t>
                              </m:r>
                              <m:sSub>
                                <m:sSubPr>
                                  <m:ctrlPr>
                                    <a:rPr lang="zh-TW" altLang="zh-TW" sz="1400" i="1">
                                      <a:solidFill>
                                        <a:srgbClr val="7030A0"/>
                                      </a:solidFill>
                                      <a:latin typeface="Cambria Math" panose="02040503050406030204" pitchFamily="18" charset="0"/>
                                    </a:rPr>
                                  </m:ctrlPr>
                                </m:sSubPr>
                                <m:e>
                                  <m:r>
                                    <a:rPr lang="en-US" altLang="zh-TW" sz="1400" i="1">
                                      <a:solidFill>
                                        <a:srgbClr val="7030A0"/>
                                      </a:solidFill>
                                      <a:latin typeface="Cambria Math" panose="02040503050406030204" pitchFamily="18" charset="0"/>
                                    </a:rPr>
                                    <m:t>𝑒</m:t>
                                  </m:r>
                                </m:e>
                                <m:sub>
                                  <m:r>
                                    <a:rPr lang="en-US" altLang="zh-TW" sz="1400" i="1">
                                      <a:solidFill>
                                        <a:srgbClr val="7030A0"/>
                                      </a:solidFill>
                                      <a:latin typeface="Cambria Math" panose="02040503050406030204" pitchFamily="18" charset="0"/>
                                    </a:rPr>
                                    <m:t>𝑚</m:t>
                                  </m:r>
                                </m:sub>
                              </m:sSub>
                            </m:e>
                          </m:d>
                        </m:e>
                        <m:sup>
                          <m:r>
                            <a:rPr lang="en-US" altLang="zh-TW" sz="1400" i="1">
                              <a:solidFill>
                                <a:srgbClr val="7030A0"/>
                              </a:solidFill>
                              <a:latin typeface="Cambria Math" panose="02040503050406030204" pitchFamily="18" charset="0"/>
                            </a:rPr>
                            <m:t>𝑇</m:t>
                          </m:r>
                        </m:sup>
                      </m:sSup>
                      <m:r>
                        <a:rPr lang="en-US" altLang="zh-TW" sz="1400">
                          <a:solidFill>
                            <a:srgbClr val="7030A0"/>
                          </a:solidFill>
                          <a:latin typeface="Cambria Math" panose="02040503050406030204" pitchFamily="18" charset="0"/>
                        </a:rPr>
                        <m:t> </m:t>
                      </m:r>
                    </m:oMath>
                  </m:oMathPara>
                </a14:m>
                <a:endParaRPr lang="zh-TW" altLang="zh-TW" sz="1400" dirty="0">
                  <a:solidFill>
                    <a:srgbClr val="7030A0"/>
                  </a:solidFill>
                </a:endParaRPr>
              </a:p>
              <a:p>
                <a:endParaRPr lang="zh-TW" altLang="en-US"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5856666" y="1167322"/>
                <a:ext cx="2842509" cy="1864549"/>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2157783" y="1441675"/>
                <a:ext cx="1834156" cy="369332"/>
              </a:xfrm>
              <a:prstGeom prst="rect">
                <a:avLst/>
              </a:prstGeom>
              <a:noFill/>
            </p:spPr>
            <p:txBody>
              <a:bodyPr wrap="none" rtlCol="0">
                <a:spAutoFit/>
              </a:bodyPr>
              <a:lstStyle/>
              <a:p>
                <a:pPr lvl="1"/>
                <a14:m>
                  <m:oMathPara xmlns:m="http://schemas.openxmlformats.org/officeDocument/2006/math">
                    <m:oMathParaPr>
                      <m:jc m:val="centerGroup"/>
                    </m:oMathParaPr>
                    <m:oMath xmlns:m="http://schemas.openxmlformats.org/officeDocument/2006/math">
                      <m:r>
                        <a:rPr lang="en-US" altLang="zh-TW" b="1" i="1">
                          <a:solidFill>
                            <a:srgbClr val="FF0000"/>
                          </a:solidFill>
                          <a:latin typeface="Cambria Math" panose="02040503050406030204" pitchFamily="18" charset="0"/>
                        </a:rPr>
                        <m:t>𝐀</m:t>
                      </m:r>
                      <m:r>
                        <a:rPr lang="en-US" altLang="zh-TW" b="1" i="1">
                          <a:solidFill>
                            <a:srgbClr val="0070C0"/>
                          </a:solidFill>
                          <a:latin typeface="Cambria Math" panose="02040503050406030204" pitchFamily="18" charset="0"/>
                        </a:rPr>
                        <m:t>𝛉</m:t>
                      </m:r>
                      <m:r>
                        <a:rPr lang="en-US" altLang="zh-TW" b="1">
                          <a:latin typeface="Cambria Math" panose="02040503050406030204" pitchFamily="18" charset="0"/>
                        </a:rPr>
                        <m:t>+</m:t>
                      </m:r>
                      <m:r>
                        <a:rPr lang="en-US" altLang="zh-TW" b="1" i="1" smtClean="0">
                          <a:solidFill>
                            <a:srgbClr val="7030A0"/>
                          </a:solidFill>
                          <a:latin typeface="Cambria Math" panose="02040503050406030204" pitchFamily="18" charset="0"/>
                        </a:rPr>
                        <m:t>𝐞</m:t>
                      </m:r>
                      <m:r>
                        <a:rPr lang="en-US" altLang="zh-TW">
                          <a:latin typeface="Cambria Math" panose="02040503050406030204" pitchFamily="18" charset="0"/>
                        </a:rPr>
                        <m:t>=</m:t>
                      </m:r>
                      <m:r>
                        <a:rPr lang="en-US" altLang="zh-TW" b="1" i="1">
                          <a:solidFill>
                            <a:srgbClr val="00B050"/>
                          </a:solidFill>
                          <a:latin typeface="Cambria Math" panose="02040503050406030204" pitchFamily="18" charset="0"/>
                        </a:rPr>
                        <m:t>𝐲</m:t>
                      </m:r>
                    </m:oMath>
                  </m:oMathPara>
                </a14:m>
                <a:endParaRPr lang="en-US" altLang="zh-TW" dirty="0">
                  <a:solidFill>
                    <a:srgbClr val="00B050"/>
                  </a:solidFill>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2157783" y="1441675"/>
                <a:ext cx="1834156" cy="369332"/>
              </a:xfrm>
              <a:prstGeom prst="rect">
                <a:avLst/>
              </a:prstGeom>
              <a:blipFill>
                <a:blip r:embed="rId10"/>
                <a:stretch>
                  <a:fillRect b="-8197"/>
                </a:stretch>
              </a:blipFill>
            </p:spPr>
            <p:txBody>
              <a:bodyPr/>
              <a:lstStyle/>
              <a:p>
                <a:r>
                  <a:rPr lang="zh-TW" altLang="en-US">
                    <a:noFill/>
                  </a:rPr>
                  <a:t> </a:t>
                </a:r>
              </a:p>
            </p:txBody>
          </p:sp>
        </mc:Fallback>
      </mc:AlternateContent>
      <p:sp>
        <p:nvSpPr>
          <p:cNvPr id="9" name="文字方塊 8"/>
          <p:cNvSpPr txBox="1"/>
          <p:nvPr/>
        </p:nvSpPr>
        <p:spPr>
          <a:xfrm>
            <a:off x="2081172" y="1944187"/>
            <a:ext cx="595035" cy="338554"/>
          </a:xfrm>
          <a:prstGeom prst="rect">
            <a:avLst/>
          </a:prstGeom>
          <a:noFill/>
        </p:spPr>
        <p:txBody>
          <a:bodyPr wrap="none" rtlCol="0">
            <a:spAutoFit/>
          </a:bodyPr>
          <a:lstStyle/>
          <a:p>
            <a:r>
              <a:rPr lang="zh-TW" altLang="en-US" sz="1600" b="1" dirty="0" smtClean="0">
                <a:latin typeface="微軟正黑體" panose="020B0604030504040204" pitchFamily="34" charset="-120"/>
                <a:ea typeface="微軟正黑體" panose="020B0604030504040204" pitchFamily="34" charset="-120"/>
              </a:rPr>
              <a:t>目標</a:t>
            </a:r>
            <a:endParaRPr lang="zh-TW" altLang="en-US" sz="1600" b="1" dirty="0">
              <a:latin typeface="微軟正黑體" panose="020B0604030504040204" pitchFamily="34" charset="-120"/>
              <a:ea typeface="微軟正黑體" panose="020B0604030504040204" pitchFamily="34" charset="-120"/>
            </a:endParaRPr>
          </a:p>
        </p:txBody>
      </p:sp>
      <p:sp>
        <p:nvSpPr>
          <p:cNvPr id="10" name="文字方塊 9"/>
          <p:cNvSpPr txBox="1"/>
          <p:nvPr/>
        </p:nvSpPr>
        <p:spPr>
          <a:xfrm>
            <a:off x="2668322" y="2182704"/>
            <a:ext cx="59503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參數</a:t>
            </a:r>
          </a:p>
        </p:txBody>
      </p:sp>
      <p:sp>
        <p:nvSpPr>
          <p:cNvPr id="11" name="文字方塊 10"/>
          <p:cNvSpPr txBox="1"/>
          <p:nvPr/>
        </p:nvSpPr>
        <p:spPr>
          <a:xfrm>
            <a:off x="3340131" y="2182704"/>
            <a:ext cx="1005403" cy="338554"/>
          </a:xfrm>
          <a:prstGeom prst="rect">
            <a:avLst/>
          </a:prstGeom>
          <a:noFill/>
        </p:spPr>
        <p:txBody>
          <a:bodyPr wrap="none" rtlCol="0">
            <a:spAutoFit/>
          </a:bodyPr>
          <a:lstStyle/>
          <a:p>
            <a:r>
              <a:rPr lang="zh-TW" altLang="en-US" sz="1600" b="1" dirty="0" smtClean="0">
                <a:latin typeface="微軟正黑體" panose="020B0604030504040204" pitchFamily="34" charset="-120"/>
                <a:ea typeface="微軟正黑體" panose="020B0604030504040204" pitchFamily="34" charset="-120"/>
              </a:rPr>
              <a:t>已</a:t>
            </a:r>
            <a:r>
              <a:rPr lang="zh-TW" altLang="en-US" sz="1600" b="1" dirty="0">
                <a:latin typeface="微軟正黑體" panose="020B0604030504040204" pitchFamily="34" charset="-120"/>
                <a:ea typeface="微軟正黑體" panose="020B0604030504040204" pitchFamily="34" charset="-120"/>
              </a:rPr>
              <a:t>知</a:t>
            </a:r>
            <a:r>
              <a:rPr lang="zh-TW" altLang="en-US" sz="1600" b="1" dirty="0" smtClean="0">
                <a:latin typeface="微軟正黑體" panose="020B0604030504040204" pitchFamily="34" charset="-120"/>
                <a:ea typeface="微軟正黑體" panose="020B0604030504040204" pitchFamily="34" charset="-120"/>
              </a:rPr>
              <a:t>函式</a:t>
            </a:r>
            <a:endParaRPr lang="zh-TW" altLang="en-US" sz="1600" b="1" dirty="0">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5508104" y="2013881"/>
            <a:ext cx="59503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誤差</a:t>
            </a:r>
          </a:p>
        </p:txBody>
      </p:sp>
      <p:sp>
        <p:nvSpPr>
          <p:cNvPr id="13" name="文字方塊 12"/>
          <p:cNvSpPr txBox="1"/>
          <p:nvPr/>
        </p:nvSpPr>
        <p:spPr>
          <a:xfrm>
            <a:off x="4098552" y="1844604"/>
            <a:ext cx="595035" cy="338554"/>
          </a:xfrm>
          <a:prstGeom prst="rect">
            <a:avLst/>
          </a:prstGeom>
          <a:noFill/>
        </p:spPr>
        <p:txBody>
          <a:bodyPr wrap="none" rtlCol="0">
            <a:spAutoFit/>
          </a:bodyPr>
          <a:lstStyle/>
          <a:p>
            <a:r>
              <a:rPr lang="zh-TW" altLang="en-US" sz="1600" b="1" dirty="0" smtClean="0">
                <a:latin typeface="微軟正黑體" panose="020B0604030504040204" pitchFamily="34" charset="-120"/>
                <a:ea typeface="微軟正黑體" panose="020B0604030504040204" pitchFamily="34" charset="-120"/>
              </a:rPr>
              <a:t>輸入</a:t>
            </a:r>
            <a:endParaRPr lang="zh-TW" altLang="en-US" sz="1600" b="1" dirty="0">
              <a:latin typeface="微軟正黑體" panose="020B0604030504040204" pitchFamily="34" charset="-120"/>
              <a:ea typeface="微軟正黑體" panose="020B0604030504040204" pitchFamily="34" charset="-120"/>
            </a:endParaRPr>
          </a:p>
        </p:txBody>
      </p:sp>
      <p:cxnSp>
        <p:nvCxnSpPr>
          <p:cNvPr id="15" name="直線單箭頭接點 14"/>
          <p:cNvCxnSpPr/>
          <p:nvPr/>
        </p:nvCxnSpPr>
        <p:spPr>
          <a:xfrm flipH="1">
            <a:off x="2555776" y="1770849"/>
            <a:ext cx="153502" cy="2249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直線單箭頭接點 20"/>
          <p:cNvCxnSpPr>
            <a:endCxn id="10" idx="0"/>
          </p:cNvCxnSpPr>
          <p:nvPr/>
        </p:nvCxnSpPr>
        <p:spPr>
          <a:xfrm flipH="1">
            <a:off x="2965840" y="1770849"/>
            <a:ext cx="218042" cy="4118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直線單箭頭接點 23"/>
          <p:cNvCxnSpPr>
            <a:endCxn id="11" idx="0"/>
          </p:cNvCxnSpPr>
          <p:nvPr/>
        </p:nvCxnSpPr>
        <p:spPr>
          <a:xfrm>
            <a:off x="3436180" y="1783167"/>
            <a:ext cx="406653" cy="3995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p:cNvCxnSpPr>
            <a:endCxn id="13" idx="1"/>
          </p:cNvCxnSpPr>
          <p:nvPr/>
        </p:nvCxnSpPr>
        <p:spPr>
          <a:xfrm>
            <a:off x="3816594" y="1805906"/>
            <a:ext cx="281958" cy="2079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p:cNvCxnSpPr>
            <a:endCxn id="12" idx="0"/>
          </p:cNvCxnSpPr>
          <p:nvPr/>
        </p:nvCxnSpPr>
        <p:spPr>
          <a:xfrm>
            <a:off x="5805621" y="1770849"/>
            <a:ext cx="1" cy="243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文字方塊 34"/>
          <p:cNvSpPr txBox="1"/>
          <p:nvPr/>
        </p:nvSpPr>
        <p:spPr>
          <a:xfrm>
            <a:off x="1878378" y="1970779"/>
            <a:ext cx="1005403" cy="338554"/>
          </a:xfrm>
          <a:prstGeom prst="rect">
            <a:avLst/>
          </a:prstGeom>
          <a:noFill/>
        </p:spPr>
        <p:txBody>
          <a:bodyPr wrap="none" rtlCol="0">
            <a:spAutoFit/>
          </a:bodyPr>
          <a:lstStyle/>
          <a:p>
            <a:r>
              <a:rPr lang="zh-TW" altLang="en-US" sz="1600" b="1" dirty="0" smtClean="0">
                <a:latin typeface="微軟正黑體" panose="020B0604030504040204" pitchFamily="34" charset="-120"/>
                <a:ea typeface="微軟正黑體" panose="020B0604030504040204" pitchFamily="34" charset="-120"/>
              </a:rPr>
              <a:t>已</a:t>
            </a:r>
            <a:r>
              <a:rPr lang="zh-TW" altLang="en-US" sz="1600" b="1" dirty="0">
                <a:latin typeface="微軟正黑體" panose="020B0604030504040204" pitchFamily="34" charset="-120"/>
                <a:ea typeface="微軟正黑體" panose="020B0604030504040204" pitchFamily="34" charset="-120"/>
              </a:rPr>
              <a:t>知</a:t>
            </a:r>
            <a:r>
              <a:rPr lang="zh-TW" altLang="en-US" sz="1600" b="1" dirty="0" smtClean="0">
                <a:latin typeface="微軟正黑體" panose="020B0604030504040204" pitchFamily="34" charset="-120"/>
                <a:ea typeface="微軟正黑體" panose="020B0604030504040204" pitchFamily="34" charset="-120"/>
              </a:rPr>
              <a:t>函式</a:t>
            </a:r>
            <a:endParaRPr lang="zh-TW" altLang="en-US" sz="1600" b="1" dirty="0">
              <a:latin typeface="微軟正黑體" panose="020B0604030504040204" pitchFamily="34" charset="-120"/>
              <a:ea typeface="微軟正黑體" panose="020B0604030504040204" pitchFamily="34" charset="-120"/>
            </a:endParaRPr>
          </a:p>
        </p:txBody>
      </p:sp>
      <p:cxnSp>
        <p:nvCxnSpPr>
          <p:cNvPr id="36" name="直線單箭頭接點 35"/>
          <p:cNvCxnSpPr/>
          <p:nvPr/>
        </p:nvCxnSpPr>
        <p:spPr>
          <a:xfrm flipH="1">
            <a:off x="2566276" y="1754852"/>
            <a:ext cx="153502" cy="2249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p:cNvCxnSpPr/>
          <p:nvPr/>
        </p:nvCxnSpPr>
        <p:spPr>
          <a:xfrm flipH="1">
            <a:off x="2907764" y="1772550"/>
            <a:ext cx="28807" cy="61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0" name="文字方塊 39"/>
          <p:cNvSpPr txBox="1"/>
          <p:nvPr/>
        </p:nvSpPr>
        <p:spPr>
          <a:xfrm>
            <a:off x="2594850" y="2421686"/>
            <a:ext cx="59503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參數</a:t>
            </a:r>
          </a:p>
        </p:txBody>
      </p:sp>
      <p:cxnSp>
        <p:nvCxnSpPr>
          <p:cNvPr id="41" name="直線單箭頭接點 40"/>
          <p:cNvCxnSpPr/>
          <p:nvPr/>
        </p:nvCxnSpPr>
        <p:spPr>
          <a:xfrm>
            <a:off x="3333833" y="1760232"/>
            <a:ext cx="12595" cy="6237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文字方塊 43"/>
          <p:cNvSpPr txBox="1"/>
          <p:nvPr/>
        </p:nvSpPr>
        <p:spPr>
          <a:xfrm>
            <a:off x="3120355" y="2417679"/>
            <a:ext cx="59503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誤差</a:t>
            </a:r>
          </a:p>
        </p:txBody>
      </p:sp>
      <p:cxnSp>
        <p:nvCxnSpPr>
          <p:cNvPr id="45" name="直線單箭頭接點 44"/>
          <p:cNvCxnSpPr/>
          <p:nvPr/>
        </p:nvCxnSpPr>
        <p:spPr>
          <a:xfrm>
            <a:off x="3781837" y="1833746"/>
            <a:ext cx="253375" cy="5157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8" name="文字方塊 47"/>
          <p:cNvSpPr txBox="1"/>
          <p:nvPr/>
        </p:nvSpPr>
        <p:spPr>
          <a:xfrm>
            <a:off x="3924525" y="2417679"/>
            <a:ext cx="59503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目標</a:t>
            </a:r>
          </a:p>
        </p:txBody>
      </p:sp>
      <mc:AlternateContent xmlns:mc="http://schemas.openxmlformats.org/markup-compatibility/2006" xmlns:a14="http://schemas.microsoft.com/office/drawing/2010/main">
        <mc:Choice Requires="a14">
          <p:sp>
            <p:nvSpPr>
              <p:cNvPr id="50" name="文字方塊 49"/>
              <p:cNvSpPr txBox="1"/>
              <p:nvPr/>
            </p:nvSpPr>
            <p:spPr>
              <a:xfrm>
                <a:off x="449295" y="3325837"/>
                <a:ext cx="4606766" cy="1251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zh-TW" sz="2000" i="1" smtClean="0">
                              <a:latin typeface="Cambria Math" panose="02040503050406030204" pitchFamily="18" charset="0"/>
                            </a:rPr>
                          </m:ctrlPr>
                        </m:dPr>
                        <m:e>
                          <m:eqArr>
                            <m:eqArrPr>
                              <m:ctrlPr>
                                <a:rPr lang="zh-TW" altLang="zh-TW" sz="2000" i="1">
                                  <a:latin typeface="Cambria Math" panose="02040503050406030204" pitchFamily="18" charset="0"/>
                                </a:rPr>
                              </m:ctrlPr>
                            </m:eqArrPr>
                            <m:e>
                              <m:sSub>
                                <m:sSubPr>
                                  <m:ctrlPr>
                                    <a:rPr lang="zh-TW" altLang="zh-TW" sz="2000" i="1">
                                      <a:latin typeface="Cambria Math" panose="02040503050406030204" pitchFamily="18" charset="0"/>
                                    </a:rPr>
                                  </m:ctrlPr>
                                </m:sSubPr>
                                <m:e>
                                  <m:r>
                                    <a:rPr lang="en-US" altLang="zh-TW" sz="2000" b="1" i="1">
                                      <a:latin typeface="Cambria Math" panose="02040503050406030204" pitchFamily="18" charset="0"/>
                                    </a:rPr>
                                    <m:t>𝐏</m:t>
                                  </m:r>
                                </m:e>
                                <m:sub>
                                  <m:r>
                                    <m:rPr>
                                      <m:sty m:val="p"/>
                                    </m:rPr>
                                    <a:rPr lang="en-US" altLang="zh-TW" sz="2000">
                                      <a:latin typeface="Cambria Math" panose="02040503050406030204" pitchFamily="18" charset="0"/>
                                    </a:rPr>
                                    <m:t>k</m:t>
                                  </m:r>
                                  <m:r>
                                    <a:rPr lang="en-US" altLang="zh-TW" sz="2000">
                                      <a:latin typeface="Cambria Math" panose="02040503050406030204" pitchFamily="18" charset="0"/>
                                    </a:rPr>
                                    <m:t>+1</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b="1" i="1">
                                      <a:latin typeface="Cambria Math" panose="02040503050406030204" pitchFamily="18" charset="0"/>
                                    </a:rPr>
                                    <m:t>𝐏</m:t>
                                  </m:r>
                                </m:e>
                                <m:sub>
                                  <m:r>
                                    <m:rPr>
                                      <m:sty m:val="p"/>
                                    </m:rPr>
                                    <a:rPr lang="en-US" altLang="zh-TW" sz="2000">
                                      <a:latin typeface="Cambria Math" panose="02040503050406030204" pitchFamily="18" charset="0"/>
                                    </a:rPr>
                                    <m:t>k</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b="1" i="1">
                                          <a:latin typeface="Cambria Math" panose="02040503050406030204" pitchFamily="18" charset="0"/>
                                        </a:rPr>
                                        <m:t>𝐏</m:t>
                                      </m:r>
                                    </m:e>
                                    <m:sub>
                                      <m:r>
                                        <m:rPr>
                                          <m:sty m:val="p"/>
                                        </m:rPr>
                                        <a:rPr lang="en-US" altLang="zh-TW" sz="2000">
                                          <a:latin typeface="Cambria Math" panose="02040503050406030204" pitchFamily="18" charset="0"/>
                                        </a:rPr>
                                        <m:t>k</m:t>
                                      </m:r>
                                    </m:sub>
                                  </m:sSub>
                                  <m:sSub>
                                    <m:sSubPr>
                                      <m:ctrlPr>
                                        <a:rPr lang="zh-TW" altLang="zh-TW" sz="2000" i="1" smtClean="0">
                                          <a:solidFill>
                                            <a:srgbClr val="FF0000"/>
                                          </a:solidFill>
                                          <a:latin typeface="Cambria Math" panose="02040503050406030204" pitchFamily="18" charset="0"/>
                                        </a:rPr>
                                      </m:ctrlPr>
                                    </m:sSubPr>
                                    <m:e>
                                      <m:r>
                                        <a:rPr lang="en-US" altLang="zh-TW" sz="2000" b="1" i="1">
                                          <a:solidFill>
                                            <a:srgbClr val="FF0000"/>
                                          </a:solidFill>
                                          <a:latin typeface="Cambria Math" panose="02040503050406030204" pitchFamily="18" charset="0"/>
                                        </a:rPr>
                                        <m:t>𝐚</m:t>
                                      </m:r>
                                    </m:e>
                                    <m:sub>
                                      <m:r>
                                        <m:rPr>
                                          <m:sty m:val="p"/>
                                        </m:rPr>
                                        <a:rPr lang="en-US" altLang="zh-TW" sz="2000">
                                          <a:solidFill>
                                            <a:srgbClr val="FF0000"/>
                                          </a:solidFill>
                                          <a:latin typeface="Cambria Math" panose="02040503050406030204" pitchFamily="18" charset="0"/>
                                        </a:rPr>
                                        <m:t>k</m:t>
                                      </m:r>
                                      <m:r>
                                        <a:rPr lang="en-US" altLang="zh-TW" sz="2000">
                                          <a:solidFill>
                                            <a:srgbClr val="FF0000"/>
                                          </a:solidFill>
                                          <a:latin typeface="Cambria Math" panose="02040503050406030204" pitchFamily="18" charset="0"/>
                                        </a:rPr>
                                        <m:t>+1</m:t>
                                      </m:r>
                                    </m:sub>
                                  </m:sSub>
                                  <m:sSubSup>
                                    <m:sSubSupPr>
                                      <m:ctrlPr>
                                        <a:rPr lang="zh-TW" altLang="zh-TW" sz="2000" i="1">
                                          <a:solidFill>
                                            <a:srgbClr val="FF0000"/>
                                          </a:solidFill>
                                          <a:latin typeface="Cambria Math" panose="02040503050406030204" pitchFamily="18" charset="0"/>
                                        </a:rPr>
                                      </m:ctrlPr>
                                    </m:sSubSupPr>
                                    <m:e>
                                      <m:r>
                                        <a:rPr lang="en-US" altLang="zh-TW" sz="2000" b="1" i="1">
                                          <a:solidFill>
                                            <a:srgbClr val="FF0000"/>
                                          </a:solidFill>
                                          <a:latin typeface="Cambria Math" panose="02040503050406030204" pitchFamily="18" charset="0"/>
                                        </a:rPr>
                                        <m:t>𝐚</m:t>
                                      </m:r>
                                    </m:e>
                                    <m:sub>
                                      <m:r>
                                        <m:rPr>
                                          <m:sty m:val="p"/>
                                        </m:rPr>
                                        <a:rPr lang="en-US" altLang="zh-TW" sz="2000">
                                          <a:solidFill>
                                            <a:srgbClr val="FF0000"/>
                                          </a:solidFill>
                                          <a:latin typeface="Cambria Math" panose="02040503050406030204" pitchFamily="18" charset="0"/>
                                        </a:rPr>
                                        <m:t>k</m:t>
                                      </m:r>
                                      <m:r>
                                        <a:rPr lang="en-US" altLang="zh-TW" sz="2000">
                                          <a:solidFill>
                                            <a:srgbClr val="FF0000"/>
                                          </a:solidFill>
                                          <a:latin typeface="Cambria Math" panose="02040503050406030204" pitchFamily="18" charset="0"/>
                                        </a:rPr>
                                        <m:t>+1</m:t>
                                      </m:r>
                                    </m:sub>
                                    <m:sup>
                                      <m:r>
                                        <m:rPr>
                                          <m:sty m:val="p"/>
                                        </m:rPr>
                                        <a:rPr lang="en-US" altLang="zh-TW" sz="2000">
                                          <a:solidFill>
                                            <a:srgbClr val="FF0000"/>
                                          </a:solidFill>
                                          <a:latin typeface="Cambria Math" panose="02040503050406030204" pitchFamily="18" charset="0"/>
                                        </a:rPr>
                                        <m:t>T</m:t>
                                      </m:r>
                                    </m:sup>
                                  </m:sSubSup>
                                  <m:sSub>
                                    <m:sSubPr>
                                      <m:ctrlPr>
                                        <a:rPr lang="zh-TW" altLang="zh-TW" sz="2000" i="1">
                                          <a:latin typeface="Cambria Math" panose="02040503050406030204" pitchFamily="18" charset="0"/>
                                        </a:rPr>
                                      </m:ctrlPr>
                                    </m:sSubPr>
                                    <m:e>
                                      <m:r>
                                        <a:rPr lang="en-US" altLang="zh-TW" sz="2000" b="1" i="1">
                                          <a:latin typeface="Cambria Math" panose="02040503050406030204" pitchFamily="18" charset="0"/>
                                        </a:rPr>
                                        <m:t>𝐏</m:t>
                                      </m:r>
                                    </m:e>
                                    <m:sub>
                                      <m:r>
                                        <m:rPr>
                                          <m:sty m:val="p"/>
                                        </m:rPr>
                                        <a:rPr lang="en-US" altLang="zh-TW" sz="2000">
                                          <a:latin typeface="Cambria Math" panose="02040503050406030204" pitchFamily="18" charset="0"/>
                                        </a:rPr>
                                        <m:t>k</m:t>
                                      </m:r>
                                    </m:sub>
                                  </m:sSub>
                                </m:num>
                                <m:den>
                                  <m:r>
                                    <m:rPr>
                                      <m:sty m:val="p"/>
                                    </m:rPr>
                                    <a:rPr lang="en-US" altLang="zh-TW" sz="2000" b="0" i="0" smtClean="0">
                                      <a:latin typeface="Cambria Math" panose="02040503050406030204" pitchFamily="18" charset="0"/>
                                    </a:rPr>
                                    <m:t>I</m:t>
                                  </m:r>
                                  <m:r>
                                    <a:rPr lang="en-US" altLang="zh-TW" sz="2000">
                                      <a:latin typeface="Cambria Math" panose="02040503050406030204" pitchFamily="18" charset="0"/>
                                    </a:rPr>
                                    <m:t>+</m:t>
                                  </m:r>
                                  <m:sSubSup>
                                    <m:sSubSupPr>
                                      <m:ctrlPr>
                                        <a:rPr lang="zh-TW" altLang="zh-TW" sz="2000" i="1" smtClean="0">
                                          <a:solidFill>
                                            <a:srgbClr val="FF0000"/>
                                          </a:solidFill>
                                          <a:latin typeface="Cambria Math" panose="02040503050406030204" pitchFamily="18" charset="0"/>
                                        </a:rPr>
                                      </m:ctrlPr>
                                    </m:sSubSupPr>
                                    <m:e>
                                      <m:r>
                                        <a:rPr lang="en-US" altLang="zh-TW" sz="2000" b="1" i="1">
                                          <a:solidFill>
                                            <a:srgbClr val="FF0000"/>
                                          </a:solidFill>
                                          <a:latin typeface="Cambria Math" panose="02040503050406030204" pitchFamily="18" charset="0"/>
                                        </a:rPr>
                                        <m:t>𝐚</m:t>
                                      </m:r>
                                    </m:e>
                                    <m:sub>
                                      <m:r>
                                        <m:rPr>
                                          <m:sty m:val="p"/>
                                        </m:rPr>
                                        <a:rPr lang="en-US" altLang="zh-TW" sz="2000">
                                          <a:solidFill>
                                            <a:srgbClr val="FF0000"/>
                                          </a:solidFill>
                                          <a:latin typeface="Cambria Math" panose="02040503050406030204" pitchFamily="18" charset="0"/>
                                        </a:rPr>
                                        <m:t>k</m:t>
                                      </m:r>
                                      <m:r>
                                        <a:rPr lang="en-US" altLang="zh-TW" sz="2000">
                                          <a:solidFill>
                                            <a:srgbClr val="FF0000"/>
                                          </a:solidFill>
                                          <a:latin typeface="Cambria Math" panose="02040503050406030204" pitchFamily="18" charset="0"/>
                                        </a:rPr>
                                        <m:t>+1</m:t>
                                      </m:r>
                                    </m:sub>
                                    <m:sup>
                                      <m:r>
                                        <m:rPr>
                                          <m:sty m:val="p"/>
                                        </m:rPr>
                                        <a:rPr lang="en-US" altLang="zh-TW" sz="2000">
                                          <a:solidFill>
                                            <a:srgbClr val="FF0000"/>
                                          </a:solidFill>
                                          <a:latin typeface="Cambria Math" panose="02040503050406030204" pitchFamily="18" charset="0"/>
                                        </a:rPr>
                                        <m:t>T</m:t>
                                      </m:r>
                                    </m:sup>
                                  </m:sSubSup>
                                  <m:sSub>
                                    <m:sSubPr>
                                      <m:ctrlPr>
                                        <a:rPr lang="zh-TW" altLang="zh-TW" sz="2000" i="1">
                                          <a:solidFill>
                                            <a:srgbClr val="FF0000"/>
                                          </a:solidFill>
                                          <a:latin typeface="Cambria Math" panose="02040503050406030204" pitchFamily="18" charset="0"/>
                                        </a:rPr>
                                      </m:ctrlPr>
                                    </m:sSubPr>
                                    <m:e>
                                      <m:r>
                                        <a:rPr lang="en-US" altLang="zh-TW" sz="2000" b="1" i="1">
                                          <a:solidFill>
                                            <a:srgbClr val="FF0000"/>
                                          </a:solidFill>
                                          <a:latin typeface="Cambria Math" panose="02040503050406030204" pitchFamily="18" charset="0"/>
                                        </a:rPr>
                                        <m:t>𝐏</m:t>
                                      </m:r>
                                    </m:e>
                                    <m:sub>
                                      <m:r>
                                        <m:rPr>
                                          <m:sty m:val="p"/>
                                        </m:rPr>
                                        <a:rPr lang="en-US" altLang="zh-TW" sz="2000">
                                          <a:solidFill>
                                            <a:srgbClr val="FF0000"/>
                                          </a:solidFill>
                                          <a:latin typeface="Cambria Math" panose="02040503050406030204" pitchFamily="18" charset="0"/>
                                        </a:rPr>
                                        <m:t>k</m:t>
                                      </m:r>
                                    </m:sub>
                                  </m:sSub>
                                  <m:sSub>
                                    <m:sSubPr>
                                      <m:ctrlPr>
                                        <a:rPr lang="zh-TW" altLang="zh-TW" sz="2000" b="1" i="1">
                                          <a:solidFill>
                                            <a:srgbClr val="FF0000"/>
                                          </a:solidFill>
                                          <a:latin typeface="Cambria Math" panose="02040503050406030204" pitchFamily="18" charset="0"/>
                                        </a:rPr>
                                      </m:ctrlPr>
                                    </m:sSubPr>
                                    <m:e>
                                      <m:r>
                                        <a:rPr lang="en-US" altLang="zh-TW" sz="2000" b="1" i="1">
                                          <a:solidFill>
                                            <a:srgbClr val="FF0000"/>
                                          </a:solidFill>
                                          <a:latin typeface="Cambria Math" panose="02040503050406030204" pitchFamily="18" charset="0"/>
                                        </a:rPr>
                                        <m:t>𝐚</m:t>
                                      </m:r>
                                    </m:e>
                                    <m:sub>
                                      <m:r>
                                        <m:rPr>
                                          <m:sty m:val="p"/>
                                        </m:rPr>
                                        <a:rPr lang="en-US" altLang="zh-TW" sz="2000">
                                          <a:solidFill>
                                            <a:srgbClr val="FF0000"/>
                                          </a:solidFill>
                                          <a:latin typeface="Cambria Math" panose="02040503050406030204" pitchFamily="18" charset="0"/>
                                        </a:rPr>
                                        <m:t>k</m:t>
                                      </m:r>
                                      <m:r>
                                        <a:rPr lang="en-US" altLang="zh-TW" sz="2000">
                                          <a:solidFill>
                                            <a:srgbClr val="FF0000"/>
                                          </a:solidFill>
                                          <a:latin typeface="Cambria Math" panose="02040503050406030204" pitchFamily="18" charset="0"/>
                                        </a:rPr>
                                        <m:t>+1</m:t>
                                      </m:r>
                                    </m:sub>
                                  </m:sSub>
                                </m:den>
                              </m:f>
                              <m:r>
                                <a:rPr lang="en-US" altLang="zh-TW" sz="2000" i="1">
                                  <a:latin typeface="Cambria Math" panose="02040503050406030204" pitchFamily="18" charset="0"/>
                                </a:rPr>
                                <m:t>          </m:t>
                              </m:r>
                            </m:e>
                            <m:e>
                              <m:sSub>
                                <m:sSubPr>
                                  <m:ctrlPr>
                                    <a:rPr lang="zh-TW" altLang="zh-TW" sz="2000" i="1" smtClean="0">
                                      <a:solidFill>
                                        <a:srgbClr val="0070C0"/>
                                      </a:solidFill>
                                      <a:latin typeface="Cambria Math" panose="02040503050406030204" pitchFamily="18" charset="0"/>
                                    </a:rPr>
                                  </m:ctrlPr>
                                </m:sSubPr>
                                <m:e>
                                  <m:r>
                                    <a:rPr lang="en-US" altLang="zh-TW" sz="2000" b="1" i="1">
                                      <a:solidFill>
                                        <a:srgbClr val="0070C0"/>
                                      </a:solidFill>
                                      <a:latin typeface="Cambria Math" panose="02040503050406030204" pitchFamily="18" charset="0"/>
                                    </a:rPr>
                                    <m:t>𝛉</m:t>
                                  </m:r>
                                </m:e>
                                <m:sub>
                                  <m:r>
                                    <m:rPr>
                                      <m:sty m:val="p"/>
                                    </m:rPr>
                                    <a:rPr lang="en-US" altLang="zh-TW" sz="2000">
                                      <a:solidFill>
                                        <a:srgbClr val="0070C0"/>
                                      </a:solidFill>
                                      <a:latin typeface="Cambria Math" panose="02040503050406030204" pitchFamily="18" charset="0"/>
                                    </a:rPr>
                                    <m:t>k</m:t>
                                  </m:r>
                                  <m:r>
                                    <a:rPr lang="en-US" altLang="zh-TW" sz="2000">
                                      <a:solidFill>
                                        <a:srgbClr val="0070C0"/>
                                      </a:solidFill>
                                      <a:latin typeface="Cambria Math" panose="02040503050406030204" pitchFamily="18" charset="0"/>
                                    </a:rPr>
                                    <m:t>+1</m:t>
                                  </m:r>
                                </m:sub>
                              </m:sSub>
                              <m:r>
                                <a:rPr lang="en-US" altLang="zh-TW" sz="2000">
                                  <a:latin typeface="Cambria Math" panose="02040503050406030204" pitchFamily="18" charset="0"/>
                                </a:rPr>
                                <m:t>=</m:t>
                              </m:r>
                              <m:sSub>
                                <m:sSubPr>
                                  <m:ctrlPr>
                                    <a:rPr lang="zh-TW" altLang="zh-TW" sz="2000" i="1" smtClean="0">
                                      <a:solidFill>
                                        <a:srgbClr val="0070C0"/>
                                      </a:solidFill>
                                      <a:latin typeface="Cambria Math" panose="02040503050406030204" pitchFamily="18" charset="0"/>
                                    </a:rPr>
                                  </m:ctrlPr>
                                </m:sSubPr>
                                <m:e>
                                  <m:r>
                                    <a:rPr lang="en-US" altLang="zh-TW" sz="2000" b="1" i="1">
                                      <a:solidFill>
                                        <a:srgbClr val="0070C0"/>
                                      </a:solidFill>
                                      <a:latin typeface="Cambria Math" panose="02040503050406030204" pitchFamily="18" charset="0"/>
                                    </a:rPr>
                                    <m:t>𝛉</m:t>
                                  </m:r>
                                </m:e>
                                <m:sub>
                                  <m:r>
                                    <m:rPr>
                                      <m:sty m:val="p"/>
                                    </m:rPr>
                                    <a:rPr lang="en-US" altLang="zh-TW" sz="2000">
                                      <a:solidFill>
                                        <a:srgbClr val="0070C0"/>
                                      </a:solidFill>
                                      <a:latin typeface="Cambria Math" panose="02040503050406030204" pitchFamily="18" charset="0"/>
                                    </a:rPr>
                                    <m:t>k</m:t>
                                  </m:r>
                                </m:sub>
                              </m:sSub>
                              <m:r>
                                <a:rPr lang="en-US" altLang="zh-TW" sz="2000">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b="1" i="1">
                                      <a:latin typeface="Cambria Math" panose="02040503050406030204" pitchFamily="18" charset="0"/>
                                    </a:rPr>
                                    <m:t>𝐏</m:t>
                                  </m:r>
                                </m:e>
                                <m:sub>
                                  <m:r>
                                    <m:rPr>
                                      <m:sty m:val="p"/>
                                    </m:rPr>
                                    <a:rPr lang="en-US" altLang="zh-TW" sz="2000">
                                      <a:latin typeface="Cambria Math" panose="02040503050406030204" pitchFamily="18" charset="0"/>
                                    </a:rPr>
                                    <m:t>k</m:t>
                                  </m:r>
                                  <m:r>
                                    <a:rPr lang="en-US" altLang="zh-TW" sz="2000">
                                      <a:latin typeface="Cambria Math" panose="02040503050406030204" pitchFamily="18" charset="0"/>
                                    </a:rPr>
                                    <m:t>+1</m:t>
                                  </m:r>
                                </m:sub>
                              </m:sSub>
                              <m:sSub>
                                <m:sSubPr>
                                  <m:ctrlPr>
                                    <a:rPr lang="zh-TW" altLang="zh-TW" sz="2000" i="1" smtClean="0">
                                      <a:solidFill>
                                        <a:srgbClr val="FF0000"/>
                                      </a:solidFill>
                                      <a:latin typeface="Cambria Math" panose="02040503050406030204" pitchFamily="18" charset="0"/>
                                    </a:rPr>
                                  </m:ctrlPr>
                                </m:sSubPr>
                                <m:e>
                                  <m:r>
                                    <a:rPr lang="en-US" altLang="zh-TW" sz="2000" b="1" i="1">
                                      <a:solidFill>
                                        <a:srgbClr val="FF0000"/>
                                      </a:solidFill>
                                      <a:latin typeface="Cambria Math" panose="02040503050406030204" pitchFamily="18" charset="0"/>
                                    </a:rPr>
                                    <m:t>𝐚</m:t>
                                  </m:r>
                                </m:e>
                                <m:sub>
                                  <m:r>
                                    <m:rPr>
                                      <m:sty m:val="p"/>
                                    </m:rPr>
                                    <a:rPr lang="en-US" altLang="zh-TW" sz="2000">
                                      <a:solidFill>
                                        <a:srgbClr val="FF0000"/>
                                      </a:solidFill>
                                      <a:latin typeface="Cambria Math" panose="02040503050406030204" pitchFamily="18" charset="0"/>
                                    </a:rPr>
                                    <m:t>k</m:t>
                                  </m:r>
                                  <m:r>
                                    <a:rPr lang="en-US" altLang="zh-TW" sz="2000">
                                      <a:solidFill>
                                        <a:srgbClr val="FF0000"/>
                                      </a:solidFill>
                                      <a:latin typeface="Cambria Math" panose="02040503050406030204" pitchFamily="18" charset="0"/>
                                    </a:rPr>
                                    <m:t>+1</m:t>
                                  </m:r>
                                </m:sub>
                              </m:sSub>
                              <m:r>
                                <a:rPr lang="en-US" altLang="zh-TW" sz="2000" i="1">
                                  <a:latin typeface="Cambria Math" panose="02040503050406030204" pitchFamily="18" charset="0"/>
                                </a:rPr>
                                <m:t>(</m:t>
                              </m:r>
                              <m:sSub>
                                <m:sSubPr>
                                  <m:ctrlPr>
                                    <a:rPr lang="zh-TW" altLang="zh-TW" sz="2000" i="1" smtClean="0">
                                      <a:solidFill>
                                        <a:srgbClr val="00B050"/>
                                      </a:solidFill>
                                      <a:latin typeface="Cambria Math" panose="02040503050406030204" pitchFamily="18" charset="0"/>
                                    </a:rPr>
                                  </m:ctrlPr>
                                </m:sSubPr>
                                <m:e>
                                  <m:r>
                                    <a:rPr lang="en-US" altLang="zh-TW" sz="2000" i="1">
                                      <a:solidFill>
                                        <a:srgbClr val="00B050"/>
                                      </a:solidFill>
                                      <a:latin typeface="Cambria Math" panose="02040503050406030204" pitchFamily="18" charset="0"/>
                                    </a:rPr>
                                    <m:t>𝑦</m:t>
                                  </m:r>
                                </m:e>
                                <m:sub>
                                  <m:r>
                                    <a:rPr lang="en-US" altLang="zh-TW" sz="2000" i="1">
                                      <a:solidFill>
                                        <a:srgbClr val="00B050"/>
                                      </a:solidFill>
                                      <a:latin typeface="Cambria Math" panose="02040503050406030204" pitchFamily="18" charset="0"/>
                                    </a:rPr>
                                    <m:t>𝑘</m:t>
                                  </m:r>
                                  <m:r>
                                    <a:rPr lang="en-US" altLang="zh-TW" sz="2000" i="1">
                                      <a:solidFill>
                                        <a:srgbClr val="00B050"/>
                                      </a:solidFill>
                                      <a:latin typeface="Cambria Math" panose="02040503050406030204" pitchFamily="18" charset="0"/>
                                    </a:rPr>
                                    <m:t>+1</m:t>
                                  </m:r>
                                </m:sub>
                              </m:sSub>
                              <m:r>
                                <a:rPr lang="en-US" altLang="zh-TW" sz="2000" i="1">
                                  <a:latin typeface="Cambria Math" panose="02040503050406030204" pitchFamily="18" charset="0"/>
                                </a:rPr>
                                <m:t>−</m:t>
                              </m:r>
                              <m:sSubSup>
                                <m:sSubSupPr>
                                  <m:ctrlPr>
                                    <a:rPr lang="zh-TW" altLang="zh-TW" sz="2000" i="1" smtClean="0">
                                      <a:solidFill>
                                        <a:srgbClr val="FF0000"/>
                                      </a:solidFill>
                                      <a:latin typeface="Cambria Math" panose="02040503050406030204" pitchFamily="18" charset="0"/>
                                    </a:rPr>
                                  </m:ctrlPr>
                                </m:sSubSupPr>
                                <m:e>
                                  <m:r>
                                    <a:rPr lang="en-US" altLang="zh-TW" sz="2000" b="1" i="1">
                                      <a:solidFill>
                                        <a:srgbClr val="FF0000"/>
                                      </a:solidFill>
                                      <a:latin typeface="Cambria Math" panose="02040503050406030204" pitchFamily="18" charset="0"/>
                                    </a:rPr>
                                    <m:t>𝐚</m:t>
                                  </m:r>
                                </m:e>
                                <m:sub>
                                  <m:r>
                                    <m:rPr>
                                      <m:sty m:val="p"/>
                                    </m:rPr>
                                    <a:rPr lang="en-US" altLang="zh-TW" sz="2000">
                                      <a:solidFill>
                                        <a:srgbClr val="FF0000"/>
                                      </a:solidFill>
                                      <a:latin typeface="Cambria Math" panose="02040503050406030204" pitchFamily="18" charset="0"/>
                                    </a:rPr>
                                    <m:t>k</m:t>
                                  </m:r>
                                  <m:r>
                                    <a:rPr lang="en-US" altLang="zh-TW" sz="2000">
                                      <a:solidFill>
                                        <a:srgbClr val="FF0000"/>
                                      </a:solidFill>
                                      <a:latin typeface="Cambria Math" panose="02040503050406030204" pitchFamily="18" charset="0"/>
                                    </a:rPr>
                                    <m:t>+1</m:t>
                                  </m:r>
                                </m:sub>
                                <m:sup>
                                  <m:r>
                                    <m:rPr>
                                      <m:sty m:val="p"/>
                                    </m:rPr>
                                    <a:rPr lang="en-US" altLang="zh-TW" sz="2000">
                                      <a:solidFill>
                                        <a:srgbClr val="FF0000"/>
                                      </a:solidFill>
                                      <a:latin typeface="Cambria Math" panose="02040503050406030204" pitchFamily="18" charset="0"/>
                                    </a:rPr>
                                    <m:t>T</m:t>
                                  </m:r>
                                </m:sup>
                              </m:sSubSup>
                              <m:sSub>
                                <m:sSubPr>
                                  <m:ctrlPr>
                                    <a:rPr lang="zh-TW" altLang="zh-TW" sz="2000" i="1" smtClean="0">
                                      <a:solidFill>
                                        <a:srgbClr val="0070C0"/>
                                      </a:solidFill>
                                      <a:latin typeface="Cambria Math" panose="02040503050406030204" pitchFamily="18" charset="0"/>
                                    </a:rPr>
                                  </m:ctrlPr>
                                </m:sSubPr>
                                <m:e>
                                  <m:r>
                                    <a:rPr lang="en-US" altLang="zh-TW" sz="2000" b="1" i="1">
                                      <a:solidFill>
                                        <a:srgbClr val="0070C0"/>
                                      </a:solidFill>
                                      <a:latin typeface="Cambria Math" panose="02040503050406030204" pitchFamily="18" charset="0"/>
                                    </a:rPr>
                                    <m:t>𝛉</m:t>
                                  </m:r>
                                </m:e>
                                <m:sub>
                                  <m:r>
                                    <m:rPr>
                                      <m:sty m:val="p"/>
                                    </m:rPr>
                                    <a:rPr lang="en-US" altLang="zh-TW" sz="2000">
                                      <a:solidFill>
                                        <a:srgbClr val="0070C0"/>
                                      </a:solidFill>
                                      <a:latin typeface="Cambria Math" panose="02040503050406030204" pitchFamily="18" charset="0"/>
                                    </a:rPr>
                                    <m:t>k</m:t>
                                  </m:r>
                                </m:sub>
                              </m:sSub>
                              <m:r>
                                <a:rPr lang="en-US" altLang="zh-TW" sz="2000" i="1">
                                  <a:latin typeface="Cambria Math" panose="02040503050406030204" pitchFamily="18" charset="0"/>
                                </a:rPr>
                                <m:t>)</m:t>
                              </m:r>
                            </m:e>
                          </m:eqArr>
                        </m:e>
                      </m:d>
                    </m:oMath>
                  </m:oMathPara>
                </a14:m>
                <a:endParaRPr lang="en-US" altLang="zh-TW" sz="2000" dirty="0" smtClean="0">
                  <a:latin typeface="Times New Roman" panose="02020603050405020304" pitchFamily="18" charset="0"/>
                  <a:ea typeface="微軟正黑體" panose="020B0604030504040204" pitchFamily="34" charset="-120"/>
                </a:endParaRPr>
              </a:p>
            </p:txBody>
          </p:sp>
        </mc:Choice>
        <mc:Fallback xmlns="">
          <p:sp>
            <p:nvSpPr>
              <p:cNvPr id="50" name="文字方塊 49"/>
              <p:cNvSpPr txBox="1">
                <a:spLocks noRot="1" noChangeAspect="1" noMove="1" noResize="1" noEditPoints="1" noAdjustHandles="1" noChangeArrowheads="1" noChangeShapeType="1" noTextEdit="1"/>
              </p:cNvSpPr>
              <p:nvPr/>
            </p:nvSpPr>
            <p:spPr>
              <a:xfrm>
                <a:off x="449295" y="3325837"/>
                <a:ext cx="4606766" cy="1251048"/>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510022" y="2931795"/>
                <a:ext cx="4088170" cy="338554"/>
              </a:xfrm>
              <a:prstGeom prst="rect">
                <a:avLst/>
              </a:prstGeom>
            </p:spPr>
            <p:txBody>
              <a:bodyPr wrap="none">
                <a:spAutoFit/>
              </a:bodyPr>
              <a:lstStyle/>
              <a:p>
                <a:r>
                  <a:rPr lang="zh-TW" altLang="en-US" sz="1600" dirty="0" smtClean="0">
                    <a:latin typeface="微軟正黑體" panose="020B0604030504040204" pitchFamily="34" charset="-120"/>
                    <a:ea typeface="微軟正黑體" panose="020B0604030504040204" pitchFamily="34" charset="-120"/>
                  </a:rPr>
                  <a:t>遞迴最小平方估計法：透過已知</a:t>
                </a:r>
                <a14:m>
                  <m:oMath xmlns:m="http://schemas.openxmlformats.org/officeDocument/2006/math">
                    <m:sSub>
                      <m:sSubPr>
                        <m:ctrlPr>
                          <a:rPr lang="zh-TW" altLang="zh-TW" sz="1600" i="1">
                            <a:solidFill>
                              <a:srgbClr val="0070C0"/>
                            </a:solidFill>
                            <a:latin typeface="Cambria Math" panose="02040503050406030204" pitchFamily="18" charset="0"/>
                          </a:rPr>
                        </m:ctrlPr>
                      </m:sSubPr>
                      <m:e>
                        <m:r>
                          <a:rPr lang="en-US" altLang="zh-TW" sz="1600" i="1">
                            <a:solidFill>
                              <a:srgbClr val="0070C0"/>
                            </a:solidFill>
                            <a:latin typeface="Cambria Math" panose="02040503050406030204" pitchFamily="18" charset="0"/>
                          </a:rPr>
                          <m:t>𝜃</m:t>
                        </m:r>
                      </m:e>
                      <m:sub>
                        <m:r>
                          <a:rPr lang="en-US" altLang="zh-TW" sz="1600" b="0" i="1" smtClean="0">
                            <a:solidFill>
                              <a:srgbClr val="0070C0"/>
                            </a:solidFill>
                            <a:latin typeface="Cambria Math" panose="02040503050406030204" pitchFamily="18" charset="0"/>
                          </a:rPr>
                          <m:t>𝑘</m:t>
                        </m:r>
                      </m:sub>
                    </m:sSub>
                  </m:oMath>
                </a14:m>
                <a:r>
                  <a:rPr lang="zh-TW" altLang="en-US" sz="1600" dirty="0">
                    <a:latin typeface="微軟正黑體" panose="020B0604030504040204" pitchFamily="34" charset="-120"/>
                    <a:ea typeface="微軟正黑體" panose="020B0604030504040204" pitchFamily="34" charset="-120"/>
                  </a:rPr>
                  <a:t>取得</a:t>
                </a:r>
                <a14:m>
                  <m:oMath xmlns:m="http://schemas.openxmlformats.org/officeDocument/2006/math">
                    <m:sSub>
                      <m:sSubPr>
                        <m:ctrlPr>
                          <a:rPr lang="zh-TW" altLang="zh-TW" sz="1600" i="1">
                            <a:solidFill>
                              <a:srgbClr val="0070C0"/>
                            </a:solidFill>
                            <a:latin typeface="Cambria Math" panose="02040503050406030204" pitchFamily="18" charset="0"/>
                          </a:rPr>
                        </m:ctrlPr>
                      </m:sSubPr>
                      <m:e>
                        <m:r>
                          <a:rPr lang="en-US" altLang="zh-TW" sz="1600" i="1">
                            <a:solidFill>
                              <a:srgbClr val="0070C0"/>
                            </a:solidFill>
                            <a:latin typeface="Cambria Math" panose="02040503050406030204" pitchFamily="18" charset="0"/>
                          </a:rPr>
                          <m:t>𝜃</m:t>
                        </m:r>
                      </m:e>
                      <m:sub>
                        <m:r>
                          <a:rPr lang="en-US" altLang="zh-TW" sz="1600" i="1">
                            <a:solidFill>
                              <a:srgbClr val="0070C0"/>
                            </a:solidFill>
                            <a:latin typeface="Cambria Math" panose="02040503050406030204" pitchFamily="18" charset="0"/>
                          </a:rPr>
                          <m:t>𝑘</m:t>
                        </m:r>
                        <m:r>
                          <a:rPr lang="en-US" altLang="zh-TW" sz="1600" b="0" i="1" smtClean="0">
                            <a:solidFill>
                              <a:srgbClr val="0070C0"/>
                            </a:solidFill>
                            <a:latin typeface="Cambria Math" panose="02040503050406030204" pitchFamily="18" charset="0"/>
                          </a:rPr>
                          <m:t>+1</m:t>
                        </m:r>
                      </m:sub>
                    </m:sSub>
                  </m:oMath>
                </a14:m>
                <a:endParaRPr lang="zh-TW" altLang="en-US" sz="1600" dirty="0">
                  <a:latin typeface="微軟正黑體" panose="020B0604030504040204" pitchFamily="34" charset="-120"/>
                  <a:ea typeface="微軟正黑體" panose="020B0604030504040204" pitchFamily="34" charset="-120"/>
                </a:endParaRPr>
              </a:p>
            </p:txBody>
          </p:sp>
        </mc:Choice>
        <mc:Fallback xmlns="">
          <p:sp>
            <p:nvSpPr>
              <p:cNvPr id="51" name="矩形 50"/>
              <p:cNvSpPr>
                <a:spLocks noRot="1" noChangeAspect="1" noMove="1" noResize="1" noEditPoints="1" noAdjustHandles="1" noChangeArrowheads="1" noChangeShapeType="1" noTextEdit="1"/>
              </p:cNvSpPr>
              <p:nvPr/>
            </p:nvSpPr>
            <p:spPr>
              <a:xfrm>
                <a:off x="510022" y="2931795"/>
                <a:ext cx="4088170" cy="338554"/>
              </a:xfrm>
              <a:prstGeom prst="rect">
                <a:avLst/>
              </a:prstGeom>
              <a:blipFill>
                <a:blip r:embed="rId13"/>
                <a:stretch>
                  <a:fillRect l="-896" t="-7273" b="-21818"/>
                </a:stretch>
              </a:blipFill>
            </p:spPr>
            <p:txBody>
              <a:bodyPr/>
              <a:lstStyle/>
              <a:p>
                <a:r>
                  <a:rPr lang="zh-TW" altLang="en-US">
                    <a:noFill/>
                  </a:rPr>
                  <a:t> </a:t>
                </a:r>
              </a:p>
            </p:txBody>
          </p:sp>
        </mc:Fallback>
      </mc:AlternateContent>
      <p:sp>
        <p:nvSpPr>
          <p:cNvPr id="54" name="文字方塊 53"/>
          <p:cNvSpPr txBox="1"/>
          <p:nvPr/>
        </p:nvSpPr>
        <p:spPr>
          <a:xfrm>
            <a:off x="4756987" y="2505460"/>
            <a:ext cx="1620957" cy="338554"/>
          </a:xfrm>
          <a:prstGeom prst="rect">
            <a:avLst/>
          </a:prstGeom>
          <a:noFill/>
        </p:spPr>
        <p:txBody>
          <a:bodyPr wrap="none" rtlCol="0">
            <a:spAutoFit/>
          </a:bodyPr>
          <a:lstStyle/>
          <a:p>
            <a:r>
              <a:rPr lang="zh-TW" altLang="en-US" sz="1600" dirty="0">
                <a:solidFill>
                  <a:srgbClr val="7030A0"/>
                </a:solidFill>
                <a:latin typeface="微軟正黑體" panose="020B0604030504040204" pitchFamily="34" charset="-120"/>
                <a:ea typeface="微軟正黑體" panose="020B0604030504040204" pitchFamily="34" charset="-120"/>
              </a:rPr>
              <a:t>誤差</a:t>
            </a:r>
            <a:r>
              <a:rPr lang="zh-TW" altLang="en-US" sz="1600" dirty="0" smtClean="0">
                <a:solidFill>
                  <a:srgbClr val="7030A0"/>
                </a:solidFill>
                <a:latin typeface="微軟正黑體" panose="020B0604030504040204" pitchFamily="34" charset="-120"/>
                <a:ea typeface="微軟正黑體" panose="020B0604030504040204" pitchFamily="34" charset="-120"/>
              </a:rPr>
              <a:t>平方最小化</a:t>
            </a:r>
            <a:endParaRPr lang="zh-TW" altLang="en-US" sz="1600" dirty="0">
              <a:solidFill>
                <a:srgbClr val="7030A0"/>
              </a:solidFill>
              <a:latin typeface="微軟正黑體" panose="020B0604030504040204" pitchFamily="34" charset="-120"/>
              <a:ea typeface="微軟正黑體" panose="020B0604030504040204" pitchFamily="34" charset="-120"/>
            </a:endParaRPr>
          </a:p>
        </p:txBody>
      </p:sp>
      <p:sp>
        <p:nvSpPr>
          <p:cNvPr id="55" name="矩形 54"/>
          <p:cNvSpPr/>
          <p:nvPr/>
        </p:nvSpPr>
        <p:spPr>
          <a:xfrm>
            <a:off x="6337664" y="2448285"/>
            <a:ext cx="1520258" cy="40915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8198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4"/>
                                        </p:tgtEl>
                                      </p:cBhvr>
                                    </p:animEffect>
                                    <p:set>
                                      <p:cBhvr>
                                        <p:cTn id="19" dur="1" fill="hold">
                                          <p:stCondLst>
                                            <p:cond delay="499"/>
                                          </p:stCondLst>
                                        </p:cTn>
                                        <p:tgtEl>
                                          <p:spTgt spid="24"/>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7"/>
                                        </p:tgtEl>
                                      </p:cBhvr>
                                    </p:animEffect>
                                    <p:set>
                                      <p:cBhvr>
                                        <p:cTn id="25" dur="1" fill="hold">
                                          <p:stCondLst>
                                            <p:cond delay="499"/>
                                          </p:stCondLst>
                                        </p:cTn>
                                        <p:tgtEl>
                                          <p:spTgt spid="27"/>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1"/>
                                        </p:tgtEl>
                                      </p:cBhvr>
                                    </p:animEffect>
                                    <p:set>
                                      <p:cBhvr>
                                        <p:cTn id="34" dur="1" fill="hold">
                                          <p:stCondLst>
                                            <p:cond delay="499"/>
                                          </p:stCondLst>
                                        </p:cTn>
                                        <p:tgtEl>
                                          <p:spTgt spid="31"/>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childTnLst>
                          </p:cTn>
                        </p:par>
                        <p:par>
                          <p:cTn id="68" fill="hold">
                            <p:stCondLst>
                              <p:cond delay="500"/>
                            </p:stCondLst>
                            <p:childTnLst>
                              <p:par>
                                <p:cTn id="69" presetID="10" presetClass="entr" presetSubtype="0" fill="hold" grpId="0" nodeType="afterEffect">
                                  <p:stCondLst>
                                    <p:cond delay="9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grpId="0" nodeType="withEffect">
                                  <p:stCondLst>
                                    <p:cond delay="900"/>
                                  </p:stCondLst>
                                  <p:childTnLst>
                                    <p:set>
                                      <p:cBhvr>
                                        <p:cTn id="73" dur="1" fill="hold">
                                          <p:stCondLst>
                                            <p:cond delay="0"/>
                                          </p:stCondLst>
                                        </p:cTn>
                                        <p:tgtEl>
                                          <p:spTgt spid="55"/>
                                        </p:tgtEl>
                                        <p:attrNameLst>
                                          <p:attrName>style.visibility</p:attrName>
                                        </p:attrNameLst>
                                      </p:cBhvr>
                                      <p:to>
                                        <p:strVal val="visible"/>
                                      </p:to>
                                    </p:set>
                                    <p:animEffect transition="in" filter="fade">
                                      <p:cBhvr>
                                        <p:cTn id="74" dur="1400"/>
                                        <p:tgtEl>
                                          <p:spTgt spid="5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35" grpId="0"/>
      <p:bldP spid="40" grpId="0"/>
      <p:bldP spid="44" grpId="0"/>
      <p:bldP spid="48" grpId="0"/>
      <p:bldP spid="50" grpId="0"/>
      <p:bldP spid="51" grpId="0"/>
      <p:bldP spid="54" grpId="0"/>
      <p:bldP spid="5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75942"/>
            <a:ext cx="9144000" cy="576064"/>
          </a:xfrm>
        </p:spPr>
        <p:txBody>
          <a:bodyPr/>
          <a:lstStyle/>
          <a:p>
            <a:r>
              <a:rPr lang="zh-TW" altLang="en-US" dirty="0">
                <a:latin typeface="微軟正黑體" panose="020B0604030504040204" pitchFamily="34" charset="-120"/>
                <a:ea typeface="微軟正黑體" panose="020B0604030504040204" pitchFamily="34" charset="-120"/>
              </a:rPr>
              <a:t>複合式學習演算法</a:t>
            </a:r>
          </a:p>
        </p:txBody>
      </p:sp>
      <p:sp>
        <p:nvSpPr>
          <p:cNvPr id="4" name="Oval 3"/>
          <p:cNvSpPr/>
          <p:nvPr/>
        </p:nvSpPr>
        <p:spPr>
          <a:xfrm>
            <a:off x="4849012" y="1690289"/>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p:cNvSpPr/>
          <p:nvPr/>
        </p:nvSpPr>
        <p:spPr>
          <a:xfrm>
            <a:off x="672724" y="1690289"/>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p:cNvSpPr/>
          <p:nvPr/>
        </p:nvSpPr>
        <p:spPr>
          <a:xfrm>
            <a:off x="693076" y="3327229"/>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p:cNvSpPr/>
          <p:nvPr/>
        </p:nvSpPr>
        <p:spPr>
          <a:xfrm>
            <a:off x="4849012" y="3327229"/>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717112"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01</a:t>
            </a:r>
          </a:p>
        </p:txBody>
      </p:sp>
      <p:sp>
        <p:nvSpPr>
          <p:cNvPr id="9" name="TextBox 8"/>
          <p:cNvSpPr txBox="1"/>
          <p:nvPr/>
        </p:nvSpPr>
        <p:spPr>
          <a:xfrm>
            <a:off x="737463"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03</a:t>
            </a:r>
          </a:p>
        </p:txBody>
      </p:sp>
      <p:sp>
        <p:nvSpPr>
          <p:cNvPr id="10" name="TextBox 9"/>
          <p:cNvSpPr txBox="1"/>
          <p:nvPr/>
        </p:nvSpPr>
        <p:spPr>
          <a:xfrm>
            <a:off x="4893400"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02</a:t>
            </a:r>
          </a:p>
        </p:txBody>
      </p:sp>
      <p:sp>
        <p:nvSpPr>
          <p:cNvPr id="11" name="TextBox 10"/>
          <p:cNvSpPr txBox="1"/>
          <p:nvPr/>
        </p:nvSpPr>
        <p:spPr>
          <a:xfrm>
            <a:off x="4893400"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04</a:t>
            </a:r>
          </a:p>
        </p:txBody>
      </p:sp>
      <p:grpSp>
        <p:nvGrpSpPr>
          <p:cNvPr id="12" name="Group 11"/>
          <p:cNvGrpSpPr/>
          <p:nvPr/>
        </p:nvGrpSpPr>
        <p:grpSpPr>
          <a:xfrm>
            <a:off x="1432668" y="1452221"/>
            <a:ext cx="2932815" cy="1138774"/>
            <a:chOff x="1448988" y="1564503"/>
            <a:chExt cx="3030085" cy="1138774"/>
          </a:xfrm>
        </p:grpSpPr>
        <p:sp>
          <p:nvSpPr>
            <p:cNvPr id="13" name="TextBox 12"/>
            <p:cNvSpPr txBox="1"/>
            <p:nvPr/>
          </p:nvSpPr>
          <p:spPr>
            <a:xfrm>
              <a:off x="1454023" y="1872280"/>
              <a:ext cx="3023679" cy="830997"/>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將參數空間切割為數塊，並各自使用兩個或以上的演算法訓練之</a:t>
              </a:r>
              <a:endParaRPr lang="en-US" altLang="ko-KR"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14" name="TextBox 13"/>
            <p:cNvSpPr txBox="1"/>
            <p:nvPr/>
          </p:nvSpPr>
          <p:spPr>
            <a:xfrm>
              <a:off x="1448988"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參數分</a:t>
              </a:r>
              <a:r>
                <a:rPr lang="zh-TW" altLang="en-US" sz="1600" b="1" dirty="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割</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5" name="Group 14"/>
          <p:cNvGrpSpPr/>
          <p:nvPr/>
        </p:nvGrpSpPr>
        <p:grpSpPr>
          <a:xfrm>
            <a:off x="1482388" y="3089161"/>
            <a:ext cx="2932815" cy="1015662"/>
            <a:chOff x="1448989" y="1564503"/>
            <a:chExt cx="3030085" cy="1015662"/>
          </a:xfrm>
        </p:grpSpPr>
        <p:sp>
          <p:nvSpPr>
            <p:cNvPr id="16" name="TextBox 15"/>
            <p:cNvSpPr txBox="1"/>
            <p:nvPr/>
          </p:nvSpPr>
          <p:spPr>
            <a:xfrm>
              <a:off x="1454023" y="1995390"/>
              <a:ext cx="3023679" cy="584775"/>
            </a:xfrm>
            <a:prstGeom prst="rect">
              <a:avLst/>
            </a:prstGeom>
            <a:noFill/>
          </p:spPr>
          <p:txBody>
            <a:bodyPr wrap="square" rtlCol="0" anchor="ctr">
              <a:spAutoFit/>
            </a:bodyPr>
            <a:lstStyle/>
            <a:p>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降</a:t>
              </a: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低</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每個演算法所負責的運算負擔，提升運算效能</a:t>
              </a:r>
              <a:endParaRPr lang="ko-KR" altLang="en-US" sz="1600" dirty="0">
                <a:solidFill>
                  <a:schemeClr val="tx1">
                    <a:lumMod val="75000"/>
                    <a:lumOff val="25000"/>
                  </a:schemeClr>
                </a:solidFill>
                <a:latin typeface="微軟正黑體" panose="020B0604030504040204" pitchFamily="34" charset="-120"/>
                <a:cs typeface="Arial" pitchFamily="34" charset="0"/>
              </a:endParaRPr>
            </a:p>
          </p:txBody>
        </p:sp>
        <p:sp>
          <p:nvSpPr>
            <p:cNvPr id="17" name="TextBox 16"/>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降低運算負擔</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8" name="Group 17"/>
          <p:cNvGrpSpPr/>
          <p:nvPr/>
        </p:nvGrpSpPr>
        <p:grpSpPr>
          <a:xfrm>
            <a:off x="5656236" y="1450677"/>
            <a:ext cx="2932815" cy="854079"/>
            <a:chOff x="1448989" y="1564503"/>
            <a:chExt cx="3030085" cy="854079"/>
          </a:xfrm>
        </p:grpSpPr>
        <p:sp>
          <p:nvSpPr>
            <p:cNvPr id="19" name="TextBox 18"/>
            <p:cNvSpPr txBox="1"/>
            <p:nvPr/>
          </p:nvSpPr>
          <p:spPr>
            <a:xfrm>
              <a:off x="1454023" y="2156972"/>
              <a:ext cx="3023679" cy="261610"/>
            </a:xfrm>
            <a:prstGeom prst="rect">
              <a:avLst/>
            </a:prstGeom>
            <a:noFill/>
          </p:spPr>
          <p:txBody>
            <a:bodyPr wrap="square" rtlCol="0" anchor="ctr">
              <a:spAutoFit/>
            </a:bodyPr>
            <a:lstStyle/>
            <a:p>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20" name="TextBox 19"/>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分而治之</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21" name="Group 20"/>
          <p:cNvGrpSpPr/>
          <p:nvPr/>
        </p:nvGrpSpPr>
        <p:grpSpPr>
          <a:xfrm>
            <a:off x="5705955" y="3087617"/>
            <a:ext cx="2932815" cy="892551"/>
            <a:chOff x="1448989" y="1564503"/>
            <a:chExt cx="3030085" cy="892551"/>
          </a:xfrm>
        </p:grpSpPr>
        <p:sp>
          <p:nvSpPr>
            <p:cNvPr id="22" name="TextBox 21"/>
            <p:cNvSpPr txBox="1"/>
            <p:nvPr/>
          </p:nvSpPr>
          <p:spPr>
            <a:xfrm>
              <a:off x="1454023" y="2118500"/>
              <a:ext cx="3023679" cy="338554"/>
            </a:xfrm>
            <a:prstGeom prst="rect">
              <a:avLst/>
            </a:prstGeom>
            <a:noFill/>
          </p:spPr>
          <p:txBody>
            <a:bodyPr wrap="square" rtlCol="0" anchor="ctr">
              <a:spAutoFit/>
            </a:bodyPr>
            <a:lstStyle/>
            <a:p>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能夠更有效率地找到最佳解</a:t>
              </a:r>
              <a:endParaRPr lang="ko-KR" altLang="en-US" sz="1600" dirty="0">
                <a:solidFill>
                  <a:schemeClr val="tx1">
                    <a:lumMod val="75000"/>
                    <a:lumOff val="25000"/>
                  </a:schemeClr>
                </a:solidFill>
                <a:latin typeface="微軟正黑體" panose="020B0604030504040204" pitchFamily="34" charset="-120"/>
                <a:cs typeface="Arial" pitchFamily="34" charset="0"/>
              </a:endParaRPr>
            </a:p>
          </p:txBody>
        </p:sp>
        <p:sp>
          <p:nvSpPr>
            <p:cNvPr id="23" name="TextBox 22"/>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有效接近最佳解</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sp>
        <p:nvSpPr>
          <p:cNvPr id="25" name="矩形 24"/>
          <p:cNvSpPr/>
          <p:nvPr/>
        </p:nvSpPr>
        <p:spPr>
          <a:xfrm>
            <a:off x="5612717" y="1741110"/>
            <a:ext cx="3135747" cy="830997"/>
          </a:xfrm>
          <a:prstGeom prst="rect">
            <a:avLst/>
          </a:prstGeom>
        </p:spPr>
        <p:txBody>
          <a:bodyPr wrap="square">
            <a:spAutoFit/>
          </a:bodyPr>
          <a:lstStyle/>
          <a:p>
            <a:r>
              <a:rPr lang="zh-CN" altLang="en-US" sz="1600" dirty="0" smtClean="0">
                <a:solidFill>
                  <a:srgbClr val="333333"/>
                </a:solidFill>
                <a:latin typeface="微軟正黑體" panose="020B0604030504040204" pitchFamily="34" charset="-120"/>
                <a:ea typeface="微軟正黑體" panose="020B0604030504040204" pitchFamily="34" charset="-120"/>
              </a:rPr>
              <a:t>把</a:t>
            </a:r>
            <a:r>
              <a:rPr lang="zh-TW" altLang="en-US" sz="1600" dirty="0" smtClean="0">
                <a:solidFill>
                  <a:srgbClr val="333333"/>
                </a:solidFill>
                <a:latin typeface="微軟正黑體" panose="020B0604030504040204" pitchFamily="34" charset="-120"/>
                <a:ea typeface="微軟正黑體" panose="020B0604030504040204" pitchFamily="34" charset="-120"/>
              </a:rPr>
              <a:t>一個複雜的問題分成多個子問題，使子問題可以簡單求解，原問題的解即為子問題解的合併</a:t>
            </a:r>
            <a:endParaRPr lang="zh-TW" altLang="en-US"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060151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2355726"/>
            <a:ext cx="3744416" cy="576063"/>
          </a:xfrm>
        </p:spPr>
        <p:txBody>
          <a:bodyPr/>
          <a:lstStyle/>
          <a:p>
            <a:r>
              <a:rPr lang="zh-TW" altLang="en-US" dirty="0" smtClean="0">
                <a:latin typeface="微軟正黑體" panose="020B0604030504040204" pitchFamily="34" charset="-120"/>
                <a:ea typeface="微軟正黑體" panose="020B0604030504040204" pitchFamily="34" charset="-120"/>
              </a:rPr>
              <a:t>研究方</a:t>
            </a:r>
            <a:r>
              <a:rPr lang="zh-TW" altLang="en-US" dirty="0">
                <a:latin typeface="微軟正黑體" panose="020B0604030504040204" pitchFamily="34" charset="-120"/>
                <a:ea typeface="微軟正黑體" panose="020B0604030504040204" pitchFamily="34" charset="-120"/>
              </a:rPr>
              <a:t>法</a:t>
            </a:r>
            <a:endParaRPr lang="ko-KR" altLang="en-US" dirty="0">
              <a:latin typeface="微軟正黑體" panose="020B0604030504040204" pitchFamily="34" charset="-120"/>
            </a:endParaRPr>
          </a:p>
        </p:txBody>
      </p:sp>
      <p:sp>
        <p:nvSpPr>
          <p:cNvPr id="4" name="Freeform 108">
            <a:extLst>
              <a:ext uri="{FF2B5EF4-FFF2-40B4-BE49-F238E27FC236}">
                <a16:creationId xmlns:a16="http://schemas.microsoft.com/office/drawing/2014/main" id="{FDE3CBDE-EEAE-4947-B693-F257D24D8778}"/>
              </a:ext>
            </a:extLst>
          </p:cNvPr>
          <p:cNvSpPr/>
          <p:nvPr/>
        </p:nvSpPr>
        <p:spPr>
          <a:xfrm>
            <a:off x="4341335" y="1635646"/>
            <a:ext cx="461330" cy="509772"/>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1318075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TW" altLang="en-US" dirty="0" smtClean="0">
                <a:latin typeface="微軟正黑體" panose="020B0604030504040204" pitchFamily="34" charset="-120"/>
                <a:ea typeface="微軟正黑體" panose="020B0604030504040204" pitchFamily="34" charset="-120"/>
              </a:rPr>
              <a:t>特徵挑選</a:t>
            </a:r>
            <a:endParaRPr lang="ko-KR" altLang="en-US" dirty="0">
              <a:latin typeface="微軟正黑體" panose="020B0604030504040204" pitchFamily="34" charset="-120"/>
            </a:endParaRPr>
          </a:p>
        </p:txBody>
      </p:sp>
      <p:sp>
        <p:nvSpPr>
          <p:cNvPr id="3" name="Text Placeholder 2"/>
          <p:cNvSpPr>
            <a:spLocks noGrp="1"/>
          </p:cNvSpPr>
          <p:nvPr>
            <p:ph type="body" sz="quarter" idx="11"/>
          </p:nvPr>
        </p:nvSpPr>
        <p:spPr/>
        <p:txBody>
          <a:bodyPr/>
          <a:lstStyle/>
          <a:p>
            <a:pPr lvl="0"/>
            <a:r>
              <a:rPr lang="en-US" altLang="zh-TW" dirty="0"/>
              <a:t>F</a:t>
            </a:r>
            <a:r>
              <a:rPr lang="en-US" altLang="zh-TW" dirty="0" smtClean="0"/>
              <a:t>eature </a:t>
            </a:r>
            <a:r>
              <a:rPr lang="en-US" altLang="zh-TW" dirty="0"/>
              <a:t>selection</a:t>
            </a:r>
            <a:endParaRPr lang="en-US" altLang="ko-KR" dirty="0"/>
          </a:p>
        </p:txBody>
      </p:sp>
      <p:sp>
        <p:nvSpPr>
          <p:cNvPr id="28" name="Teardrop 27"/>
          <p:cNvSpPr/>
          <p:nvPr/>
        </p:nvSpPr>
        <p:spPr>
          <a:xfrm rot="2700000">
            <a:off x="5498489" y="1482015"/>
            <a:ext cx="1692000" cy="1692000"/>
          </a:xfrm>
          <a:prstGeom prst="teardrop">
            <a:avLst/>
          </a:prstGeom>
          <a:solidFill>
            <a:schemeClr val="accent1">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28"/>
          <p:cNvSpPr/>
          <p:nvPr/>
        </p:nvSpPr>
        <p:spPr>
          <a:xfrm>
            <a:off x="5584262" y="1564898"/>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0" name="Teardrop 29"/>
          <p:cNvSpPr/>
          <p:nvPr/>
        </p:nvSpPr>
        <p:spPr>
          <a:xfrm rot="2700000">
            <a:off x="3592436" y="1482015"/>
            <a:ext cx="1692000" cy="1692000"/>
          </a:xfrm>
          <a:prstGeom prst="teardrop">
            <a:avLst/>
          </a:prstGeom>
          <a:solidFill>
            <a:schemeClr val="accent2">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30"/>
          <p:cNvSpPr/>
          <p:nvPr/>
        </p:nvSpPr>
        <p:spPr>
          <a:xfrm>
            <a:off x="3678209" y="1564898"/>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2" name="Teardrop 31"/>
          <p:cNvSpPr/>
          <p:nvPr/>
        </p:nvSpPr>
        <p:spPr>
          <a:xfrm rot="2700000">
            <a:off x="1686383" y="1482015"/>
            <a:ext cx="1692000" cy="1692000"/>
          </a:xfrm>
          <a:prstGeom prst="teardrop">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32"/>
          <p:cNvSpPr/>
          <p:nvPr/>
        </p:nvSpPr>
        <p:spPr>
          <a:xfrm>
            <a:off x="1772156" y="1564898"/>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7" name="TextBox 36"/>
          <p:cNvSpPr txBox="1"/>
          <p:nvPr/>
        </p:nvSpPr>
        <p:spPr>
          <a:xfrm>
            <a:off x="1862152" y="2223349"/>
            <a:ext cx="1315194" cy="338554"/>
          </a:xfrm>
          <a:prstGeom prst="rect">
            <a:avLst/>
          </a:prstGeom>
          <a:noFill/>
        </p:spPr>
        <p:txBody>
          <a:bodyPr wrap="square" rtlCol="0" anchor="ctr">
            <a:spAutoFit/>
          </a:bodyPr>
          <a:lstStyle/>
          <a:p>
            <a:pPr algn="ctr"/>
            <a:r>
              <a:rPr lang="en-US" altLang="zh-TW" sz="1600" dirty="0"/>
              <a:t>Data matrix</a:t>
            </a:r>
            <a:endParaRPr lang="ko-KR" altLang="en-US" sz="1400" b="1" dirty="0">
              <a:solidFill>
                <a:schemeClr val="tx1">
                  <a:lumMod val="75000"/>
                  <a:lumOff val="25000"/>
                </a:schemeClr>
              </a:solidFill>
              <a:latin typeface="微軟正黑體" panose="020B0604030504040204" pitchFamily="34" charset="-120"/>
              <a:cs typeface="Arial" pitchFamily="34" charset="0"/>
            </a:endParaRPr>
          </a:p>
        </p:txBody>
      </p:sp>
      <p:sp>
        <p:nvSpPr>
          <p:cNvPr id="38" name="TextBox 37"/>
          <p:cNvSpPr txBox="1"/>
          <p:nvPr/>
        </p:nvSpPr>
        <p:spPr>
          <a:xfrm>
            <a:off x="3824416" y="1961739"/>
            <a:ext cx="1315194" cy="830997"/>
          </a:xfrm>
          <a:prstGeom prst="rect">
            <a:avLst/>
          </a:prstGeom>
          <a:noFill/>
        </p:spPr>
        <p:txBody>
          <a:bodyPr wrap="square" rtlCol="0" anchor="ctr">
            <a:spAutoFit/>
          </a:bodyPr>
          <a:lstStyle/>
          <a:p>
            <a:pPr algn="ctr"/>
            <a:r>
              <a:rPr lang="en-US" altLang="zh-TW" sz="1600" dirty="0"/>
              <a:t>Influence </a:t>
            </a:r>
            <a:r>
              <a:rPr lang="en-US" altLang="zh-TW" sz="1600" dirty="0" smtClean="0"/>
              <a:t/>
            </a:r>
            <a:br>
              <a:rPr lang="en-US" altLang="zh-TW" sz="1600" dirty="0" smtClean="0"/>
            </a:br>
            <a:r>
              <a:rPr lang="en-US" altLang="zh-TW" sz="1600" dirty="0" smtClean="0"/>
              <a:t>information </a:t>
            </a:r>
            <a:r>
              <a:rPr lang="en-US" altLang="zh-TW" sz="1600" dirty="0"/>
              <a:t>matrix </a:t>
            </a:r>
            <a:endParaRPr lang="ko-KR" altLang="en-US" sz="1400" b="1" dirty="0">
              <a:solidFill>
                <a:schemeClr val="tx1">
                  <a:lumMod val="75000"/>
                  <a:lumOff val="25000"/>
                </a:schemeClr>
              </a:solidFill>
              <a:latin typeface="微軟正黑體" panose="020B0604030504040204" pitchFamily="34" charset="-120"/>
              <a:cs typeface="Arial" pitchFamily="34" charset="0"/>
            </a:endParaRPr>
          </a:p>
        </p:txBody>
      </p:sp>
      <p:sp>
        <p:nvSpPr>
          <p:cNvPr id="39" name="TextBox 38"/>
          <p:cNvSpPr txBox="1"/>
          <p:nvPr/>
        </p:nvSpPr>
        <p:spPr>
          <a:xfrm>
            <a:off x="5707964" y="1961738"/>
            <a:ext cx="1315194" cy="830997"/>
          </a:xfrm>
          <a:prstGeom prst="rect">
            <a:avLst/>
          </a:prstGeom>
          <a:noFill/>
        </p:spPr>
        <p:txBody>
          <a:bodyPr wrap="square" rtlCol="0" anchor="ctr">
            <a:spAutoFit/>
          </a:bodyPr>
          <a:lstStyle/>
          <a:p>
            <a:pPr algn="ctr"/>
            <a:r>
              <a:rPr lang="en-US" altLang="zh-TW" sz="1600" dirty="0"/>
              <a:t>Multi-target </a:t>
            </a:r>
            <a:r>
              <a:rPr lang="en-US" altLang="zh-TW" sz="1600" dirty="0" smtClean="0"/>
              <a:t/>
            </a:r>
            <a:br>
              <a:rPr lang="en-US" altLang="zh-TW" sz="1600" dirty="0" smtClean="0"/>
            </a:br>
            <a:r>
              <a:rPr lang="en-US" altLang="zh-TW" sz="1600" dirty="0" smtClean="0"/>
              <a:t>feature </a:t>
            </a:r>
            <a:br>
              <a:rPr lang="en-US" altLang="zh-TW" sz="1600" dirty="0" smtClean="0"/>
            </a:br>
            <a:r>
              <a:rPr lang="en-US" altLang="zh-TW" sz="1600" dirty="0" smtClean="0"/>
              <a:t>selection</a:t>
            </a:r>
            <a:endParaRPr lang="ko-KR" altLang="en-US" sz="1400" b="1" dirty="0">
              <a:solidFill>
                <a:schemeClr val="tx1">
                  <a:lumMod val="75000"/>
                  <a:lumOff val="25000"/>
                </a:schemeClr>
              </a:solidFill>
              <a:latin typeface="微軟正黑體" panose="020B0604030504040204" pitchFamily="34" charset="-120"/>
              <a:cs typeface="Arial" pitchFamily="34" charset="0"/>
            </a:endParaRPr>
          </a:p>
        </p:txBody>
      </p:sp>
      <p:grpSp>
        <p:nvGrpSpPr>
          <p:cNvPr id="43" name="Group 42"/>
          <p:cNvGrpSpPr/>
          <p:nvPr/>
        </p:nvGrpSpPr>
        <p:grpSpPr>
          <a:xfrm>
            <a:off x="1650444" y="3412507"/>
            <a:ext cx="1746035" cy="699129"/>
            <a:chOff x="2737034" y="3204434"/>
            <a:chExt cx="1746035" cy="699129"/>
          </a:xfrm>
        </p:grpSpPr>
        <p:sp>
          <p:nvSpPr>
            <p:cNvPr id="44" name="TextBox 43"/>
            <p:cNvSpPr txBox="1"/>
            <p:nvPr/>
          </p:nvSpPr>
          <p:spPr>
            <a:xfrm>
              <a:off x="2754877" y="3204434"/>
              <a:ext cx="1728192" cy="338554"/>
            </a:xfrm>
            <a:prstGeom prst="rect">
              <a:avLst/>
            </a:prstGeom>
            <a:noFill/>
          </p:spPr>
          <p:txBody>
            <a:bodyPr wrap="square" rtlCol="0" anchor="ctr">
              <a:spAutoFit/>
            </a:bodyPr>
            <a:lstStyle/>
            <a:p>
              <a:pPr algn="ct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資料矩陣</a:t>
              </a:r>
              <a:endParaRPr lang="ko-KR" altLang="en-US" sz="1600" b="1" dirty="0">
                <a:solidFill>
                  <a:schemeClr val="tx1">
                    <a:lumMod val="75000"/>
                    <a:lumOff val="25000"/>
                  </a:schemeClr>
                </a:solidFill>
                <a:latin typeface="微軟正黑體" panose="020B0604030504040204" pitchFamily="34" charset="-120"/>
                <a:cs typeface="Arial" pitchFamily="34" charset="0"/>
              </a:endParaRPr>
            </a:p>
          </p:txBody>
        </p:sp>
        <p:sp>
          <p:nvSpPr>
            <p:cNvPr id="45" name="TextBox 44"/>
            <p:cNvSpPr txBox="1"/>
            <p:nvPr/>
          </p:nvSpPr>
          <p:spPr>
            <a:xfrm>
              <a:off x="2737034" y="3595786"/>
              <a:ext cx="1728192" cy="307777"/>
            </a:xfrm>
            <a:prstGeom prst="rect">
              <a:avLst/>
            </a:prstGeom>
            <a:noFill/>
          </p:spPr>
          <p:txBody>
            <a:bodyPr wrap="square" rtlCol="0" anchor="ctr">
              <a:spAutoFit/>
            </a:bodyPr>
            <a:lstStyle/>
            <a:p>
              <a:pPr algn="ct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定義特徵</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grpSp>
        <p:nvGrpSpPr>
          <p:cNvPr id="46" name="Group 45"/>
          <p:cNvGrpSpPr/>
          <p:nvPr/>
        </p:nvGrpSpPr>
        <p:grpSpPr>
          <a:xfrm>
            <a:off x="3574340" y="3412506"/>
            <a:ext cx="1771769" cy="914573"/>
            <a:chOff x="4660930" y="3204433"/>
            <a:chExt cx="1771769" cy="914573"/>
          </a:xfrm>
        </p:grpSpPr>
        <p:sp>
          <p:nvSpPr>
            <p:cNvPr id="47" name="TextBox 46"/>
            <p:cNvSpPr txBox="1"/>
            <p:nvPr/>
          </p:nvSpPr>
          <p:spPr>
            <a:xfrm>
              <a:off x="4660930" y="3204433"/>
              <a:ext cx="1728192" cy="338554"/>
            </a:xfrm>
            <a:prstGeom prst="rect">
              <a:avLst/>
            </a:prstGeom>
            <a:noFill/>
          </p:spPr>
          <p:txBody>
            <a:bodyPr wrap="square" rtlCol="0" anchor="ctr">
              <a:spAutoFit/>
            </a:bodyPr>
            <a:lstStyle/>
            <a:p>
              <a:pPr algn="ct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影響</a:t>
              </a: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資訊矩陣</a:t>
              </a:r>
              <a:endParaRPr lang="ko-KR" altLang="en-US" sz="1600" b="1" dirty="0">
                <a:solidFill>
                  <a:schemeClr val="tx1">
                    <a:lumMod val="75000"/>
                    <a:lumOff val="25000"/>
                  </a:schemeClr>
                </a:solidFill>
                <a:latin typeface="微軟正黑體" panose="020B0604030504040204" pitchFamily="34" charset="-120"/>
                <a:cs typeface="Arial" pitchFamily="34" charset="0"/>
              </a:endParaRPr>
            </a:p>
          </p:txBody>
        </p:sp>
        <p:sp>
          <p:nvSpPr>
            <p:cNvPr id="48" name="TextBox 47"/>
            <p:cNvSpPr txBox="1"/>
            <p:nvPr/>
          </p:nvSpPr>
          <p:spPr>
            <a:xfrm>
              <a:off x="4704507" y="3595786"/>
              <a:ext cx="1728192" cy="523220"/>
            </a:xfrm>
            <a:prstGeom prst="rect">
              <a:avLst/>
            </a:prstGeom>
            <a:noFill/>
          </p:spPr>
          <p:txBody>
            <a:bodyPr wrap="square" rtlCol="0" anchor="ctr">
              <a:spAutoFit/>
            </a:bodyPr>
            <a:lstStyle/>
            <a:p>
              <a:pPr algn="ct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計算每個特徵的影響資訊</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grpSp>
        <p:nvGrpSpPr>
          <p:cNvPr id="49" name="Group 48"/>
          <p:cNvGrpSpPr/>
          <p:nvPr/>
        </p:nvGrpSpPr>
        <p:grpSpPr>
          <a:xfrm>
            <a:off x="5480393" y="3412506"/>
            <a:ext cx="1728192" cy="1121351"/>
            <a:chOff x="6566983" y="3204433"/>
            <a:chExt cx="1728192" cy="1121351"/>
          </a:xfrm>
        </p:grpSpPr>
        <p:sp>
          <p:nvSpPr>
            <p:cNvPr id="50" name="TextBox 49"/>
            <p:cNvSpPr txBox="1"/>
            <p:nvPr/>
          </p:nvSpPr>
          <p:spPr>
            <a:xfrm>
              <a:off x="6566983" y="3204433"/>
              <a:ext cx="1728192" cy="338554"/>
            </a:xfrm>
            <a:prstGeom prst="rect">
              <a:avLst/>
            </a:prstGeom>
            <a:noFill/>
          </p:spPr>
          <p:txBody>
            <a:bodyPr wrap="square" rtlCol="0" anchor="ctr">
              <a:spAutoFit/>
            </a:bodyPr>
            <a:lstStyle/>
            <a:p>
              <a:pPr algn="ct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多目標特徵</a:t>
              </a: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挑選</a:t>
              </a:r>
              <a:endParaRPr lang="ko-KR" altLang="en-US" sz="1600" b="1" dirty="0">
                <a:solidFill>
                  <a:schemeClr val="tx1">
                    <a:lumMod val="75000"/>
                    <a:lumOff val="25000"/>
                  </a:schemeClr>
                </a:solidFill>
                <a:latin typeface="微軟正黑體" panose="020B0604030504040204" pitchFamily="34" charset="-120"/>
                <a:cs typeface="Arial" pitchFamily="34" charset="0"/>
              </a:endParaRPr>
            </a:p>
          </p:txBody>
        </p:sp>
        <p:sp>
          <p:nvSpPr>
            <p:cNvPr id="51" name="TextBox 50"/>
            <p:cNvSpPr txBox="1"/>
            <p:nvPr/>
          </p:nvSpPr>
          <p:spPr>
            <a:xfrm>
              <a:off x="6566983" y="3587120"/>
              <a:ext cx="1728192" cy="738664"/>
            </a:xfrm>
            <a:prstGeom prst="rect">
              <a:avLst/>
            </a:prstGeom>
            <a:noFill/>
          </p:spPr>
          <p:txBody>
            <a:bodyPr wrap="square" rtlCol="0" anchor="ctr">
              <a:spAutoFit/>
            </a:bodyPr>
            <a:lstStyle/>
            <a:p>
              <a:pPr algn="ct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根據影響資訊計算出特徵的貢獻指數作為挑選憑依</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24584052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特徵</a:t>
            </a:r>
            <a:r>
              <a:rPr lang="zh-TW" altLang="en-US" dirty="0" smtClean="0">
                <a:latin typeface="微軟正黑體" panose="020B0604030504040204" pitchFamily="34" charset="-120"/>
                <a:ea typeface="微軟正黑體" panose="020B0604030504040204" pitchFamily="34" charset="-120"/>
              </a:rPr>
              <a:t>挑選─資料矩陣</a:t>
            </a:r>
            <a:endParaRPr lang="ko-KR" altLang="en-US" dirty="0">
              <a:latin typeface="微軟正黑體" panose="020B0604030504040204" pitchFamily="34" charset="-120"/>
            </a:endParaRPr>
          </a:p>
        </p:txBody>
      </p:sp>
      <p:sp>
        <p:nvSpPr>
          <p:cNvPr id="3" name="文字版面配置區 2"/>
          <p:cNvSpPr>
            <a:spLocks noGrp="1"/>
          </p:cNvSpPr>
          <p:nvPr>
            <p:ph type="body" sz="quarter" idx="11"/>
          </p:nvPr>
        </p:nvSpPr>
        <p:spPr/>
        <p:txBody>
          <a:bodyPr/>
          <a:lstStyle/>
          <a:p>
            <a:r>
              <a:rPr lang="en-US" altLang="zh-TW" dirty="0"/>
              <a:t>Data </a:t>
            </a:r>
            <a:r>
              <a:rPr lang="en-US" altLang="zh-TW" dirty="0" smtClean="0"/>
              <a:t>matrix</a:t>
            </a:r>
            <a:endParaRPr lang="ko-KR" altLang="en-US" sz="1200" b="1" dirty="0">
              <a:latin typeface="微軟正黑體" panose="020B0604030504040204" pitchFamily="34" charset="-120"/>
            </a:endParaRPr>
          </a:p>
        </p:txBody>
      </p:sp>
      <p:graphicFrame>
        <p:nvGraphicFramePr>
          <p:cNvPr id="4" name="表格 3"/>
          <p:cNvGraphicFramePr>
            <a:graphicFrameLocks noGrp="1"/>
          </p:cNvGraphicFramePr>
          <p:nvPr>
            <p:extLst>
              <p:ext uri="{D42A27DB-BD31-4B8C-83A1-F6EECF244321}">
                <p14:modId xmlns:p14="http://schemas.microsoft.com/office/powerpoint/2010/main" val="2123489030"/>
              </p:ext>
            </p:extLst>
          </p:nvPr>
        </p:nvGraphicFramePr>
        <p:xfrm>
          <a:off x="834910" y="1261622"/>
          <a:ext cx="8154113" cy="398152"/>
        </p:xfrm>
        <a:graphic>
          <a:graphicData uri="http://schemas.openxmlformats.org/drawingml/2006/table">
            <a:tbl>
              <a:tblPr firstRow="1" bandRow="1">
                <a:tableStyleId>{3B4B98B0-60AC-42C2-AFA5-B58CD77FA1E5}</a:tableStyleId>
              </a:tblPr>
              <a:tblGrid>
                <a:gridCol w="741283">
                  <a:extLst>
                    <a:ext uri="{9D8B030D-6E8A-4147-A177-3AD203B41FA5}">
                      <a16:colId xmlns:a16="http://schemas.microsoft.com/office/drawing/2014/main" val="3657598150"/>
                    </a:ext>
                  </a:extLst>
                </a:gridCol>
                <a:gridCol w="741283">
                  <a:extLst>
                    <a:ext uri="{9D8B030D-6E8A-4147-A177-3AD203B41FA5}">
                      <a16:colId xmlns:a16="http://schemas.microsoft.com/office/drawing/2014/main" val="2765267238"/>
                    </a:ext>
                  </a:extLst>
                </a:gridCol>
                <a:gridCol w="741283">
                  <a:extLst>
                    <a:ext uri="{9D8B030D-6E8A-4147-A177-3AD203B41FA5}">
                      <a16:colId xmlns:a16="http://schemas.microsoft.com/office/drawing/2014/main" val="4026361402"/>
                    </a:ext>
                  </a:extLst>
                </a:gridCol>
                <a:gridCol w="741283">
                  <a:extLst>
                    <a:ext uri="{9D8B030D-6E8A-4147-A177-3AD203B41FA5}">
                      <a16:colId xmlns:a16="http://schemas.microsoft.com/office/drawing/2014/main" val="2258000650"/>
                    </a:ext>
                  </a:extLst>
                </a:gridCol>
                <a:gridCol w="741283">
                  <a:extLst>
                    <a:ext uri="{9D8B030D-6E8A-4147-A177-3AD203B41FA5}">
                      <a16:colId xmlns:a16="http://schemas.microsoft.com/office/drawing/2014/main" val="440319108"/>
                    </a:ext>
                  </a:extLst>
                </a:gridCol>
                <a:gridCol w="741283">
                  <a:extLst>
                    <a:ext uri="{9D8B030D-6E8A-4147-A177-3AD203B41FA5}">
                      <a16:colId xmlns:a16="http://schemas.microsoft.com/office/drawing/2014/main" val="2022320538"/>
                    </a:ext>
                  </a:extLst>
                </a:gridCol>
                <a:gridCol w="741283">
                  <a:extLst>
                    <a:ext uri="{9D8B030D-6E8A-4147-A177-3AD203B41FA5}">
                      <a16:colId xmlns:a16="http://schemas.microsoft.com/office/drawing/2014/main" val="386351058"/>
                    </a:ext>
                  </a:extLst>
                </a:gridCol>
                <a:gridCol w="741283">
                  <a:extLst>
                    <a:ext uri="{9D8B030D-6E8A-4147-A177-3AD203B41FA5}">
                      <a16:colId xmlns:a16="http://schemas.microsoft.com/office/drawing/2014/main" val="2006853013"/>
                    </a:ext>
                  </a:extLst>
                </a:gridCol>
                <a:gridCol w="741283">
                  <a:extLst>
                    <a:ext uri="{9D8B030D-6E8A-4147-A177-3AD203B41FA5}">
                      <a16:colId xmlns:a16="http://schemas.microsoft.com/office/drawing/2014/main" val="1940841856"/>
                    </a:ext>
                  </a:extLst>
                </a:gridCol>
                <a:gridCol w="741283">
                  <a:extLst>
                    <a:ext uri="{9D8B030D-6E8A-4147-A177-3AD203B41FA5}">
                      <a16:colId xmlns:a16="http://schemas.microsoft.com/office/drawing/2014/main" val="2047826496"/>
                    </a:ext>
                  </a:extLst>
                </a:gridCol>
                <a:gridCol w="741283">
                  <a:extLst>
                    <a:ext uri="{9D8B030D-6E8A-4147-A177-3AD203B41FA5}">
                      <a16:colId xmlns:a16="http://schemas.microsoft.com/office/drawing/2014/main" val="3898611048"/>
                    </a:ext>
                  </a:extLst>
                </a:gridCol>
              </a:tblGrid>
              <a:tr h="398152">
                <a:tc>
                  <a:txBody>
                    <a:bodyPr/>
                    <a:lstStyle/>
                    <a:p>
                      <a:pPr algn="ctr" fontAlgn="ctr"/>
                      <a:r>
                        <a:rPr lang="en-US" altLang="zh-TW" sz="1200" b="1" u="none" strike="noStrike" dirty="0">
                          <a:effectLst/>
                          <a:latin typeface="+mn-lt"/>
                        </a:rPr>
                        <a:t>11497.12</a:t>
                      </a:r>
                      <a:endParaRPr lang="en-US" altLang="zh-TW" sz="1200" b="1" i="0" u="none" strike="noStrike" dirty="0">
                        <a:solidFill>
                          <a:srgbClr val="00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11357.51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10997.93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11122.65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11253.26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11522.56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11572.2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11511.08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11551.1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11582.43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11560.72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11218"/>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861136333"/>
              </p:ext>
            </p:extLst>
          </p:nvPr>
        </p:nvGraphicFramePr>
        <p:xfrm>
          <a:off x="834910" y="1868896"/>
          <a:ext cx="7416820" cy="370840"/>
        </p:xfrm>
        <a:graphic>
          <a:graphicData uri="http://schemas.openxmlformats.org/drawingml/2006/table">
            <a:tbl>
              <a:tblPr firstRow="1" bandRow="1">
                <a:tableStyleId>{3B4B98B0-60AC-42C2-AFA5-B58CD77FA1E5}</a:tableStyleId>
              </a:tblPr>
              <a:tblGrid>
                <a:gridCol w="741682">
                  <a:extLst>
                    <a:ext uri="{9D8B030D-6E8A-4147-A177-3AD203B41FA5}">
                      <a16:colId xmlns:a16="http://schemas.microsoft.com/office/drawing/2014/main" val="3657598150"/>
                    </a:ext>
                  </a:extLst>
                </a:gridCol>
                <a:gridCol w="741682">
                  <a:extLst>
                    <a:ext uri="{9D8B030D-6E8A-4147-A177-3AD203B41FA5}">
                      <a16:colId xmlns:a16="http://schemas.microsoft.com/office/drawing/2014/main" val="2765267238"/>
                    </a:ext>
                  </a:extLst>
                </a:gridCol>
                <a:gridCol w="741682">
                  <a:extLst>
                    <a:ext uri="{9D8B030D-6E8A-4147-A177-3AD203B41FA5}">
                      <a16:colId xmlns:a16="http://schemas.microsoft.com/office/drawing/2014/main" val="4026361402"/>
                    </a:ext>
                  </a:extLst>
                </a:gridCol>
                <a:gridCol w="741682">
                  <a:extLst>
                    <a:ext uri="{9D8B030D-6E8A-4147-A177-3AD203B41FA5}">
                      <a16:colId xmlns:a16="http://schemas.microsoft.com/office/drawing/2014/main" val="2258000650"/>
                    </a:ext>
                  </a:extLst>
                </a:gridCol>
                <a:gridCol w="741682">
                  <a:extLst>
                    <a:ext uri="{9D8B030D-6E8A-4147-A177-3AD203B41FA5}">
                      <a16:colId xmlns:a16="http://schemas.microsoft.com/office/drawing/2014/main" val="440319108"/>
                    </a:ext>
                  </a:extLst>
                </a:gridCol>
                <a:gridCol w="741682">
                  <a:extLst>
                    <a:ext uri="{9D8B030D-6E8A-4147-A177-3AD203B41FA5}">
                      <a16:colId xmlns:a16="http://schemas.microsoft.com/office/drawing/2014/main" val="2022320538"/>
                    </a:ext>
                  </a:extLst>
                </a:gridCol>
                <a:gridCol w="741682">
                  <a:extLst>
                    <a:ext uri="{9D8B030D-6E8A-4147-A177-3AD203B41FA5}">
                      <a16:colId xmlns:a16="http://schemas.microsoft.com/office/drawing/2014/main" val="386351058"/>
                    </a:ext>
                  </a:extLst>
                </a:gridCol>
                <a:gridCol w="741682">
                  <a:extLst>
                    <a:ext uri="{9D8B030D-6E8A-4147-A177-3AD203B41FA5}">
                      <a16:colId xmlns:a16="http://schemas.microsoft.com/office/drawing/2014/main" val="2006853013"/>
                    </a:ext>
                  </a:extLst>
                </a:gridCol>
                <a:gridCol w="741682">
                  <a:extLst>
                    <a:ext uri="{9D8B030D-6E8A-4147-A177-3AD203B41FA5}">
                      <a16:colId xmlns:a16="http://schemas.microsoft.com/office/drawing/2014/main" val="1940841856"/>
                    </a:ext>
                  </a:extLst>
                </a:gridCol>
                <a:gridCol w="741682">
                  <a:extLst>
                    <a:ext uri="{9D8B030D-6E8A-4147-A177-3AD203B41FA5}">
                      <a16:colId xmlns:a16="http://schemas.microsoft.com/office/drawing/2014/main" val="2047826496"/>
                    </a:ext>
                  </a:extLst>
                </a:gridCol>
              </a:tblGrid>
              <a:tr h="370840">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-139.61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-359.58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-61.1201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31.33008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140.5508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11218"/>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621614813"/>
              </p:ext>
            </p:extLst>
          </p:nvPr>
        </p:nvGraphicFramePr>
        <p:xfrm>
          <a:off x="834910" y="2432657"/>
          <a:ext cx="4255670" cy="2185673"/>
        </p:xfrm>
        <a:graphic>
          <a:graphicData uri="http://schemas.openxmlformats.org/drawingml/2006/table">
            <a:tbl>
              <a:tblPr firstRow="1" bandRow="1">
                <a:tableStyleId>{3B4B98B0-60AC-42C2-AFA5-B58CD77FA1E5}</a:tableStyleId>
              </a:tblPr>
              <a:tblGrid>
                <a:gridCol w="851134">
                  <a:extLst>
                    <a:ext uri="{9D8B030D-6E8A-4147-A177-3AD203B41FA5}">
                      <a16:colId xmlns:a16="http://schemas.microsoft.com/office/drawing/2014/main" val="3657598150"/>
                    </a:ext>
                  </a:extLst>
                </a:gridCol>
                <a:gridCol w="851134">
                  <a:extLst>
                    <a:ext uri="{9D8B030D-6E8A-4147-A177-3AD203B41FA5}">
                      <a16:colId xmlns:a16="http://schemas.microsoft.com/office/drawing/2014/main" val="2765267238"/>
                    </a:ext>
                  </a:extLst>
                </a:gridCol>
                <a:gridCol w="851134">
                  <a:extLst>
                    <a:ext uri="{9D8B030D-6E8A-4147-A177-3AD203B41FA5}">
                      <a16:colId xmlns:a16="http://schemas.microsoft.com/office/drawing/2014/main" val="4026361402"/>
                    </a:ext>
                  </a:extLst>
                </a:gridCol>
                <a:gridCol w="851134">
                  <a:extLst>
                    <a:ext uri="{9D8B030D-6E8A-4147-A177-3AD203B41FA5}">
                      <a16:colId xmlns:a16="http://schemas.microsoft.com/office/drawing/2014/main" val="2258000650"/>
                    </a:ext>
                  </a:extLst>
                </a:gridCol>
                <a:gridCol w="851134">
                  <a:extLst>
                    <a:ext uri="{9D8B030D-6E8A-4147-A177-3AD203B41FA5}">
                      <a16:colId xmlns:a16="http://schemas.microsoft.com/office/drawing/2014/main" val="440319108"/>
                    </a:ext>
                  </a:extLst>
                </a:gridCol>
              </a:tblGrid>
              <a:tr h="312239">
                <a:tc>
                  <a:txBody>
                    <a:bodyPr/>
                    <a:lstStyle/>
                    <a:p>
                      <a:pPr algn="ctr" fontAlgn="ctr"/>
                      <a:r>
                        <a:rPr lang="en-US" altLang="zh-TW" sz="1200" b="1" i="0" u="none" strike="noStrike" dirty="0" smtClean="0">
                          <a:solidFill>
                            <a:srgbClr val="000000"/>
                          </a:solidFill>
                          <a:effectLst/>
                          <a:latin typeface="+mn-lt"/>
                          <a:ea typeface="新細明體" panose="02020500000000000000" pitchFamily="18" charset="-120"/>
                        </a:rPr>
                        <a:t>Feature</a:t>
                      </a:r>
                      <a:r>
                        <a:rPr lang="en-US" altLang="zh-TW" sz="1200" b="1" i="0" u="none" strike="noStrike" baseline="0" dirty="0" smtClean="0">
                          <a:solidFill>
                            <a:srgbClr val="000000"/>
                          </a:solidFill>
                          <a:effectLst/>
                          <a:latin typeface="+mn-lt"/>
                          <a:ea typeface="新細明體" panose="02020500000000000000" pitchFamily="18" charset="-120"/>
                        </a:rPr>
                        <a:t> </a:t>
                      </a:r>
                      <a:r>
                        <a:rPr lang="en-US" altLang="zh-TW" sz="1200" b="1" i="0" u="none" strike="noStrike" dirty="0" smtClean="0">
                          <a:solidFill>
                            <a:srgbClr val="000000"/>
                          </a:solidFill>
                          <a:effectLst/>
                          <a:latin typeface="+mn-lt"/>
                          <a:ea typeface="新細明體" panose="02020500000000000000" pitchFamily="18" charset="-120"/>
                        </a:rPr>
                        <a:t>1</a:t>
                      </a:r>
                      <a:endParaRPr lang="en-US" altLang="zh-TW" sz="1200" b="1" i="0" u="none" strike="noStrike" dirty="0">
                        <a:solidFill>
                          <a:srgbClr val="00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Feature</a:t>
                      </a:r>
                      <a:r>
                        <a:rPr lang="en-US" altLang="zh-TW" sz="1200" b="1" i="0" u="none" strike="noStrike" baseline="0" dirty="0" smtClean="0">
                          <a:solidFill>
                            <a:srgbClr val="000000"/>
                          </a:solidFill>
                          <a:effectLst/>
                          <a:latin typeface="+mn-lt"/>
                          <a:ea typeface="+mn-ea"/>
                        </a:rPr>
                        <a:t> 2</a:t>
                      </a:r>
                      <a:endParaRPr lang="en-US" altLang="zh-TW" sz="12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Feature</a:t>
                      </a:r>
                      <a:r>
                        <a:rPr lang="en-US" altLang="zh-TW" sz="1200" b="1" i="0" u="none" strike="noStrike" baseline="0" dirty="0" smtClean="0">
                          <a:solidFill>
                            <a:srgbClr val="000000"/>
                          </a:solidFill>
                          <a:effectLst/>
                          <a:latin typeface="+mn-lt"/>
                          <a:ea typeface="+mn-ea"/>
                        </a:rPr>
                        <a:t> 3</a:t>
                      </a:r>
                      <a:endParaRPr lang="en-US" altLang="zh-TW" sz="12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Feature</a:t>
                      </a:r>
                      <a:r>
                        <a:rPr lang="en-US" altLang="zh-TW" sz="1200" b="1" i="0" u="none" strike="noStrike" baseline="0" dirty="0" smtClean="0">
                          <a:solidFill>
                            <a:srgbClr val="000000"/>
                          </a:solidFill>
                          <a:effectLst/>
                          <a:latin typeface="+mn-lt"/>
                          <a:ea typeface="+mn-ea"/>
                        </a:rPr>
                        <a:t> 4</a:t>
                      </a:r>
                      <a:endParaRPr lang="en-US" altLang="zh-TW" sz="12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smtClean="0">
                          <a:solidFill>
                            <a:srgbClr val="FF0000"/>
                          </a:solidFill>
                          <a:effectLst/>
                          <a:latin typeface="+mn-lt"/>
                          <a:ea typeface="新細明體" panose="02020500000000000000" pitchFamily="18" charset="-120"/>
                        </a:rPr>
                        <a:t>Target</a:t>
                      </a:r>
                      <a:endParaRPr lang="en-US" altLang="zh-TW" sz="1200" b="1" i="0" u="none" strike="noStrike" dirty="0">
                        <a:solidFill>
                          <a:srgbClr val="FF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3318417"/>
                  </a:ext>
                </a:extLst>
              </a:tr>
              <a:tr h="31223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-139.61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-359.58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FF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extLst>
                  <a:ext uri="{0D108BD9-81ED-4DB2-BD59-A6C34878D82A}">
                    <a16:rowId xmlns:a16="http://schemas.microsoft.com/office/drawing/2014/main" val="3794585969"/>
                  </a:ext>
                </a:extLst>
              </a:tr>
              <a:tr h="31223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-359.58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FF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6593257"/>
                  </a:ext>
                </a:extLst>
              </a:tr>
              <a:tr h="31223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FF0000"/>
                          </a:solidFill>
                          <a:effectLst/>
                          <a:latin typeface="+mn-lt"/>
                          <a:ea typeface="+mn-ea"/>
                        </a:rPr>
                        <a:t>-61.1201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55341524"/>
                  </a:ext>
                </a:extLst>
              </a:tr>
              <a:tr h="312239">
                <a:tc>
                  <a:txBody>
                    <a:bodyPr/>
                    <a:lstStyle/>
                    <a:p>
                      <a:pPr algn="ctr" fontAlgn="ctr"/>
                      <a:r>
                        <a:rPr lang="en-US" altLang="zh-TW" sz="1200" b="1" i="0" u="none" strike="noStrike" dirty="0" smtClean="0">
                          <a:solidFill>
                            <a:srgbClr val="000000"/>
                          </a:solidFill>
                          <a:effectLst/>
                          <a:latin typeface="+mn-lt"/>
                          <a:ea typeface="+mn-ea"/>
                        </a:rPr>
                        <a:t>130.6094</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smtClean="0">
                          <a:solidFill>
                            <a:srgbClr val="000000"/>
                          </a:solidFill>
                          <a:effectLst/>
                          <a:latin typeface="+mn-lt"/>
                          <a:ea typeface="+mn-ea"/>
                        </a:rPr>
                        <a:t>269.2998</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1200" b="1" i="0" u="none" strike="noStrike" dirty="0" smtClean="0">
                          <a:solidFill>
                            <a:srgbClr val="000000"/>
                          </a:solidFill>
                          <a:effectLst/>
                          <a:latin typeface="+mn-lt"/>
                          <a:ea typeface="+mn-ea"/>
                        </a:rPr>
                        <a:t>49.64063</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altLang="zh-TW" sz="1200" b="1" i="0" u="none" strike="noStrike" dirty="0" smtClean="0">
                          <a:solidFill>
                            <a:srgbClr val="000000"/>
                          </a:solidFill>
                          <a:effectLst/>
                          <a:latin typeface="+mn-lt"/>
                          <a:ea typeface="+mn-ea"/>
                        </a:rPr>
                        <a:t>-61.1201</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FF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2043295"/>
                  </a:ext>
                </a:extLst>
              </a:tr>
              <a:tr h="312239">
                <a:tc>
                  <a:txBody>
                    <a:bodyPr/>
                    <a:lstStyle/>
                    <a:p>
                      <a:pPr algn="ctr" fontAlgn="ctr"/>
                      <a:r>
                        <a:rPr lang="en-US" altLang="zh-TW" sz="1200" b="1" i="0" u="none" strike="noStrike" dirty="0" smtClean="0">
                          <a:solidFill>
                            <a:srgbClr val="000000"/>
                          </a:solidFill>
                          <a:effectLst/>
                          <a:latin typeface="+mn-lt"/>
                          <a:ea typeface="+mn-ea"/>
                        </a:rPr>
                        <a:t>269.2998</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1200" b="1" i="0" u="none" strike="noStrike" dirty="0" smtClean="0">
                          <a:solidFill>
                            <a:srgbClr val="000000"/>
                          </a:solidFill>
                          <a:effectLst/>
                          <a:latin typeface="+mn-lt"/>
                          <a:ea typeface="+mn-ea"/>
                        </a:rPr>
                        <a:t>49.64063</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altLang="zh-TW" sz="1200" b="1" i="0" u="none" strike="noStrike" dirty="0" smtClean="0">
                          <a:solidFill>
                            <a:srgbClr val="000000"/>
                          </a:solidFill>
                          <a:effectLst/>
                          <a:latin typeface="+mn-lt"/>
                          <a:ea typeface="+mn-ea"/>
                        </a:rPr>
                        <a:t>-61.1201</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smtClean="0">
                          <a:solidFill>
                            <a:srgbClr val="FF0000"/>
                          </a:solidFill>
                          <a:effectLst/>
                          <a:latin typeface="+mn-lt"/>
                          <a:ea typeface="+mn-ea"/>
                        </a:rPr>
                        <a:t>31.33008</a:t>
                      </a:r>
                      <a:endParaRPr lang="en-US" altLang="zh-TW" sz="1200" b="1" i="0" u="none" strike="noStrike" dirty="0">
                        <a:solidFill>
                          <a:srgbClr val="FF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11218"/>
                  </a:ext>
                </a:extLst>
              </a:tr>
              <a:tr h="312239">
                <a:tc>
                  <a:txBody>
                    <a:bodyPr/>
                    <a:lstStyle/>
                    <a:p>
                      <a:pPr algn="ctr" fontAlgn="ctr"/>
                      <a:r>
                        <a:rPr lang="en-US" altLang="zh-TW" sz="1200" b="1" i="0" u="none" strike="noStrike" dirty="0" smtClean="0">
                          <a:solidFill>
                            <a:srgbClr val="000000"/>
                          </a:solidFill>
                          <a:effectLst/>
                          <a:latin typeface="+mn-lt"/>
                          <a:ea typeface="+mn-ea"/>
                        </a:rPr>
                        <a:t>49.64063</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altLang="zh-TW" sz="1200" b="1" i="0" u="none" strike="noStrike" dirty="0" smtClean="0">
                          <a:solidFill>
                            <a:srgbClr val="000000"/>
                          </a:solidFill>
                          <a:effectLst/>
                          <a:latin typeface="+mn-lt"/>
                          <a:ea typeface="+mn-ea"/>
                        </a:rPr>
                        <a:t>-61.1201</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smtClean="0">
                          <a:solidFill>
                            <a:srgbClr val="000000"/>
                          </a:solidFill>
                          <a:effectLst/>
                          <a:latin typeface="+mn-lt"/>
                          <a:ea typeface="+mn-ea"/>
                        </a:rPr>
                        <a:t>31.33008</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FF0000"/>
                          </a:solidFill>
                          <a:effectLst/>
                          <a:latin typeface="+mn-lt"/>
                          <a:ea typeface="新細明體" panose="02020500000000000000" pitchFamily="18" charset="-120"/>
                        </a:rPr>
                        <a:t>140.5508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145824"/>
                  </a:ext>
                </a:extLst>
              </a:tr>
            </a:tbl>
          </a:graphicData>
        </a:graphic>
      </p:graphicFrame>
      <p:sp>
        <p:nvSpPr>
          <p:cNvPr id="7" name="右大括弧 6"/>
          <p:cNvSpPr/>
          <p:nvPr/>
        </p:nvSpPr>
        <p:spPr>
          <a:xfrm rot="5400000" flipV="1">
            <a:off x="2475692" y="2994673"/>
            <a:ext cx="133412" cy="3414976"/>
          </a:xfrm>
          <a:prstGeom prst="rightBrace">
            <a:avLst>
              <a:gd name="adj1" fmla="val 8333"/>
              <a:gd name="adj2" fmla="val 50546"/>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latin typeface="Times New Roman" panose="02020603050405020304" pitchFamily="18" charset="0"/>
              <a:ea typeface="微軟正黑體" panose="020B0604030504040204" pitchFamily="34" charset="-120"/>
            </a:endParaRPr>
          </a:p>
        </p:txBody>
      </p:sp>
      <p:sp>
        <p:nvSpPr>
          <p:cNvPr id="8" name="右大括弧 7"/>
          <p:cNvSpPr/>
          <p:nvPr/>
        </p:nvSpPr>
        <p:spPr>
          <a:xfrm rot="5400000" flipV="1">
            <a:off x="4586985" y="4326217"/>
            <a:ext cx="186505" cy="78356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latin typeface="Times New Roman" panose="02020603050405020304" pitchFamily="18" charset="0"/>
              <a:ea typeface="微軟正黑體" panose="020B0604030504040204" pitchFamily="34" charset="-120"/>
            </a:endParaRPr>
          </a:p>
        </p:txBody>
      </p:sp>
      <p:sp>
        <p:nvSpPr>
          <p:cNvPr id="9" name="文字方塊 8"/>
          <p:cNvSpPr txBox="1"/>
          <p:nvPr/>
        </p:nvSpPr>
        <p:spPr>
          <a:xfrm>
            <a:off x="2006386" y="4815578"/>
            <a:ext cx="1005403" cy="338554"/>
          </a:xfrm>
          <a:prstGeom prst="rect">
            <a:avLst/>
          </a:prstGeom>
          <a:noFill/>
        </p:spPr>
        <p:txBody>
          <a:bodyPr wrap="none" rtlCol="0">
            <a:spAutoFit/>
          </a:bodyPr>
          <a:lstStyle/>
          <a:p>
            <a:r>
              <a:rPr lang="zh-TW" altLang="en-US" sz="1600" dirty="0" smtClean="0">
                <a:latin typeface="Times New Roman" panose="02020603050405020304" pitchFamily="18" charset="0"/>
                <a:ea typeface="微軟正黑體" panose="020B0604030504040204" pitchFamily="34" charset="-120"/>
              </a:rPr>
              <a:t>候選特徵</a:t>
            </a:r>
            <a:endParaRPr lang="zh-TW" altLang="en-US" sz="1600" dirty="0">
              <a:latin typeface="Times New Roman" panose="02020603050405020304" pitchFamily="18" charset="0"/>
              <a:ea typeface="微軟正黑體" panose="020B0604030504040204" pitchFamily="34" charset="-120"/>
            </a:endParaRPr>
          </a:p>
        </p:txBody>
      </p:sp>
      <p:sp>
        <p:nvSpPr>
          <p:cNvPr id="10" name="文字方塊 9"/>
          <p:cNvSpPr txBox="1"/>
          <p:nvPr/>
        </p:nvSpPr>
        <p:spPr>
          <a:xfrm>
            <a:off x="4363433" y="4773163"/>
            <a:ext cx="595035" cy="338554"/>
          </a:xfrm>
          <a:prstGeom prst="rect">
            <a:avLst/>
          </a:prstGeom>
          <a:noFill/>
        </p:spPr>
        <p:txBody>
          <a:bodyPr wrap="none" rtlCol="0">
            <a:spAutoFit/>
          </a:bodyPr>
          <a:lstStyle/>
          <a:p>
            <a:r>
              <a:rPr lang="zh-TW" altLang="en-US" sz="1600" dirty="0" smtClean="0">
                <a:latin typeface="Times New Roman" panose="02020603050405020304" pitchFamily="18" charset="0"/>
                <a:ea typeface="微軟正黑體" panose="020B0604030504040204" pitchFamily="34" charset="-120"/>
              </a:rPr>
              <a:t>目標</a:t>
            </a:r>
            <a:endParaRPr lang="zh-TW" altLang="en-US" sz="1600" dirty="0">
              <a:latin typeface="Times New Roman" panose="02020603050405020304" pitchFamily="18" charset="0"/>
              <a:ea typeface="微軟正黑體" panose="020B0604030504040204" pitchFamily="34" charset="-120"/>
            </a:endParaRPr>
          </a:p>
        </p:txBody>
      </p:sp>
      <p:graphicFrame>
        <p:nvGraphicFramePr>
          <p:cNvPr id="11" name="表格 10"/>
          <p:cNvGraphicFramePr>
            <a:graphicFrameLocks noGrp="1"/>
          </p:cNvGraphicFramePr>
          <p:nvPr>
            <p:extLst>
              <p:ext uri="{D42A27DB-BD31-4B8C-83A1-F6EECF244321}">
                <p14:modId xmlns:p14="http://schemas.microsoft.com/office/powerpoint/2010/main" val="1659451653"/>
              </p:ext>
            </p:extLst>
          </p:nvPr>
        </p:nvGraphicFramePr>
        <p:xfrm>
          <a:off x="278122" y="1945618"/>
          <a:ext cx="8665500" cy="2225040"/>
        </p:xfrm>
        <a:graphic>
          <a:graphicData uri="http://schemas.openxmlformats.org/drawingml/2006/table">
            <a:tbl>
              <a:tblPr firstRow="1" bandRow="1">
                <a:tableStyleId>{3B4B98B0-60AC-42C2-AFA5-B58CD77FA1E5}</a:tableStyleId>
              </a:tblPr>
              <a:tblGrid>
                <a:gridCol w="577700">
                  <a:extLst>
                    <a:ext uri="{9D8B030D-6E8A-4147-A177-3AD203B41FA5}">
                      <a16:colId xmlns:a16="http://schemas.microsoft.com/office/drawing/2014/main" val="3657598150"/>
                    </a:ext>
                  </a:extLst>
                </a:gridCol>
                <a:gridCol w="577700">
                  <a:extLst>
                    <a:ext uri="{9D8B030D-6E8A-4147-A177-3AD203B41FA5}">
                      <a16:colId xmlns:a16="http://schemas.microsoft.com/office/drawing/2014/main" val="2765267238"/>
                    </a:ext>
                  </a:extLst>
                </a:gridCol>
                <a:gridCol w="577700">
                  <a:extLst>
                    <a:ext uri="{9D8B030D-6E8A-4147-A177-3AD203B41FA5}">
                      <a16:colId xmlns:a16="http://schemas.microsoft.com/office/drawing/2014/main" val="4026361402"/>
                    </a:ext>
                  </a:extLst>
                </a:gridCol>
                <a:gridCol w="577700">
                  <a:extLst>
                    <a:ext uri="{9D8B030D-6E8A-4147-A177-3AD203B41FA5}">
                      <a16:colId xmlns:a16="http://schemas.microsoft.com/office/drawing/2014/main" val="2258000650"/>
                    </a:ext>
                  </a:extLst>
                </a:gridCol>
                <a:gridCol w="577700">
                  <a:extLst>
                    <a:ext uri="{9D8B030D-6E8A-4147-A177-3AD203B41FA5}">
                      <a16:colId xmlns:a16="http://schemas.microsoft.com/office/drawing/2014/main" val="2174439662"/>
                    </a:ext>
                  </a:extLst>
                </a:gridCol>
                <a:gridCol w="577700">
                  <a:extLst>
                    <a:ext uri="{9D8B030D-6E8A-4147-A177-3AD203B41FA5}">
                      <a16:colId xmlns:a16="http://schemas.microsoft.com/office/drawing/2014/main" val="2235787098"/>
                    </a:ext>
                  </a:extLst>
                </a:gridCol>
                <a:gridCol w="577700">
                  <a:extLst>
                    <a:ext uri="{9D8B030D-6E8A-4147-A177-3AD203B41FA5}">
                      <a16:colId xmlns:a16="http://schemas.microsoft.com/office/drawing/2014/main" val="1981398438"/>
                    </a:ext>
                  </a:extLst>
                </a:gridCol>
                <a:gridCol w="577700">
                  <a:extLst>
                    <a:ext uri="{9D8B030D-6E8A-4147-A177-3AD203B41FA5}">
                      <a16:colId xmlns:a16="http://schemas.microsoft.com/office/drawing/2014/main" val="1973437144"/>
                    </a:ext>
                  </a:extLst>
                </a:gridCol>
                <a:gridCol w="577700">
                  <a:extLst>
                    <a:ext uri="{9D8B030D-6E8A-4147-A177-3AD203B41FA5}">
                      <a16:colId xmlns:a16="http://schemas.microsoft.com/office/drawing/2014/main" val="2863326675"/>
                    </a:ext>
                  </a:extLst>
                </a:gridCol>
                <a:gridCol w="577700">
                  <a:extLst>
                    <a:ext uri="{9D8B030D-6E8A-4147-A177-3AD203B41FA5}">
                      <a16:colId xmlns:a16="http://schemas.microsoft.com/office/drawing/2014/main" val="772081075"/>
                    </a:ext>
                  </a:extLst>
                </a:gridCol>
                <a:gridCol w="577700">
                  <a:extLst>
                    <a:ext uri="{9D8B030D-6E8A-4147-A177-3AD203B41FA5}">
                      <a16:colId xmlns:a16="http://schemas.microsoft.com/office/drawing/2014/main" val="3877509948"/>
                    </a:ext>
                  </a:extLst>
                </a:gridCol>
                <a:gridCol w="577700">
                  <a:extLst>
                    <a:ext uri="{9D8B030D-6E8A-4147-A177-3AD203B41FA5}">
                      <a16:colId xmlns:a16="http://schemas.microsoft.com/office/drawing/2014/main" val="539914123"/>
                    </a:ext>
                  </a:extLst>
                </a:gridCol>
                <a:gridCol w="577700">
                  <a:extLst>
                    <a:ext uri="{9D8B030D-6E8A-4147-A177-3AD203B41FA5}">
                      <a16:colId xmlns:a16="http://schemas.microsoft.com/office/drawing/2014/main" val="440319108"/>
                    </a:ext>
                  </a:extLst>
                </a:gridCol>
                <a:gridCol w="577700">
                  <a:extLst>
                    <a:ext uri="{9D8B030D-6E8A-4147-A177-3AD203B41FA5}">
                      <a16:colId xmlns:a16="http://schemas.microsoft.com/office/drawing/2014/main" val="957800422"/>
                    </a:ext>
                  </a:extLst>
                </a:gridCol>
                <a:gridCol w="577700">
                  <a:extLst>
                    <a:ext uri="{9D8B030D-6E8A-4147-A177-3AD203B41FA5}">
                      <a16:colId xmlns:a16="http://schemas.microsoft.com/office/drawing/2014/main" val="3719107711"/>
                    </a:ext>
                  </a:extLst>
                </a:gridCol>
              </a:tblGrid>
              <a:tr h="370840">
                <a:tc>
                  <a:txBody>
                    <a:bodyPr/>
                    <a:lstStyle/>
                    <a:p>
                      <a:pPr algn="ctr" fontAlgn="ctr"/>
                      <a:r>
                        <a:rPr lang="en-US" altLang="zh-TW" sz="800" b="1" i="0" u="none" strike="noStrike" dirty="0" smtClean="0">
                          <a:solidFill>
                            <a:srgbClr val="000000"/>
                          </a:solidFill>
                          <a:effectLst/>
                          <a:latin typeface="+mn-lt"/>
                          <a:ea typeface="新細明體" panose="02020500000000000000" pitchFamily="18" charset="-120"/>
                        </a:rPr>
                        <a:t>Feature</a:t>
                      </a:r>
                      <a:r>
                        <a:rPr lang="en-US" altLang="zh-TW" sz="800" b="1" i="0" u="none" strike="noStrike" baseline="0" dirty="0" smtClean="0">
                          <a:solidFill>
                            <a:srgbClr val="000000"/>
                          </a:solidFill>
                          <a:effectLst/>
                          <a:latin typeface="+mn-lt"/>
                          <a:ea typeface="新細明體" panose="02020500000000000000" pitchFamily="18" charset="-120"/>
                        </a:rPr>
                        <a:t> </a:t>
                      </a:r>
                      <a:r>
                        <a:rPr lang="en-US" altLang="zh-TW" sz="800" b="1" i="0" u="none" strike="noStrike" dirty="0" smtClean="0">
                          <a:solidFill>
                            <a:srgbClr val="000000"/>
                          </a:solidFill>
                          <a:effectLst/>
                          <a:latin typeface="+mn-lt"/>
                          <a:ea typeface="新細明體" panose="02020500000000000000" pitchFamily="18" charset="-120"/>
                        </a:rPr>
                        <a:t>1</a:t>
                      </a:r>
                      <a:endParaRPr lang="en-US" altLang="zh-TW" sz="800" b="1" i="0" u="none" strike="noStrike" dirty="0">
                        <a:solidFill>
                          <a:srgbClr val="00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 2</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 3</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 4</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新細明體" panose="02020500000000000000" pitchFamily="18" charset="-120"/>
                        </a:rPr>
                        <a:t>Feature</a:t>
                      </a:r>
                      <a:r>
                        <a:rPr lang="en-US" altLang="zh-TW" sz="800" b="1" i="0" u="none" strike="noStrike" baseline="0" dirty="0" smtClean="0">
                          <a:solidFill>
                            <a:srgbClr val="000000"/>
                          </a:solidFill>
                          <a:effectLst/>
                          <a:latin typeface="+mn-lt"/>
                          <a:ea typeface="新細明體" panose="02020500000000000000" pitchFamily="18" charset="-120"/>
                        </a:rPr>
                        <a:t> 5</a:t>
                      </a:r>
                      <a:endParaRPr lang="en-US" altLang="zh-TW" sz="800" b="1" i="0" u="none" strike="noStrike" dirty="0">
                        <a:solidFill>
                          <a:srgbClr val="00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 6</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 7</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 8</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新細明體" panose="02020500000000000000" pitchFamily="18" charset="-120"/>
                        </a:rPr>
                        <a:t>Feature</a:t>
                      </a:r>
                      <a:r>
                        <a:rPr lang="en-US" altLang="zh-TW" sz="800" b="1" i="0" u="none" strike="noStrike" baseline="0" dirty="0" smtClean="0">
                          <a:solidFill>
                            <a:srgbClr val="000000"/>
                          </a:solidFill>
                          <a:effectLst/>
                          <a:latin typeface="+mn-lt"/>
                          <a:ea typeface="新細明體" panose="02020500000000000000" pitchFamily="18" charset="-120"/>
                        </a:rPr>
                        <a:t> 9</a:t>
                      </a:r>
                      <a:endParaRPr lang="en-US" altLang="zh-TW" sz="800" b="1" i="0" u="none" strike="noStrike" dirty="0">
                        <a:solidFill>
                          <a:srgbClr val="00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10</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11</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12</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FF0000"/>
                          </a:solidFill>
                          <a:effectLst/>
                          <a:latin typeface="+mn-lt"/>
                          <a:ea typeface="新細明體" panose="02020500000000000000" pitchFamily="18" charset="-120"/>
                        </a:rPr>
                        <a:t>Target 1</a:t>
                      </a:r>
                      <a:endParaRPr lang="en-US" altLang="zh-TW" sz="800" b="1" i="0" u="none" strike="noStrike" dirty="0">
                        <a:solidFill>
                          <a:srgbClr val="FF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FF0000"/>
                          </a:solidFill>
                          <a:effectLst/>
                          <a:latin typeface="+mn-lt"/>
                          <a:ea typeface="新細明體" panose="02020500000000000000" pitchFamily="18" charset="-120"/>
                        </a:rPr>
                        <a:t>Target 2</a:t>
                      </a:r>
                      <a:endParaRPr lang="en-US" altLang="zh-TW" sz="800" b="1" i="0" u="none" strike="noStrike" dirty="0">
                        <a:solidFill>
                          <a:srgbClr val="FF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FF0000"/>
                          </a:solidFill>
                          <a:effectLst/>
                          <a:latin typeface="+mn-lt"/>
                          <a:ea typeface="新細明體" panose="02020500000000000000" pitchFamily="18" charset="-120"/>
                        </a:rPr>
                        <a:t>Target 3</a:t>
                      </a:r>
                      <a:endParaRPr lang="en-US" altLang="zh-TW" sz="800" b="1" i="0" u="none" strike="noStrike" dirty="0">
                        <a:solidFill>
                          <a:srgbClr val="FF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extLst>
                  <a:ext uri="{0D108BD9-81ED-4DB2-BD59-A6C34878D82A}">
                    <a16:rowId xmlns:a16="http://schemas.microsoft.com/office/drawing/2014/main" val="3613318417"/>
                  </a:ext>
                </a:extLst>
              </a:tr>
              <a:tr h="3708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-359.58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-359.58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-359.58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extLst>
                  <a:ext uri="{0D108BD9-81ED-4DB2-BD59-A6C34878D82A}">
                    <a16:rowId xmlns:a16="http://schemas.microsoft.com/office/drawing/2014/main" val="113311218"/>
                  </a:ext>
                </a:extLst>
              </a:tr>
              <a:tr h="3708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-61.1201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-61.1201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-61.1201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extLst>
                  <a:ext uri="{0D108BD9-81ED-4DB2-BD59-A6C34878D82A}">
                    <a16:rowId xmlns:a16="http://schemas.microsoft.com/office/drawing/2014/main" val="118145824"/>
                  </a:ext>
                </a:extLst>
              </a:tr>
              <a:tr h="370840">
                <a:tc>
                  <a:txBody>
                    <a:bodyPr/>
                    <a:lstStyle/>
                    <a:p>
                      <a:pPr algn="ctr" fontAlgn="ctr"/>
                      <a:r>
                        <a:rPr lang="en-US" altLang="zh-TW" sz="800" b="1" i="0" u="none" strike="noStrike" dirty="0" smtClean="0">
                          <a:solidFill>
                            <a:srgbClr val="000000"/>
                          </a:solidFill>
                          <a:effectLst/>
                          <a:latin typeface="+mn-lt"/>
                          <a:ea typeface="+mn-ea"/>
                        </a:rPr>
                        <a:t>130.6094</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269.2998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130.6094</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269.2998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130.6094</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000000"/>
                          </a:solidFill>
                          <a:effectLst/>
                          <a:latin typeface="+mn-lt"/>
                          <a:ea typeface="+mn-ea"/>
                        </a:rPr>
                        <a:t>269.2998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extLst>
                  <a:ext uri="{0D108BD9-81ED-4DB2-BD59-A6C34878D82A}">
                    <a16:rowId xmlns:a16="http://schemas.microsoft.com/office/drawing/2014/main" val="2086470144"/>
                  </a:ext>
                </a:extLst>
              </a:tr>
              <a:tr h="370840">
                <a:tc>
                  <a:txBody>
                    <a:bodyPr/>
                    <a:lstStyle/>
                    <a:p>
                      <a:pPr algn="ctr" fontAlgn="ctr"/>
                      <a:r>
                        <a:rPr lang="en-US" altLang="zh-TW" sz="800" b="1" i="0" u="none" strike="noStrike" dirty="0" smtClean="0">
                          <a:solidFill>
                            <a:srgbClr val="000000"/>
                          </a:solidFill>
                          <a:effectLst/>
                          <a:latin typeface="+mn-lt"/>
                          <a:ea typeface="+mn-ea"/>
                        </a:rPr>
                        <a:t>269.2998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269.2998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269.2998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FF0000"/>
                          </a:solidFill>
                          <a:effectLst/>
                          <a:latin typeface="+mn-lt"/>
                          <a:ea typeface="+mn-ea"/>
                        </a:rPr>
                        <a:t>31.33008</a:t>
                      </a:r>
                      <a:endParaRPr lang="en-US" altLang="zh-TW" sz="800" b="1" i="0" u="none" strike="noStrike" dirty="0">
                        <a:solidFill>
                          <a:srgbClr val="FF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FF0000"/>
                          </a:solidFill>
                          <a:effectLst/>
                          <a:latin typeface="+mn-lt"/>
                          <a:ea typeface="+mn-ea"/>
                        </a:rPr>
                        <a:t>31.33008</a:t>
                      </a:r>
                      <a:endParaRPr lang="en-US" altLang="zh-TW" sz="800" b="1" i="0" u="none" strike="noStrike" dirty="0">
                        <a:solidFill>
                          <a:srgbClr val="FF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FF0000"/>
                          </a:solidFill>
                          <a:effectLst/>
                          <a:latin typeface="+mn-lt"/>
                          <a:ea typeface="+mn-ea"/>
                        </a:rPr>
                        <a:t>31.33008</a:t>
                      </a:r>
                      <a:endParaRPr lang="en-US" altLang="zh-TW" sz="800" b="1" i="0" u="none" strike="noStrike" dirty="0">
                        <a:solidFill>
                          <a:srgbClr val="FF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extLst>
                  <a:ext uri="{0D108BD9-81ED-4DB2-BD59-A6C34878D82A}">
                    <a16:rowId xmlns:a16="http://schemas.microsoft.com/office/drawing/2014/main" val="2365879292"/>
                  </a:ext>
                </a:extLst>
              </a:tr>
              <a:tr h="370840">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31.33008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31.33008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000000"/>
                          </a:solidFill>
                          <a:effectLst/>
                          <a:latin typeface="+mn-lt"/>
                          <a:ea typeface="+mn-ea"/>
                        </a:rPr>
                        <a:t>31.33008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a:solidFill>
                            <a:srgbClr val="FF0000"/>
                          </a:solidFill>
                          <a:effectLst/>
                          <a:latin typeface="+mn-lt"/>
                          <a:ea typeface="新細明體" panose="02020500000000000000" pitchFamily="18" charset="-120"/>
                        </a:rPr>
                        <a:t>140.5508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a:solidFill>
                            <a:srgbClr val="FF0000"/>
                          </a:solidFill>
                          <a:effectLst/>
                          <a:latin typeface="+mn-lt"/>
                          <a:ea typeface="新細明體" panose="02020500000000000000" pitchFamily="18" charset="-120"/>
                        </a:rPr>
                        <a:t>140.5508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a:solidFill>
                            <a:srgbClr val="FF0000"/>
                          </a:solidFill>
                          <a:effectLst/>
                          <a:latin typeface="+mn-lt"/>
                          <a:ea typeface="新細明體" panose="02020500000000000000" pitchFamily="18" charset="-120"/>
                        </a:rPr>
                        <a:t>140.5508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extLst>
                  <a:ext uri="{0D108BD9-81ED-4DB2-BD59-A6C34878D82A}">
                    <a16:rowId xmlns:a16="http://schemas.microsoft.com/office/drawing/2014/main" val="2536372822"/>
                  </a:ext>
                </a:extLst>
              </a:tr>
            </a:tbl>
          </a:graphicData>
        </a:graphic>
      </p:graphicFrame>
      <p:sp>
        <p:nvSpPr>
          <p:cNvPr id="12" name="右大括弧 11"/>
          <p:cNvSpPr/>
          <p:nvPr/>
        </p:nvSpPr>
        <p:spPr>
          <a:xfrm rot="5400000" flipV="1">
            <a:off x="3681378" y="838441"/>
            <a:ext cx="109203" cy="690983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latin typeface="Times New Roman" panose="02020603050405020304" pitchFamily="18" charset="0"/>
              <a:ea typeface="微軟正黑體" panose="020B0604030504040204" pitchFamily="34" charset="-120"/>
            </a:endParaRPr>
          </a:p>
        </p:txBody>
      </p:sp>
      <p:sp>
        <p:nvSpPr>
          <p:cNvPr id="13" name="右大括弧 12"/>
          <p:cNvSpPr/>
          <p:nvPr/>
        </p:nvSpPr>
        <p:spPr>
          <a:xfrm rot="5400000" flipV="1">
            <a:off x="8012657" y="3416994"/>
            <a:ext cx="109204" cy="175272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latin typeface="Times New Roman" panose="02020603050405020304" pitchFamily="18" charset="0"/>
              <a:ea typeface="微軟正黑體" panose="020B0604030504040204" pitchFamily="34" charset="-120"/>
            </a:endParaRPr>
          </a:p>
        </p:txBody>
      </p:sp>
      <p:sp>
        <p:nvSpPr>
          <p:cNvPr id="14" name="文字方塊 13"/>
          <p:cNvSpPr txBox="1"/>
          <p:nvPr/>
        </p:nvSpPr>
        <p:spPr>
          <a:xfrm>
            <a:off x="3237649" y="4349517"/>
            <a:ext cx="1005403" cy="338554"/>
          </a:xfrm>
          <a:prstGeom prst="rect">
            <a:avLst/>
          </a:prstGeom>
          <a:noFill/>
        </p:spPr>
        <p:txBody>
          <a:bodyPr wrap="none" rtlCol="0">
            <a:spAutoFit/>
          </a:bodyPr>
          <a:lstStyle/>
          <a:p>
            <a:r>
              <a:rPr lang="zh-TW" altLang="en-US" sz="1600" dirty="0" smtClean="0">
                <a:latin typeface="Times New Roman" panose="02020603050405020304" pitchFamily="18" charset="0"/>
                <a:ea typeface="微軟正黑體" panose="020B0604030504040204" pitchFamily="34" charset="-120"/>
              </a:rPr>
              <a:t>候選特徵</a:t>
            </a:r>
            <a:endParaRPr lang="zh-TW" altLang="en-US" sz="1600" dirty="0">
              <a:latin typeface="Times New Roman" panose="02020603050405020304" pitchFamily="18" charset="0"/>
              <a:ea typeface="微軟正黑體" panose="020B0604030504040204" pitchFamily="34" charset="-120"/>
            </a:endParaRPr>
          </a:p>
        </p:txBody>
      </p:sp>
      <p:sp>
        <p:nvSpPr>
          <p:cNvPr id="15" name="文字方塊 14"/>
          <p:cNvSpPr txBox="1"/>
          <p:nvPr/>
        </p:nvSpPr>
        <p:spPr>
          <a:xfrm>
            <a:off x="7776728" y="4287497"/>
            <a:ext cx="595035" cy="338554"/>
          </a:xfrm>
          <a:prstGeom prst="rect">
            <a:avLst/>
          </a:prstGeom>
          <a:noFill/>
        </p:spPr>
        <p:txBody>
          <a:bodyPr wrap="none" rtlCol="0">
            <a:spAutoFit/>
          </a:bodyPr>
          <a:lstStyle/>
          <a:p>
            <a:r>
              <a:rPr lang="zh-TW" altLang="en-US" sz="1600" dirty="0" smtClean="0">
                <a:latin typeface="Times New Roman" panose="02020603050405020304" pitchFamily="18" charset="0"/>
                <a:ea typeface="微軟正黑體" panose="020B0604030504040204" pitchFamily="34" charset="-120"/>
              </a:rPr>
              <a:t>目標</a:t>
            </a:r>
            <a:endParaRPr lang="zh-TW" altLang="en-US" sz="1600" dirty="0">
              <a:latin typeface="Times New Roman" panose="02020603050405020304" pitchFamily="18" charset="0"/>
              <a:ea typeface="微軟正黑體" panose="020B0604030504040204" pitchFamily="34" charset="-120"/>
            </a:endParaRPr>
          </a:p>
        </p:txBody>
      </p:sp>
      <p:grpSp>
        <p:nvGrpSpPr>
          <p:cNvPr id="16" name="群組 15"/>
          <p:cNvGrpSpPr/>
          <p:nvPr/>
        </p:nvGrpSpPr>
        <p:grpSpPr>
          <a:xfrm>
            <a:off x="159565" y="1214779"/>
            <a:ext cx="7139043" cy="3549985"/>
            <a:chOff x="261335" y="1300127"/>
            <a:chExt cx="9259503" cy="3994863"/>
          </a:xfrm>
        </p:grpSpPr>
        <p:sp>
          <p:nvSpPr>
            <p:cNvPr id="17" name="矩形 16"/>
            <p:cNvSpPr/>
            <p:nvPr/>
          </p:nvSpPr>
          <p:spPr>
            <a:xfrm>
              <a:off x="261335" y="1928883"/>
              <a:ext cx="9259503" cy="336610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latin typeface="Times New Roman" panose="02020603050405020304" pitchFamily="18" charset="0"/>
                <a:ea typeface="微軟正黑體" panose="020B0604030504040204" pitchFamily="34" charset="-120"/>
              </a:endParaRPr>
            </a:p>
          </p:txBody>
        </p:sp>
        <p:sp>
          <p:nvSpPr>
            <p:cNvPr id="18" name="文字方塊 17"/>
            <p:cNvSpPr txBox="1"/>
            <p:nvPr/>
          </p:nvSpPr>
          <p:spPr>
            <a:xfrm>
              <a:off x="2180842" y="1300127"/>
              <a:ext cx="3853940" cy="308402"/>
            </a:xfrm>
            <a:prstGeom prst="rect">
              <a:avLst/>
            </a:prstGeom>
            <a:noFill/>
          </p:spPr>
          <p:txBody>
            <a:bodyPr wrap="none" rtlCol="0">
              <a:spAutoFit/>
            </a:bodyPr>
            <a:lstStyle/>
            <a:p>
              <a:r>
                <a:rPr lang="zh-TW" altLang="en-US" sz="1600" dirty="0">
                  <a:latin typeface="Times New Roman" panose="02020603050405020304" pitchFamily="18" charset="0"/>
                  <a:ea typeface="微軟正黑體" panose="020B0604030504040204" pitchFamily="34" charset="-120"/>
                </a:rPr>
                <a:t>候選</a:t>
              </a:r>
              <a:r>
                <a:rPr lang="zh-TW" altLang="en-US" sz="1600" dirty="0" smtClean="0">
                  <a:latin typeface="Times New Roman" panose="02020603050405020304" pitchFamily="18" charset="0"/>
                  <a:ea typeface="微軟正黑體" panose="020B0604030504040204" pitchFamily="34" charset="-120"/>
                </a:rPr>
                <a:t>特徵池</a:t>
              </a:r>
              <a:r>
                <a:rPr lang="zh-TW" altLang="zh-TW" sz="1600" dirty="0">
                  <a:latin typeface="Times New Roman" panose="02020603050405020304" pitchFamily="18" charset="0"/>
                  <a:ea typeface="微軟正黑體" panose="020B0604030504040204" pitchFamily="34" charset="-120"/>
                </a:rPr>
                <a:t>（</a:t>
              </a:r>
              <a:r>
                <a:rPr lang="en-US" altLang="zh-TW" sz="1600" dirty="0">
                  <a:latin typeface="Times New Roman" panose="02020603050405020304" pitchFamily="18" charset="0"/>
                  <a:ea typeface="微軟正黑體" panose="020B0604030504040204" pitchFamily="34" charset="-120"/>
                </a:rPr>
                <a:t>Candidate feature pool; CP</a:t>
              </a:r>
              <a:r>
                <a:rPr lang="zh-TW" altLang="zh-TW" sz="1600" dirty="0">
                  <a:latin typeface="Times New Roman" panose="02020603050405020304" pitchFamily="18" charset="0"/>
                  <a:ea typeface="微軟正黑體" panose="020B0604030504040204" pitchFamily="34" charset="-120"/>
                </a:rPr>
                <a:t>）</a:t>
              </a:r>
              <a:endParaRPr lang="zh-TW" altLang="en-US" sz="1600" dirty="0">
                <a:latin typeface="Times New Roman" panose="02020603050405020304" pitchFamily="18" charset="0"/>
                <a:ea typeface="微軟正黑體" panose="020B0604030504040204" pitchFamily="34" charset="-120"/>
              </a:endParaRPr>
            </a:p>
          </p:txBody>
        </p:sp>
      </p:grpSp>
      <p:cxnSp>
        <p:nvCxnSpPr>
          <p:cNvPr id="20" name="肘形接點 19"/>
          <p:cNvCxnSpPr/>
          <p:nvPr/>
        </p:nvCxnSpPr>
        <p:spPr>
          <a:xfrm rot="10800000" flipV="1">
            <a:off x="822210" y="1460698"/>
            <a:ext cx="12700" cy="593618"/>
          </a:xfrm>
          <a:prstGeom prst="bentConnector3">
            <a:avLst>
              <a:gd name="adj1" fmla="val 180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肘形接點 24"/>
          <p:cNvCxnSpPr>
            <a:stCxn id="5" idx="3"/>
            <a:endCxn id="6" idx="3"/>
          </p:cNvCxnSpPr>
          <p:nvPr/>
        </p:nvCxnSpPr>
        <p:spPr>
          <a:xfrm flipH="1">
            <a:off x="5090580" y="2054316"/>
            <a:ext cx="3161150" cy="1471177"/>
          </a:xfrm>
          <a:prstGeom prst="bentConnector3">
            <a:avLst>
              <a:gd name="adj1" fmla="val -7232"/>
            </a:avLst>
          </a:prstGeom>
          <a:ln>
            <a:tailEnd type="triangle"/>
          </a:ln>
        </p:spPr>
        <p:style>
          <a:lnRef idx="3">
            <a:schemeClr val="accent1"/>
          </a:lnRef>
          <a:fillRef idx="0">
            <a:schemeClr val="accent1"/>
          </a:fillRef>
          <a:effectRef idx="2">
            <a:schemeClr val="accent1"/>
          </a:effectRef>
          <a:fontRef idx="minor">
            <a:schemeClr val="tx1"/>
          </a:fontRef>
        </p:style>
      </p:cxnSp>
      <p:sp>
        <p:nvSpPr>
          <p:cNvPr id="34" name="文字方塊 33"/>
          <p:cNvSpPr txBox="1"/>
          <p:nvPr/>
        </p:nvSpPr>
        <p:spPr>
          <a:xfrm>
            <a:off x="0" y="1568839"/>
            <a:ext cx="595035" cy="338554"/>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差分</a:t>
            </a:r>
            <a:endParaRPr lang="zh-TW" altLang="en-US" sz="1600" dirty="0">
              <a:latin typeface="微軟正黑體" panose="020B0604030504040204" pitchFamily="34" charset="-120"/>
              <a:ea typeface="微軟正黑體" panose="020B0604030504040204" pitchFamily="34" charset="-120"/>
            </a:endParaRPr>
          </a:p>
        </p:txBody>
      </p:sp>
      <p:sp>
        <p:nvSpPr>
          <p:cNvPr id="35" name="文字方塊 34"/>
          <p:cNvSpPr txBox="1"/>
          <p:nvPr/>
        </p:nvSpPr>
        <p:spPr>
          <a:xfrm>
            <a:off x="7462566" y="3169625"/>
            <a:ext cx="595035" cy="338554"/>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排</a:t>
            </a:r>
            <a:r>
              <a:rPr lang="zh-TW" altLang="en-US" sz="1600" dirty="0">
                <a:latin typeface="微軟正黑體" panose="020B0604030504040204" pitchFamily="34" charset="-120"/>
                <a:ea typeface="微軟正黑體" panose="020B0604030504040204" pitchFamily="34" charset="-120"/>
              </a:rPr>
              <a:t>列</a:t>
            </a:r>
          </a:p>
        </p:txBody>
      </p:sp>
    </p:spTree>
    <p:extLst>
      <p:ext uri="{BB962C8B-B14F-4D97-AF65-F5344CB8AC3E}">
        <p14:creationId xmlns:p14="http://schemas.microsoft.com/office/powerpoint/2010/main" val="206065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2"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2"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2"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4"/>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5"/>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6"/>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7"/>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8"/>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9"/>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0"/>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5"/>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20"/>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34"/>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35"/>
                                        </p:tgtEl>
                                      </p:cBhvr>
                                    </p:animEffect>
                                    <p:set>
                                      <p:cBhvr>
                                        <p:cTn id="60" dur="1" fill="hold">
                                          <p:stCondLst>
                                            <p:cond delay="499"/>
                                          </p:stCondLst>
                                        </p:cTn>
                                        <p:tgtEl>
                                          <p:spTgt spid="35"/>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par>
                                <p:cTn id="71" presetID="10" presetClass="entr" presetSubtype="0"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7" grpId="2" animBg="1"/>
      <p:bldP spid="8" grpId="1" animBg="1"/>
      <p:bldP spid="8" grpId="2" animBg="1"/>
      <p:bldP spid="9" grpId="1"/>
      <p:bldP spid="9" grpId="2"/>
      <p:bldP spid="10" grpId="1"/>
      <p:bldP spid="10" grpId="2"/>
      <p:bldP spid="12" grpId="0" animBg="1"/>
      <p:bldP spid="13" grpId="0" animBg="1"/>
      <p:bldP spid="14" grpId="0"/>
      <p:bldP spid="15" grpId="0"/>
      <p:bldP spid="34" grpId="0"/>
      <p:bldP spid="34" grpId="1"/>
      <p:bldP spid="35" grpId="0"/>
      <p:bldP spid="3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smtClean="0">
                <a:latin typeface="微軟正黑體" panose="020B0604030504040204" pitchFamily="34" charset="-120"/>
                <a:ea typeface="微軟正黑體" panose="020B0604030504040204" pitchFamily="34" charset="-120"/>
              </a:rPr>
              <a:t>特徵挑選─影響</a:t>
            </a:r>
            <a:r>
              <a:rPr lang="zh-TW" altLang="en-US" dirty="0">
                <a:latin typeface="微軟正黑體" panose="020B0604030504040204" pitchFamily="34" charset="-120"/>
                <a:ea typeface="微軟正黑體" panose="020B0604030504040204" pitchFamily="34" charset="-120"/>
              </a:rPr>
              <a:t>資訊</a:t>
            </a:r>
            <a:r>
              <a:rPr lang="zh-TW" altLang="en-US" dirty="0" smtClean="0">
                <a:latin typeface="微軟正黑體" panose="020B0604030504040204" pitchFamily="34" charset="-120"/>
                <a:ea typeface="微軟正黑體" panose="020B0604030504040204" pitchFamily="34" charset="-120"/>
              </a:rPr>
              <a:t>矩陣</a:t>
            </a:r>
            <a:endParaRPr lang="ko-KR" altLang="en-US" dirty="0">
              <a:latin typeface="微軟正黑體" panose="020B0604030504040204" pitchFamily="34" charset="-120"/>
            </a:endParaRPr>
          </a:p>
        </p:txBody>
      </p:sp>
      <p:sp>
        <p:nvSpPr>
          <p:cNvPr id="3" name="文字版面配置區 2"/>
          <p:cNvSpPr>
            <a:spLocks noGrp="1"/>
          </p:cNvSpPr>
          <p:nvPr>
            <p:ph type="body" sz="quarter" idx="11"/>
          </p:nvPr>
        </p:nvSpPr>
        <p:spPr/>
        <p:txBody>
          <a:bodyPr/>
          <a:lstStyle/>
          <a:p>
            <a:r>
              <a:rPr lang="en-US" altLang="zh-TW" dirty="0"/>
              <a:t>Influence </a:t>
            </a:r>
            <a:r>
              <a:rPr lang="en-US" altLang="zh-TW" dirty="0" smtClean="0"/>
              <a:t>information matrix</a:t>
            </a:r>
            <a:r>
              <a:rPr lang="zh-TW" altLang="zh-TW" dirty="0" smtClean="0"/>
              <a:t>（</a:t>
            </a:r>
            <a:r>
              <a:rPr lang="en-US" altLang="zh-TW" dirty="0" smtClean="0"/>
              <a:t>IIM</a:t>
            </a:r>
            <a:r>
              <a:rPr lang="zh-TW" altLang="zh-TW" dirty="0" smtClean="0"/>
              <a:t>）</a:t>
            </a:r>
            <a:r>
              <a:rPr lang="en-US" altLang="zh-TW" dirty="0" smtClean="0"/>
              <a:t> </a:t>
            </a:r>
            <a:endParaRPr lang="ko-KR" altLang="en-US" sz="1200" b="1" dirty="0">
              <a:latin typeface="微軟正黑體" panose="020B0604030504040204" pitchFamily="34" charset="-120"/>
            </a:endParaRPr>
          </a:p>
        </p:txBody>
      </p:sp>
      <p:sp>
        <p:nvSpPr>
          <p:cNvPr id="5" name="內容版面配置區 2"/>
          <p:cNvSpPr txBox="1">
            <a:spLocks/>
          </p:cNvSpPr>
          <p:nvPr/>
        </p:nvSpPr>
        <p:spPr>
          <a:xfrm>
            <a:off x="251520" y="1275606"/>
            <a:ext cx="8208912" cy="50405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1600" dirty="0" smtClean="0">
                <a:latin typeface="微軟正黑體" panose="020B0604030504040204" pitchFamily="34" charset="-120"/>
                <a:ea typeface="微軟正黑體" panose="020B0604030504040204" pitchFamily="34" charset="-120"/>
              </a:rPr>
              <a:t>近代</a:t>
            </a:r>
            <a:r>
              <a:rPr lang="zh-TW" altLang="en-US" sz="1600" dirty="0">
                <a:latin typeface="微軟正黑體" panose="020B0604030504040204" pitchFamily="34" charset="-120"/>
                <a:ea typeface="微軟正黑體" panose="020B0604030504040204" pitchFamily="34" charset="-120"/>
              </a:rPr>
              <a:t>資訊之父</a:t>
            </a:r>
            <a:r>
              <a:rPr lang="en-US" altLang="zh-TW" sz="1600" dirty="0" smtClean="0">
                <a:latin typeface="微軟正黑體" panose="020B0604030504040204" pitchFamily="34" charset="-120"/>
                <a:ea typeface="微軟正黑體" panose="020B0604030504040204" pitchFamily="34" charset="-120"/>
              </a:rPr>
              <a:t>Shannon</a:t>
            </a:r>
            <a:r>
              <a:rPr lang="zh-TW" altLang="zh-TW" sz="1600" dirty="0" smtClean="0">
                <a:latin typeface="微軟正黑體" panose="020B0604030504040204" pitchFamily="34" charset="-120"/>
                <a:ea typeface="微軟正黑體" panose="020B0604030504040204" pitchFamily="34" charset="-120"/>
              </a:rPr>
              <a:t>（</a:t>
            </a:r>
            <a:r>
              <a:rPr lang="en-US" altLang="zh-TW" sz="1600" dirty="0" smtClean="0">
                <a:latin typeface="微軟正黑體" panose="020B0604030504040204" pitchFamily="34" charset="-120"/>
                <a:ea typeface="微軟正黑體" panose="020B0604030504040204" pitchFamily="34" charset="-120"/>
              </a:rPr>
              <a:t>1948</a:t>
            </a:r>
            <a:r>
              <a:rPr lang="zh-TW" altLang="zh-TW" sz="1600" dirty="0" smtClean="0">
                <a:latin typeface="微軟正黑體" panose="020B0604030504040204" pitchFamily="34" charset="-120"/>
                <a:ea typeface="微軟正黑體" panose="020B0604030504040204" pitchFamily="34" charset="-120"/>
              </a:rPr>
              <a:t>）資訊理論</a:t>
            </a:r>
            <a:r>
              <a:rPr lang="zh-TW" altLang="en-US" sz="1600" dirty="0" smtClean="0">
                <a:latin typeface="微軟正黑體" panose="020B0604030504040204" pitchFamily="34" charset="-120"/>
                <a:ea typeface="微軟正黑體" panose="020B0604030504040204" pitchFamily="34" charset="-120"/>
              </a:rPr>
              <a:t>──資訊</a:t>
            </a:r>
            <a:r>
              <a:rPr lang="zh-TW" altLang="zh-TW" sz="1600" dirty="0" smtClean="0">
                <a:latin typeface="微軟正黑體" panose="020B0604030504040204" pitchFamily="34" charset="-120"/>
                <a:ea typeface="微軟正黑體" panose="020B0604030504040204" pitchFamily="34" charset="-120"/>
              </a:rPr>
              <a:t>熵</a:t>
            </a:r>
            <a:r>
              <a:rPr lang="zh-TW" altLang="zh-TW"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Entropy</a:t>
            </a:r>
            <a:r>
              <a:rPr lang="zh-TW" altLang="zh-TW" sz="1600" dirty="0" smtClean="0">
                <a:latin typeface="微軟正黑體" panose="020B0604030504040204" pitchFamily="34" charset="-120"/>
                <a:ea typeface="微軟正黑體" panose="020B0604030504040204" pitchFamily="34" charset="-120"/>
              </a:rPr>
              <a:t>）</a:t>
            </a:r>
            <a:r>
              <a:rPr lang="zh-TW" altLang="en-US" sz="1600" dirty="0" smtClean="0">
                <a:latin typeface="微軟正黑體" panose="020B0604030504040204" pitchFamily="34" charset="-120"/>
                <a:ea typeface="微軟正黑體" panose="020B0604030504040204" pitchFamily="34" charset="-120"/>
              </a:rPr>
              <a:t>：資訊的混亂程度</a:t>
            </a:r>
            <a:endParaRPr lang="en-US" altLang="zh-TW" sz="1600" dirty="0">
              <a:latin typeface="微軟正黑體" panose="020B0604030504040204" pitchFamily="34" charset="-120"/>
              <a:ea typeface="微軟正黑體" panose="020B0604030504040204" pitchFamily="34" charset="-120"/>
            </a:endParaRPr>
          </a:p>
          <a:p>
            <a:endParaRPr lang="zh-TW" altLang="en-US" sz="2000" dirty="0"/>
          </a:p>
        </p:txBody>
      </p:sp>
      <mc:AlternateContent xmlns:mc="http://schemas.openxmlformats.org/markup-compatibility/2006" xmlns:a14="http://schemas.microsoft.com/office/drawing/2010/main">
        <mc:Choice Requires="a14">
          <p:sp>
            <p:nvSpPr>
              <p:cNvPr id="6" name="矩形 5"/>
              <p:cNvSpPr/>
              <p:nvPr/>
            </p:nvSpPr>
            <p:spPr>
              <a:xfrm>
                <a:off x="251520" y="1779662"/>
                <a:ext cx="2841291" cy="610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TW" altLang="en-US" sz="1600" smtClean="0">
                          <a:solidFill>
                            <a:srgbClr val="FF0000"/>
                          </a:solidFill>
                          <a:latin typeface="Cambria Math" panose="02040503050406030204" pitchFamily="18" charset="0"/>
                        </a:rPr>
                        <m:t>H</m:t>
                      </m:r>
                      <m:d>
                        <m:dPr>
                          <m:ctrlPr>
                            <a:rPr lang="zh-TW" altLang="en-US" sz="1600" i="1">
                              <a:solidFill>
                                <a:srgbClr val="FF0000"/>
                              </a:solidFill>
                              <a:latin typeface="Cambria Math" panose="02040503050406030204" pitchFamily="18" charset="0"/>
                            </a:rPr>
                          </m:ctrlPr>
                        </m:dPr>
                        <m:e>
                          <m:r>
                            <m:rPr>
                              <m:sty m:val="p"/>
                            </m:rPr>
                            <a:rPr lang="zh-TW" altLang="en-US" sz="1600" i="0">
                              <a:solidFill>
                                <a:srgbClr val="FF0000"/>
                              </a:solidFill>
                              <a:latin typeface="Cambria Math" panose="02040503050406030204" pitchFamily="18" charset="0"/>
                            </a:rPr>
                            <m:t>X</m:t>
                          </m:r>
                        </m:e>
                      </m:d>
                      <m:r>
                        <a:rPr lang="zh-TW" altLang="en-US" sz="1600" i="0">
                          <a:latin typeface="Cambria Math" panose="02040503050406030204" pitchFamily="18" charset="0"/>
                        </a:rPr>
                        <m:t>=</m:t>
                      </m:r>
                      <m:nary>
                        <m:naryPr>
                          <m:subHide m:val="on"/>
                          <m:supHide m:val="on"/>
                          <m:ctrlPr>
                            <a:rPr lang="zh-TW" altLang="en-US" sz="1600" i="1" smtClean="0">
                              <a:latin typeface="Cambria Math" panose="02040503050406030204" pitchFamily="18" charset="0"/>
                            </a:rPr>
                          </m:ctrlPr>
                        </m:naryPr>
                        <m:sub/>
                        <m:sup/>
                        <m:e>
                          <m:r>
                            <a:rPr lang="zh-TW" altLang="en-US" sz="1600" i="1" smtClean="0">
                              <a:solidFill>
                                <a:srgbClr val="0070C0"/>
                              </a:solidFill>
                              <a:latin typeface="Cambria Math" panose="02040503050406030204" pitchFamily="18" charset="0"/>
                            </a:rPr>
                            <m:t>𝑃𝑑</m:t>
                          </m:r>
                          <m:r>
                            <a:rPr lang="zh-TW" altLang="en-US" sz="1600" i="0">
                              <a:solidFill>
                                <a:srgbClr val="0070C0"/>
                              </a:solidFill>
                              <a:latin typeface="Cambria Math" panose="02040503050406030204" pitchFamily="18" charset="0"/>
                            </a:rPr>
                            <m:t>(</m:t>
                          </m:r>
                          <m:r>
                            <m:rPr>
                              <m:sty m:val="p"/>
                            </m:rPr>
                            <a:rPr lang="zh-TW" altLang="en-US" sz="1600" i="0">
                              <a:solidFill>
                                <a:srgbClr val="0070C0"/>
                              </a:solidFill>
                              <a:latin typeface="Cambria Math" panose="02040503050406030204" pitchFamily="18" charset="0"/>
                            </a:rPr>
                            <m:t>X</m:t>
                          </m:r>
                          <m:r>
                            <a:rPr lang="zh-TW" altLang="en-US" sz="1600" i="0">
                              <a:solidFill>
                                <a:srgbClr val="0070C0"/>
                              </a:solidFill>
                              <a:latin typeface="Cambria Math" panose="02040503050406030204" pitchFamily="18" charset="0"/>
                            </a:rPr>
                            <m:t>)</m:t>
                          </m:r>
                          <m:func>
                            <m:funcPr>
                              <m:ctrlPr>
                                <a:rPr lang="zh-TW" altLang="en-US" sz="1600" i="1" smtClean="0">
                                  <a:solidFill>
                                    <a:srgbClr val="00B050"/>
                                  </a:solidFill>
                                  <a:latin typeface="Cambria Math" panose="02040503050406030204" pitchFamily="18" charset="0"/>
                                </a:rPr>
                              </m:ctrlPr>
                            </m:funcPr>
                            <m:fName>
                              <m:r>
                                <m:rPr>
                                  <m:sty m:val="p"/>
                                </m:rPr>
                                <a:rPr lang="zh-TW" altLang="en-US" sz="1600" i="0">
                                  <a:solidFill>
                                    <a:srgbClr val="00B050"/>
                                  </a:solidFill>
                                  <a:latin typeface="Cambria Math" panose="02040503050406030204" pitchFamily="18" charset="0"/>
                                </a:rPr>
                                <m:t>log</m:t>
                              </m:r>
                            </m:fName>
                            <m:e>
                              <m:f>
                                <m:fPr>
                                  <m:ctrlPr>
                                    <a:rPr lang="zh-TW" altLang="en-US" sz="1600" i="1">
                                      <a:solidFill>
                                        <a:srgbClr val="00B050"/>
                                      </a:solidFill>
                                      <a:latin typeface="Cambria Math" panose="02040503050406030204" pitchFamily="18" charset="0"/>
                                    </a:rPr>
                                  </m:ctrlPr>
                                </m:fPr>
                                <m:num>
                                  <m:r>
                                    <a:rPr lang="zh-TW" altLang="en-US" sz="1600" i="0">
                                      <a:solidFill>
                                        <a:srgbClr val="00B050"/>
                                      </a:solidFill>
                                      <a:latin typeface="Cambria Math" panose="02040503050406030204" pitchFamily="18" charset="0"/>
                                    </a:rPr>
                                    <m:t>1</m:t>
                                  </m:r>
                                </m:num>
                                <m:den>
                                  <m:d>
                                    <m:dPr>
                                      <m:begChr m:val=""/>
                                      <m:ctrlPr>
                                        <a:rPr lang="zh-TW" altLang="en-US" sz="1600" i="1">
                                          <a:solidFill>
                                            <a:srgbClr val="00B050"/>
                                          </a:solidFill>
                                          <a:latin typeface="Cambria Math" panose="02040503050406030204" pitchFamily="18" charset="0"/>
                                        </a:rPr>
                                      </m:ctrlPr>
                                    </m:dPr>
                                    <m:e>
                                      <m:r>
                                        <a:rPr lang="zh-TW" altLang="en-US" sz="1600" i="1">
                                          <a:solidFill>
                                            <a:srgbClr val="00B050"/>
                                          </a:solidFill>
                                          <a:latin typeface="Cambria Math" panose="02040503050406030204" pitchFamily="18" charset="0"/>
                                        </a:rPr>
                                        <m:t>𝑃𝑑</m:t>
                                      </m:r>
                                      <m:r>
                                        <a:rPr lang="zh-TW" altLang="en-US" sz="1600" i="0">
                                          <a:solidFill>
                                            <a:srgbClr val="00B050"/>
                                          </a:solidFill>
                                          <a:latin typeface="Cambria Math" panose="02040503050406030204" pitchFamily="18" charset="0"/>
                                        </a:rPr>
                                        <m:t>(</m:t>
                                      </m:r>
                                      <m:r>
                                        <m:rPr>
                                          <m:sty m:val="p"/>
                                        </m:rPr>
                                        <a:rPr lang="zh-TW" altLang="en-US" sz="1600" i="0">
                                          <a:solidFill>
                                            <a:srgbClr val="00B050"/>
                                          </a:solidFill>
                                          <a:latin typeface="Cambria Math" panose="02040503050406030204" pitchFamily="18" charset="0"/>
                                        </a:rPr>
                                        <m:t>X</m:t>
                                      </m:r>
                                    </m:e>
                                  </m:d>
                                </m:den>
                              </m:f>
                              <m:r>
                                <a:rPr lang="zh-TW" altLang="en-US" sz="1600" i="1" smtClean="0">
                                  <a:solidFill>
                                    <a:schemeClr val="tx1"/>
                                  </a:solidFill>
                                  <a:latin typeface="Cambria Math" panose="02040503050406030204" pitchFamily="18" charset="0"/>
                                </a:rPr>
                                <m:t>𝑑</m:t>
                              </m:r>
                              <m:r>
                                <a:rPr lang="en-US" altLang="zh-TW" sz="1600" b="0" i="1" smtClean="0">
                                  <a:solidFill>
                                    <a:schemeClr val="tx1"/>
                                  </a:solidFill>
                                  <a:latin typeface="Cambria Math" panose="02040503050406030204" pitchFamily="18" charset="0"/>
                                </a:rPr>
                                <m:t>𝑋</m:t>
                              </m:r>
                            </m:e>
                          </m:func>
                        </m:e>
                      </m:nary>
                    </m:oMath>
                  </m:oMathPara>
                </a14:m>
                <a:endParaRPr lang="zh-TW" altLang="en-US" sz="2000" dirty="0"/>
              </a:p>
            </p:txBody>
          </p:sp>
        </mc:Choice>
        <mc:Fallback xmlns="">
          <p:sp>
            <p:nvSpPr>
              <p:cNvPr id="6" name="矩形 5"/>
              <p:cNvSpPr>
                <a:spLocks noRot="1" noChangeAspect="1" noMove="1" noResize="1" noEditPoints="1" noAdjustHandles="1" noChangeArrowheads="1" noChangeShapeType="1" noTextEdit="1"/>
              </p:cNvSpPr>
              <p:nvPr/>
            </p:nvSpPr>
            <p:spPr>
              <a:xfrm>
                <a:off x="251520" y="1779662"/>
                <a:ext cx="2841291" cy="610295"/>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53640" y="2857733"/>
                <a:ext cx="22577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TW" altLang="en-US" sz="1600" i="1">
                              <a:latin typeface="Cambria Math" panose="02040503050406030204" pitchFamily="18" charset="0"/>
                            </a:rPr>
                          </m:ctrlPr>
                        </m:dPr>
                        <m:e>
                          <m:r>
                            <m:rPr>
                              <m:sty m:val="p"/>
                            </m:rPr>
                            <a:rPr lang="zh-TW" altLang="en-US" sz="1600">
                              <a:latin typeface="Cambria Math" panose="02040503050406030204" pitchFamily="18" charset="0"/>
                            </a:rPr>
                            <m:t>I</m:t>
                          </m:r>
                          <m:d>
                            <m:dPr>
                              <m:ctrlPr>
                                <a:rPr lang="zh-TW" altLang="en-US" sz="1600" i="1">
                                  <a:latin typeface="Cambria Math" panose="02040503050406030204" pitchFamily="18" charset="0"/>
                                </a:rPr>
                              </m:ctrlPr>
                            </m:dPr>
                            <m:e>
                              <m:r>
                                <m:rPr>
                                  <m:sty m:val="p"/>
                                </m:rPr>
                                <a:rPr lang="zh-TW" altLang="en-US" sz="1600" i="0">
                                  <a:latin typeface="Cambria Math" panose="02040503050406030204" pitchFamily="18" charset="0"/>
                                </a:rPr>
                                <m:t>X</m:t>
                              </m:r>
                              <m:r>
                                <a:rPr lang="zh-TW" altLang="en-US" sz="1600" i="0">
                                  <a:latin typeface="Cambria Math" panose="02040503050406030204" pitchFamily="18" charset="0"/>
                                </a:rPr>
                                <m:t>,</m:t>
                              </m:r>
                              <m:r>
                                <m:rPr>
                                  <m:sty m:val="p"/>
                                </m:rPr>
                                <a:rPr lang="zh-TW" altLang="en-US" sz="1600" i="0">
                                  <a:latin typeface="Cambria Math" panose="02040503050406030204" pitchFamily="18" charset="0"/>
                                </a:rPr>
                                <m:t>Y</m:t>
                              </m:r>
                            </m:e>
                          </m:d>
                          <m:r>
                            <a:rPr lang="zh-TW" altLang="en-US" sz="1600" i="0">
                              <a:latin typeface="Cambria Math" panose="02040503050406030204" pitchFamily="18" charset="0"/>
                            </a:rPr>
                            <m:t>=</m:t>
                          </m:r>
                          <m:r>
                            <m:rPr>
                              <m:sty m:val="p"/>
                            </m:rPr>
                            <a:rPr lang="zh-TW" altLang="en-US" sz="1600" i="0">
                              <a:latin typeface="Cambria Math" panose="02040503050406030204" pitchFamily="18" charset="0"/>
                            </a:rPr>
                            <m:t>H</m:t>
                          </m:r>
                          <m:d>
                            <m:dPr>
                              <m:ctrlPr>
                                <a:rPr lang="zh-TW" altLang="en-US" sz="1600" i="1">
                                  <a:latin typeface="Cambria Math" panose="02040503050406030204" pitchFamily="18" charset="0"/>
                                </a:rPr>
                              </m:ctrlPr>
                            </m:dPr>
                            <m:e>
                              <m:r>
                                <m:rPr>
                                  <m:sty m:val="p"/>
                                </m:rPr>
                                <a:rPr lang="zh-TW" altLang="en-US" sz="1600" i="0">
                                  <a:latin typeface="Cambria Math" panose="02040503050406030204" pitchFamily="18" charset="0"/>
                                </a:rPr>
                                <m:t>Y</m:t>
                              </m:r>
                            </m:e>
                          </m:d>
                          <m:r>
                            <a:rPr lang="zh-TW" altLang="en-US" sz="1600" i="0">
                              <a:latin typeface="Cambria Math" panose="02040503050406030204" pitchFamily="18" charset="0"/>
                            </a:rPr>
                            <m:t>−</m:t>
                          </m:r>
                          <m:sSub>
                            <m:sSubPr>
                              <m:ctrlPr>
                                <a:rPr lang="zh-TW" altLang="en-US" sz="1600" i="1">
                                  <a:latin typeface="Cambria Math" panose="02040503050406030204" pitchFamily="18" charset="0"/>
                                </a:rPr>
                              </m:ctrlPr>
                            </m:sSubPr>
                            <m:e>
                              <m:r>
                                <m:rPr>
                                  <m:sty m:val="p"/>
                                </m:rPr>
                                <a:rPr lang="zh-TW" altLang="en-US" sz="1600" i="0">
                                  <a:latin typeface="Cambria Math" panose="02040503050406030204" pitchFamily="18" charset="0"/>
                                </a:rPr>
                                <m:t>H</m:t>
                              </m:r>
                            </m:e>
                            <m:sub>
                              <m:r>
                                <m:rPr>
                                  <m:sty m:val="p"/>
                                </m:rPr>
                                <a:rPr lang="zh-TW" altLang="en-US" sz="1600" i="0">
                                  <a:latin typeface="Cambria Math" panose="02040503050406030204" pitchFamily="18" charset="0"/>
                                </a:rPr>
                                <m:t>X</m:t>
                              </m:r>
                            </m:sub>
                          </m:sSub>
                          <m:r>
                            <a:rPr lang="zh-TW" altLang="en-US" sz="1600" i="0">
                              <a:latin typeface="Cambria Math" panose="02040503050406030204" pitchFamily="18" charset="0"/>
                            </a:rPr>
                            <m:t>(</m:t>
                          </m:r>
                          <m:r>
                            <m:rPr>
                              <m:sty m:val="p"/>
                            </m:rPr>
                            <a:rPr lang="zh-TW" altLang="en-US" sz="1600" i="0">
                              <a:latin typeface="Cambria Math" panose="02040503050406030204" pitchFamily="18" charset="0"/>
                            </a:rPr>
                            <m:t>Y</m:t>
                          </m:r>
                        </m:e>
                      </m:d>
                    </m:oMath>
                  </m:oMathPara>
                </a14:m>
                <a:endParaRPr lang="zh-TW" altLang="en-US" sz="2000" dirty="0">
                  <a:latin typeface="Times New Roman" panose="02020603050405020304" pitchFamily="18" charset="0"/>
                  <a:ea typeface="微軟正黑體" panose="020B0604030504040204" pitchFamily="34" charset="-120"/>
                </a:endParaRPr>
              </a:p>
            </p:txBody>
          </p:sp>
        </mc:Choice>
        <mc:Fallback xmlns="">
          <p:sp>
            <p:nvSpPr>
              <p:cNvPr id="7" name="矩形 6"/>
              <p:cNvSpPr>
                <a:spLocks noRot="1" noChangeAspect="1" noMove="1" noResize="1" noEditPoints="1" noAdjustHandles="1" noChangeArrowheads="1" noChangeShapeType="1" noTextEdit="1"/>
              </p:cNvSpPr>
              <p:nvPr/>
            </p:nvSpPr>
            <p:spPr>
              <a:xfrm>
                <a:off x="253640" y="2857733"/>
                <a:ext cx="2257734" cy="338554"/>
              </a:xfrm>
              <a:prstGeom prst="rect">
                <a:avLst/>
              </a:prstGeom>
              <a:blipFill>
                <a:blip r:embed="rId11"/>
                <a:stretch>
                  <a:fillRect t="-109091" r="-18919" b="-17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33677" y="3336513"/>
                <a:ext cx="4460260" cy="3389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TW" altLang="en-US" sz="1600">
                          <a:latin typeface="Times New Roman" panose="02020603050405020304" pitchFamily="18" charset="0"/>
                          <a:ea typeface="微軟正黑體" panose="020B0604030504040204" pitchFamily="34" charset="-120"/>
                        </a:rPr>
                        <m:t>互資訊（</m:t>
                      </m:r>
                      <m:r>
                        <m:rPr>
                          <m:nor/>
                        </m:rPr>
                        <a:rPr lang="en-US" altLang="zh-TW" sz="1600">
                          <a:latin typeface="Times New Roman" panose="02020603050405020304" pitchFamily="18" charset="0"/>
                          <a:ea typeface="微軟正黑體" panose="020B0604030504040204" pitchFamily="34" charset="-120"/>
                        </a:rPr>
                        <m:t>Mutual</m:t>
                      </m:r>
                      <m:r>
                        <m:rPr>
                          <m:nor/>
                        </m:rPr>
                        <a:rPr lang="en-US" altLang="zh-TW" sz="1600">
                          <a:latin typeface="Times New Roman" panose="02020603050405020304" pitchFamily="18" charset="0"/>
                          <a:ea typeface="微軟正黑體" panose="020B0604030504040204" pitchFamily="34" charset="-120"/>
                        </a:rPr>
                        <m:t> </m:t>
                      </m:r>
                      <m:r>
                        <m:rPr>
                          <m:nor/>
                        </m:rPr>
                        <a:rPr lang="en-US" altLang="zh-TW" sz="1600">
                          <a:latin typeface="Times New Roman" panose="02020603050405020304" pitchFamily="18" charset="0"/>
                          <a:ea typeface="微軟正黑體" panose="020B0604030504040204" pitchFamily="34" charset="-120"/>
                        </a:rPr>
                        <m:t>Information</m:t>
                      </m:r>
                      <m:r>
                        <m:rPr>
                          <m:nor/>
                        </m:rPr>
                        <a:rPr lang="zh-TW" altLang="en-US" sz="1600">
                          <a:latin typeface="Times New Roman" panose="02020603050405020304" pitchFamily="18" charset="0"/>
                          <a:ea typeface="微軟正黑體" panose="020B0604030504040204" pitchFamily="34" charset="-120"/>
                        </a:rPr>
                        <m:t>）</m:t>
                      </m:r>
                      <m:r>
                        <a:rPr lang="zh-TW" altLang="en-US" sz="1600" i="1">
                          <a:latin typeface="Cambria Math" panose="02040503050406030204" pitchFamily="18" charset="0"/>
                          <a:ea typeface="微軟正黑體" panose="020B0604030504040204" pitchFamily="34" charset="-120"/>
                        </a:rPr>
                        <m:t>：</m:t>
                      </m:r>
                      <m:r>
                        <m:rPr>
                          <m:sty m:val="p"/>
                        </m:rPr>
                        <a:rPr lang="zh-TW" altLang="en-US" sz="1600">
                          <a:latin typeface="Cambria Math" panose="02040503050406030204" pitchFamily="18" charset="0"/>
                        </a:rPr>
                        <m:t>I</m:t>
                      </m:r>
                      <m:d>
                        <m:dPr>
                          <m:ctrlPr>
                            <a:rPr lang="zh-TW" altLang="en-US" sz="1600" i="1">
                              <a:latin typeface="Cambria Math" panose="02040503050406030204" pitchFamily="18" charset="0"/>
                            </a:rPr>
                          </m:ctrlPr>
                        </m:dPr>
                        <m:e>
                          <m:r>
                            <m:rPr>
                              <m:sty m:val="p"/>
                            </m:rPr>
                            <a:rPr lang="zh-TW" altLang="en-US" sz="1600">
                              <a:latin typeface="Cambria Math" panose="02040503050406030204" pitchFamily="18" charset="0"/>
                            </a:rPr>
                            <m:t>X</m:t>
                          </m:r>
                          <m:r>
                            <a:rPr lang="zh-TW" altLang="en-US" sz="1600">
                              <a:latin typeface="Cambria Math" panose="02040503050406030204" pitchFamily="18" charset="0"/>
                            </a:rPr>
                            <m:t>,</m:t>
                          </m:r>
                          <m:r>
                            <m:rPr>
                              <m:sty m:val="p"/>
                            </m:rPr>
                            <a:rPr lang="zh-TW" altLang="en-US" sz="1600">
                              <a:latin typeface="Cambria Math" panose="02040503050406030204" pitchFamily="18" charset="0"/>
                            </a:rPr>
                            <m:t>Y</m:t>
                          </m:r>
                        </m:e>
                      </m:d>
                      <m:r>
                        <a:rPr lang="zh-TW" altLang="en-US" sz="1600">
                          <a:latin typeface="Cambria Math" panose="02040503050406030204" pitchFamily="18" charset="0"/>
                        </a:rPr>
                        <m:t>=</m:t>
                      </m:r>
                      <m:r>
                        <m:rPr>
                          <m:sty m:val="p"/>
                        </m:rPr>
                        <a:rPr lang="zh-TW" altLang="en-US" sz="1600">
                          <a:latin typeface="Cambria Math" panose="02040503050406030204" pitchFamily="18" charset="0"/>
                        </a:rPr>
                        <m:t>I</m:t>
                      </m:r>
                      <m:d>
                        <m:dPr>
                          <m:ctrlPr>
                            <a:rPr lang="zh-TW" altLang="en-US" sz="1600" i="1">
                              <a:latin typeface="Cambria Math" panose="02040503050406030204" pitchFamily="18" charset="0"/>
                            </a:rPr>
                          </m:ctrlPr>
                        </m:dPr>
                        <m:e>
                          <m:r>
                            <m:rPr>
                              <m:sty m:val="p"/>
                            </m:rPr>
                            <a:rPr lang="en-US" altLang="zh-TW" sz="1600">
                              <a:latin typeface="Cambria Math" panose="02040503050406030204" pitchFamily="18" charset="0"/>
                            </a:rPr>
                            <m:t>Y</m:t>
                          </m:r>
                          <m:r>
                            <a:rPr lang="zh-TW" altLang="en-US" sz="1600">
                              <a:latin typeface="Cambria Math" panose="02040503050406030204" pitchFamily="18" charset="0"/>
                            </a:rPr>
                            <m:t>,</m:t>
                          </m:r>
                          <m:r>
                            <m:rPr>
                              <m:sty m:val="p"/>
                            </m:rPr>
                            <a:rPr lang="en-US" altLang="zh-TW" sz="1600">
                              <a:latin typeface="Cambria Math" panose="02040503050406030204" pitchFamily="18" charset="0"/>
                            </a:rPr>
                            <m:t>X</m:t>
                          </m:r>
                        </m:e>
                      </m:d>
                    </m:oMath>
                  </m:oMathPara>
                </a14:m>
                <a:endParaRPr lang="zh-TW" altLang="en-US" sz="1600" dirty="0">
                  <a:latin typeface="Times New Roman" panose="02020603050405020304" pitchFamily="18" charset="0"/>
                  <a:ea typeface="微軟正黑體" panose="020B0604030504040204" pitchFamily="34" charset="-120"/>
                </a:endParaRPr>
              </a:p>
            </p:txBody>
          </p:sp>
        </mc:Choice>
        <mc:Fallback xmlns="">
          <p:sp>
            <p:nvSpPr>
              <p:cNvPr id="8" name="矩形 7"/>
              <p:cNvSpPr>
                <a:spLocks noRot="1" noChangeAspect="1" noMove="1" noResize="1" noEditPoints="1" noAdjustHandles="1" noChangeArrowheads="1" noChangeShapeType="1" noTextEdit="1"/>
              </p:cNvSpPr>
              <p:nvPr/>
            </p:nvSpPr>
            <p:spPr>
              <a:xfrm>
                <a:off x="233677" y="3336513"/>
                <a:ext cx="4460260" cy="338939"/>
              </a:xfrm>
              <a:prstGeom prst="rect">
                <a:avLst/>
              </a:prstGeom>
              <a:blipFill>
                <a:blip r:embed="rId4"/>
                <a:stretch>
                  <a:fillRect b="-1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14677" y="3712945"/>
                <a:ext cx="8514787" cy="6459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zh-TW" altLang="en-US" sz="1600">
                          <a:latin typeface="Times New Roman" panose="02020603050405020304" pitchFamily="18" charset="0"/>
                          <a:ea typeface="微軟正黑體" panose="020B0604030504040204" pitchFamily="34" charset="-120"/>
                        </a:rPr>
                        <m:t>影響資訊（</m:t>
                      </m:r>
                      <m:r>
                        <m:rPr>
                          <m:nor/>
                        </m:rPr>
                        <a:rPr lang="en-US" altLang="zh-TW" sz="1600">
                          <a:latin typeface="Times New Roman" panose="02020603050405020304" pitchFamily="18" charset="0"/>
                          <a:ea typeface="微軟正黑體" panose="020B0604030504040204" pitchFamily="34" charset="-120"/>
                        </a:rPr>
                        <m:t>Influence</m:t>
                      </m:r>
                      <m:r>
                        <m:rPr>
                          <m:nor/>
                        </m:rPr>
                        <a:rPr lang="en-US" altLang="zh-TW" sz="1600">
                          <a:latin typeface="Times New Roman" panose="02020603050405020304" pitchFamily="18" charset="0"/>
                          <a:ea typeface="微軟正黑體" panose="020B0604030504040204" pitchFamily="34" charset="-120"/>
                        </a:rPr>
                        <m:t> </m:t>
                      </m:r>
                      <m:r>
                        <m:rPr>
                          <m:nor/>
                        </m:rPr>
                        <a:rPr lang="en-US" altLang="zh-TW" sz="1600">
                          <a:latin typeface="Times New Roman" panose="02020603050405020304" pitchFamily="18" charset="0"/>
                          <a:ea typeface="微軟正黑體" panose="020B0604030504040204" pitchFamily="34" charset="-120"/>
                        </a:rPr>
                        <m:t>information</m:t>
                      </m:r>
                      <m:r>
                        <m:rPr>
                          <m:nor/>
                        </m:rPr>
                        <a:rPr lang="zh-TW" altLang="en-US" sz="1600">
                          <a:latin typeface="Times New Roman" panose="02020603050405020304" pitchFamily="18" charset="0"/>
                          <a:ea typeface="微軟正黑體" panose="020B0604030504040204" pitchFamily="34" charset="-120"/>
                        </a:rPr>
                        <m:t>）</m:t>
                      </m:r>
                      <m:r>
                        <a:rPr lang="zh-TW" altLang="en-US" sz="1600" i="1" dirty="0">
                          <a:latin typeface="Cambria Math" panose="02040503050406030204" pitchFamily="18" charset="0"/>
                        </a:rPr>
                        <m:t>：</m:t>
                      </m:r>
                      <m:r>
                        <m:rPr>
                          <m:sty m:val="p"/>
                        </m:rPr>
                        <a:rPr lang="zh-TW" altLang="en-US" sz="1600" i="0">
                          <a:latin typeface="Cambria Math" panose="02040503050406030204" pitchFamily="18" charset="0"/>
                        </a:rPr>
                        <m:t>I</m:t>
                      </m:r>
                      <m:d>
                        <m:dPr>
                          <m:ctrlPr>
                            <a:rPr lang="zh-TW" altLang="en-US" sz="1600" i="1">
                              <a:latin typeface="Cambria Math" panose="02040503050406030204" pitchFamily="18" charset="0"/>
                            </a:rPr>
                          </m:ctrlPr>
                        </m:dPr>
                        <m:e>
                          <m:sSub>
                            <m:sSubPr>
                              <m:ctrlPr>
                                <a:rPr lang="zh-TW" altLang="en-US" sz="1600" i="1">
                                  <a:latin typeface="Cambria Math" panose="02040503050406030204" pitchFamily="18" charset="0"/>
                                </a:rPr>
                              </m:ctrlPr>
                            </m:sSub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i</m:t>
                              </m:r>
                            </m:sub>
                          </m:sSub>
                          <m:r>
                            <a:rPr lang="zh-TW" altLang="en-US" sz="1600" i="0">
                              <a:latin typeface="Cambria Math" panose="02040503050406030204" pitchFamily="18" charset="0"/>
                            </a:rPr>
                            <m:t>→</m:t>
                          </m:r>
                          <m:sSub>
                            <m:sSubPr>
                              <m:ctrlPr>
                                <a:rPr lang="zh-TW" altLang="en-US" sz="1600" i="1">
                                  <a:latin typeface="Cambria Math" panose="02040503050406030204" pitchFamily="18" charset="0"/>
                                </a:rPr>
                              </m:ctrlPr>
                            </m:sSub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j</m:t>
                              </m:r>
                            </m:sub>
                          </m:sSub>
                        </m:e>
                      </m:d>
                      <m:r>
                        <a:rPr lang="zh-TW" altLang="en-US" sz="1600" i="0">
                          <a:latin typeface="Cambria Math" panose="02040503050406030204" pitchFamily="18" charset="0"/>
                        </a:rPr>
                        <m:t>   =</m:t>
                      </m:r>
                      <m:r>
                        <m:rPr>
                          <m:sty m:val="p"/>
                        </m:rPr>
                        <a:rPr lang="zh-TW" altLang="en-US" sz="1600" i="0">
                          <a:latin typeface="Cambria Math" panose="02040503050406030204" pitchFamily="18" charset="0"/>
                        </a:rPr>
                        <m:t>I</m:t>
                      </m:r>
                      <m:d>
                        <m:dPr>
                          <m:ctrlPr>
                            <a:rPr lang="zh-TW" altLang="en-US" sz="1600" i="1">
                              <a:latin typeface="Cambria Math" panose="02040503050406030204" pitchFamily="18" charset="0"/>
                            </a:rPr>
                          </m:ctrlPr>
                        </m:dPr>
                        <m:e>
                          <m:sSubSup>
                            <m:sSubSupPr>
                              <m:ctrlPr>
                                <a:rPr lang="zh-TW" altLang="en-US" sz="1600" i="1">
                                  <a:latin typeface="Cambria Math" panose="02040503050406030204" pitchFamily="18" charset="0"/>
                                </a:rPr>
                              </m:ctrlPr>
                            </m:sSubSup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i</m:t>
                              </m:r>
                            </m:sub>
                            <m:sup>
                              <m:r>
                                <a:rPr lang="zh-TW" altLang="en-US" sz="1600" i="0">
                                  <a:latin typeface="Cambria Math" panose="02040503050406030204" pitchFamily="18" charset="0"/>
                                </a:rPr>
                                <m:t>−</m:t>
                              </m:r>
                            </m:sup>
                          </m:sSubSup>
                          <m:r>
                            <a:rPr lang="zh-TW" altLang="en-US" sz="1600" i="0">
                              <a:latin typeface="Cambria Math" panose="02040503050406030204" pitchFamily="18" charset="0"/>
                            </a:rPr>
                            <m:t>, </m:t>
                          </m:r>
                          <m:sSub>
                            <m:sSubPr>
                              <m:ctrlPr>
                                <a:rPr lang="zh-TW" altLang="en-US" sz="1600" i="1">
                                  <a:latin typeface="Cambria Math" panose="02040503050406030204" pitchFamily="18" charset="0"/>
                                </a:rPr>
                              </m:ctrlPr>
                            </m:sSub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j</m:t>
                              </m:r>
                            </m:sub>
                          </m:sSub>
                        </m:e>
                      </m:d>
                      <m:nary>
                        <m:naryPr>
                          <m:limLoc m:val="subSup"/>
                          <m:ctrlPr>
                            <a:rPr lang="zh-TW" altLang="en-US" sz="1600" i="1">
                              <a:latin typeface="Cambria Math" panose="02040503050406030204" pitchFamily="18" charset="0"/>
                            </a:rPr>
                          </m:ctrlPr>
                        </m:naryPr>
                        <m:sub>
                          <m:r>
                            <a:rPr lang="zh-TW" altLang="en-US" sz="1600" i="0">
                              <a:latin typeface="Cambria Math" panose="02040503050406030204" pitchFamily="18" charset="0"/>
                            </a:rPr>
                            <m:t>−∞</m:t>
                          </m:r>
                        </m:sub>
                        <m:sup>
                          <m:r>
                            <a:rPr lang="zh-TW" altLang="en-US" sz="1600" i="0">
                              <a:latin typeface="Cambria Math" panose="02040503050406030204" pitchFamily="18" charset="0"/>
                            </a:rPr>
                            <m:t>0</m:t>
                          </m:r>
                        </m:sup>
                        <m:e>
                          <m:r>
                            <a:rPr lang="zh-TW" altLang="en-US" sz="1600" i="1">
                              <a:latin typeface="Cambria Math" panose="02040503050406030204" pitchFamily="18" charset="0"/>
                            </a:rPr>
                            <m:t>𝑃𝑑</m:t>
                          </m:r>
                          <m:d>
                            <m:dPr>
                              <m:ctrlPr>
                                <a:rPr lang="zh-TW" altLang="en-US" sz="1600" i="1">
                                  <a:latin typeface="Cambria Math" panose="02040503050406030204" pitchFamily="18" charset="0"/>
                                </a:rPr>
                              </m:ctrlPr>
                            </m:dPr>
                            <m:e>
                              <m:sSub>
                                <m:sSubPr>
                                  <m:ctrlPr>
                                    <a:rPr lang="zh-TW" altLang="en-US" sz="1600" i="1">
                                      <a:latin typeface="Cambria Math" panose="02040503050406030204" pitchFamily="18" charset="0"/>
                                    </a:rPr>
                                  </m:ctrlPr>
                                </m:sSub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i</m:t>
                                  </m:r>
                                </m:sub>
                              </m:sSub>
                            </m:e>
                          </m:d>
                          <m:r>
                            <a:rPr lang="zh-TW" altLang="en-US" sz="1600" i="1">
                              <a:latin typeface="Cambria Math" panose="02040503050406030204" pitchFamily="18" charset="0"/>
                            </a:rPr>
                            <m:t>𝑑</m:t>
                          </m:r>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𝑓</m:t>
                              </m:r>
                            </m:e>
                            <m:sub>
                              <m:r>
                                <a:rPr lang="zh-TW" altLang="en-US" sz="1600" i="1">
                                  <a:latin typeface="Cambria Math" panose="02040503050406030204" pitchFamily="18" charset="0"/>
                                </a:rPr>
                                <m:t>𝑖</m:t>
                              </m:r>
                            </m:sub>
                          </m:sSub>
                        </m:e>
                      </m:nary>
                      <m:r>
                        <a:rPr lang="zh-TW" altLang="en-US" sz="1600" i="0">
                          <a:latin typeface="Cambria Math" panose="02040503050406030204" pitchFamily="18" charset="0"/>
                        </a:rPr>
                        <m:t>+</m:t>
                      </m:r>
                      <m:r>
                        <m:rPr>
                          <m:sty m:val="p"/>
                        </m:rPr>
                        <a:rPr lang="zh-TW" altLang="en-US" sz="1600" i="0">
                          <a:latin typeface="Cambria Math" panose="02040503050406030204" pitchFamily="18" charset="0"/>
                        </a:rPr>
                        <m:t>I</m:t>
                      </m:r>
                      <m:d>
                        <m:dPr>
                          <m:ctrlPr>
                            <a:rPr lang="zh-TW" altLang="en-US" sz="1600" i="1">
                              <a:latin typeface="Cambria Math" panose="02040503050406030204" pitchFamily="18" charset="0"/>
                            </a:rPr>
                          </m:ctrlPr>
                        </m:dPr>
                        <m:e>
                          <m:sSubSup>
                            <m:sSubSupPr>
                              <m:ctrlPr>
                                <a:rPr lang="zh-TW" altLang="en-US" sz="1600" i="1">
                                  <a:latin typeface="Cambria Math" panose="02040503050406030204" pitchFamily="18" charset="0"/>
                                </a:rPr>
                              </m:ctrlPr>
                            </m:sSubSup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i</m:t>
                              </m:r>
                            </m:sub>
                            <m:sup>
                              <m:r>
                                <a:rPr lang="zh-TW" altLang="en-US" sz="1600" i="0">
                                  <a:latin typeface="Cambria Math" panose="02040503050406030204" pitchFamily="18" charset="0"/>
                                </a:rPr>
                                <m:t>+</m:t>
                              </m:r>
                            </m:sup>
                          </m:sSubSup>
                          <m:r>
                            <a:rPr lang="zh-TW" altLang="en-US" sz="1600" i="0">
                              <a:latin typeface="Cambria Math" panose="02040503050406030204" pitchFamily="18" charset="0"/>
                            </a:rPr>
                            <m:t>, </m:t>
                          </m:r>
                          <m:sSub>
                            <m:sSubPr>
                              <m:ctrlPr>
                                <a:rPr lang="zh-TW" altLang="en-US" sz="1600" i="1">
                                  <a:latin typeface="Cambria Math" panose="02040503050406030204" pitchFamily="18" charset="0"/>
                                </a:rPr>
                              </m:ctrlPr>
                            </m:sSub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j</m:t>
                              </m:r>
                            </m:sub>
                          </m:sSub>
                        </m:e>
                      </m:d>
                      <m:nary>
                        <m:naryPr>
                          <m:limLoc m:val="subSup"/>
                          <m:ctrlPr>
                            <a:rPr lang="zh-TW" altLang="en-US" sz="1600" i="1">
                              <a:latin typeface="Cambria Math" panose="02040503050406030204" pitchFamily="18" charset="0"/>
                            </a:rPr>
                          </m:ctrlPr>
                        </m:naryPr>
                        <m:sub>
                          <m:r>
                            <a:rPr lang="zh-TW" altLang="en-US" sz="1600" i="0">
                              <a:latin typeface="Cambria Math" panose="02040503050406030204" pitchFamily="18" charset="0"/>
                            </a:rPr>
                            <m:t>0</m:t>
                          </m:r>
                        </m:sub>
                        <m:sup>
                          <m:r>
                            <a:rPr lang="zh-TW" altLang="en-US" sz="1600" i="0">
                              <a:latin typeface="Cambria Math" panose="02040503050406030204" pitchFamily="18" charset="0"/>
                            </a:rPr>
                            <m:t>∞</m:t>
                          </m:r>
                        </m:sup>
                        <m:e>
                          <m:r>
                            <a:rPr lang="zh-TW" altLang="en-US" sz="1600" i="1">
                              <a:latin typeface="Cambria Math" panose="02040503050406030204" pitchFamily="18" charset="0"/>
                            </a:rPr>
                            <m:t>𝑃𝑑</m:t>
                          </m:r>
                          <m:d>
                            <m:dPr>
                              <m:ctrlPr>
                                <a:rPr lang="zh-TW" altLang="en-US" sz="1600" i="1">
                                  <a:latin typeface="Cambria Math" panose="02040503050406030204" pitchFamily="18" charset="0"/>
                                </a:rPr>
                              </m:ctrlPr>
                            </m:dPr>
                            <m:e>
                              <m:sSub>
                                <m:sSubPr>
                                  <m:ctrlPr>
                                    <a:rPr lang="zh-TW" altLang="en-US" sz="1600" i="1">
                                      <a:latin typeface="Cambria Math" panose="02040503050406030204" pitchFamily="18" charset="0"/>
                                    </a:rPr>
                                  </m:ctrlPr>
                                </m:sSub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i</m:t>
                                  </m:r>
                                </m:sub>
                              </m:sSub>
                            </m:e>
                          </m:d>
                          <m:r>
                            <a:rPr lang="zh-TW" altLang="en-US" sz="1600" i="1">
                              <a:latin typeface="Cambria Math" panose="02040503050406030204" pitchFamily="18" charset="0"/>
                            </a:rPr>
                            <m:t>𝑑</m:t>
                          </m:r>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𝑓</m:t>
                              </m:r>
                            </m:e>
                            <m:sub>
                              <m:r>
                                <a:rPr lang="zh-TW" altLang="en-US" sz="1600" i="1">
                                  <a:latin typeface="Cambria Math" panose="02040503050406030204" pitchFamily="18" charset="0"/>
                                </a:rPr>
                                <m:t>𝑖</m:t>
                              </m:r>
                            </m:sub>
                          </m:sSub>
                        </m:e>
                      </m:nary>
                    </m:oMath>
                  </m:oMathPara>
                </a14:m>
                <a:endParaRPr lang="zh-TW" altLang="en-US" sz="2000" dirty="0">
                  <a:latin typeface="Times New Roman" panose="02020603050405020304" pitchFamily="18" charset="0"/>
                  <a:ea typeface="微軟正黑體" panose="020B0604030504040204" pitchFamily="34" charset="-120"/>
                </a:endParaRPr>
              </a:p>
            </p:txBody>
          </p:sp>
        </mc:Choice>
        <mc:Fallback xmlns="">
          <p:sp>
            <p:nvSpPr>
              <p:cNvPr id="10" name="矩形 9"/>
              <p:cNvSpPr>
                <a:spLocks noRot="1" noChangeAspect="1" noMove="1" noResize="1" noEditPoints="1" noAdjustHandles="1" noChangeArrowheads="1" noChangeShapeType="1" noTextEdit="1"/>
              </p:cNvSpPr>
              <p:nvPr/>
            </p:nvSpPr>
            <p:spPr>
              <a:xfrm>
                <a:off x="214677" y="3712945"/>
                <a:ext cx="8514787" cy="645946"/>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79960" y="4432500"/>
                <a:ext cx="8514787" cy="379015"/>
              </a:xfrm>
              <a:prstGeom prst="rect">
                <a:avLst/>
              </a:prstGeom>
            </p:spPr>
            <p:txBody>
              <a:bodyPr wrap="square">
                <a:spAutoFit/>
              </a:bodyPr>
              <a:lstStyle/>
              <a:p>
                <a14:m>
                  <m:oMath xmlns:m="http://schemas.openxmlformats.org/officeDocument/2006/math">
                    <m:r>
                      <a:rPr lang="zh-TW" altLang="en-US" sz="1600" i="1" smtClean="0">
                        <a:latin typeface="Cambria Math" panose="02040503050406030204" pitchFamily="18" charset="0"/>
                        <a:ea typeface="微軟正黑體" panose="020B0604030504040204" pitchFamily="34" charset="-120"/>
                      </a:rPr>
                      <m:t>若</m:t>
                    </m:r>
                    <m:r>
                      <a:rPr lang="zh-TW" altLang="en-US" sz="1600" i="1" dirty="0" smtClean="0">
                        <a:latin typeface="Cambria Math" panose="02040503050406030204" pitchFamily="18" charset="0"/>
                        <a:ea typeface="微軟正黑體" panose="020B0604030504040204" pitchFamily="34" charset="-120"/>
                      </a:rPr>
                      <m:t>影響資訊量不分正負</m:t>
                    </m:r>
                  </m:oMath>
                </a14:m>
                <a:r>
                  <a:rPr lang="zh-TW" altLang="en-US" sz="1600" dirty="0" smtClean="0">
                    <a:latin typeface="Times New Roman" panose="02020603050405020304" pitchFamily="18" charset="0"/>
                    <a:ea typeface="微軟正黑體" panose="020B0604030504040204" pitchFamily="34" charset="-120"/>
                  </a:rPr>
                  <a:t>，</a:t>
                </a:r>
                <a:r>
                  <a:rPr lang="zh-TW" altLang="en-US" sz="1600" dirty="0"/>
                  <a:t> </a:t>
                </a:r>
                <a14:m>
                  <m:oMath xmlns:m="http://schemas.openxmlformats.org/officeDocument/2006/math">
                    <m:r>
                      <m:rPr>
                        <m:sty m:val="p"/>
                      </m:rPr>
                      <a:rPr lang="zh-TW" altLang="en-US" sz="1600">
                        <a:latin typeface="Cambria Math" panose="02040503050406030204" pitchFamily="18" charset="0"/>
                      </a:rPr>
                      <m:t>I</m:t>
                    </m:r>
                    <m:d>
                      <m:dPr>
                        <m:ctrlPr>
                          <a:rPr lang="zh-TW" altLang="en-US" sz="1600" i="1">
                            <a:latin typeface="Cambria Math" panose="02040503050406030204" pitchFamily="18" charset="0"/>
                          </a:rPr>
                        </m:ctrlPr>
                      </m:dPr>
                      <m:e>
                        <m:sSub>
                          <m:sSubPr>
                            <m:ctrlPr>
                              <a:rPr lang="zh-TW" altLang="en-US" sz="1600" i="1">
                                <a:latin typeface="Cambria Math" panose="02040503050406030204" pitchFamily="18" charset="0"/>
                              </a:rPr>
                            </m:ctrlPr>
                          </m:sSubPr>
                          <m:e>
                            <m:r>
                              <m:rPr>
                                <m:sty m:val="p"/>
                              </m:rPr>
                              <a:rPr lang="zh-TW" altLang="en-US" sz="1600">
                                <a:latin typeface="Cambria Math" panose="02040503050406030204" pitchFamily="18" charset="0"/>
                              </a:rPr>
                              <m:t>f</m:t>
                            </m:r>
                          </m:e>
                          <m:sub>
                            <m:r>
                              <m:rPr>
                                <m:sty m:val="p"/>
                              </m:rPr>
                              <a:rPr lang="zh-TW" altLang="en-US" sz="1600">
                                <a:latin typeface="Cambria Math" panose="02040503050406030204" pitchFamily="18" charset="0"/>
                              </a:rPr>
                              <m:t>i</m:t>
                            </m:r>
                          </m:sub>
                        </m:sSub>
                        <m:r>
                          <a:rPr lang="zh-TW" altLang="en-US" sz="1600">
                            <a:latin typeface="Cambria Math" panose="02040503050406030204" pitchFamily="18" charset="0"/>
                          </a:rPr>
                          <m:t>→</m:t>
                        </m:r>
                        <m:sSub>
                          <m:sSubPr>
                            <m:ctrlPr>
                              <a:rPr lang="zh-TW" altLang="en-US" sz="1600" i="1">
                                <a:latin typeface="Cambria Math" panose="02040503050406030204" pitchFamily="18" charset="0"/>
                              </a:rPr>
                            </m:ctrlPr>
                          </m:sSubPr>
                          <m:e>
                            <m:r>
                              <m:rPr>
                                <m:sty m:val="p"/>
                              </m:rPr>
                              <a:rPr lang="zh-TW" altLang="en-US" sz="1600">
                                <a:latin typeface="Cambria Math" panose="02040503050406030204" pitchFamily="18" charset="0"/>
                              </a:rPr>
                              <m:t>f</m:t>
                            </m:r>
                          </m:e>
                          <m:sub>
                            <m:r>
                              <m:rPr>
                                <m:sty m:val="p"/>
                              </m:rPr>
                              <a:rPr lang="zh-TW" altLang="en-US" sz="1600">
                                <a:latin typeface="Cambria Math" panose="02040503050406030204" pitchFamily="18" charset="0"/>
                              </a:rPr>
                              <m:t>j</m:t>
                            </m:r>
                          </m:sub>
                        </m:sSub>
                      </m:e>
                    </m:d>
                  </m:oMath>
                </a14:m>
                <a:r>
                  <a:rPr lang="en-US" altLang="zh-TW" sz="1600" dirty="0" smtClean="0">
                    <a:latin typeface="Times New Roman" panose="02020603050405020304" pitchFamily="18" charset="0"/>
                    <a:ea typeface="微軟正黑體" panose="020B0604030504040204" pitchFamily="34" charset="-120"/>
                  </a:rPr>
                  <a:t>=</a:t>
                </a:r>
                <a:r>
                  <a:rPr lang="zh-TW" altLang="en-US" sz="1600" dirty="0"/>
                  <a:t> </a:t>
                </a:r>
                <a14:m>
                  <m:oMath xmlns:m="http://schemas.openxmlformats.org/officeDocument/2006/math">
                    <m:r>
                      <m:rPr>
                        <m:sty m:val="p"/>
                      </m:rPr>
                      <a:rPr lang="zh-TW" altLang="en-US" sz="1600">
                        <a:latin typeface="Cambria Math" panose="02040503050406030204" pitchFamily="18" charset="0"/>
                      </a:rPr>
                      <m:t>I</m:t>
                    </m:r>
                    <m:d>
                      <m:dPr>
                        <m:ctrlPr>
                          <a:rPr lang="zh-TW" altLang="en-US" sz="1600" i="1">
                            <a:latin typeface="Cambria Math" panose="02040503050406030204" pitchFamily="18" charset="0"/>
                          </a:rPr>
                        </m:ctrlPr>
                      </m:dPr>
                      <m:e>
                        <m:sSub>
                          <m:sSubPr>
                            <m:ctrlPr>
                              <a:rPr lang="zh-TW" altLang="en-US" sz="1600" i="1">
                                <a:latin typeface="Cambria Math" panose="02040503050406030204" pitchFamily="18" charset="0"/>
                              </a:rPr>
                            </m:ctrlPr>
                          </m:sSubPr>
                          <m:e>
                            <m:r>
                              <m:rPr>
                                <m:sty m:val="p"/>
                              </m:rPr>
                              <a:rPr lang="zh-TW" altLang="en-US" sz="1600">
                                <a:latin typeface="Cambria Math" panose="02040503050406030204" pitchFamily="18" charset="0"/>
                              </a:rPr>
                              <m:t>f</m:t>
                            </m:r>
                          </m:e>
                          <m:sub>
                            <m:r>
                              <m:rPr>
                                <m:sty m:val="p"/>
                              </m:rPr>
                              <a:rPr lang="en-US" altLang="zh-TW" sz="1600" b="0" i="0" smtClean="0">
                                <a:latin typeface="Cambria Math" panose="02040503050406030204" pitchFamily="18" charset="0"/>
                              </a:rPr>
                              <m:t>j</m:t>
                            </m:r>
                          </m:sub>
                        </m:sSub>
                        <m:r>
                          <a:rPr lang="zh-TW" altLang="en-US" sz="1600">
                            <a:latin typeface="Cambria Math" panose="02040503050406030204" pitchFamily="18" charset="0"/>
                          </a:rPr>
                          <m:t>→</m:t>
                        </m:r>
                        <m:sSub>
                          <m:sSubPr>
                            <m:ctrlPr>
                              <a:rPr lang="zh-TW" altLang="en-US" sz="1600" i="1">
                                <a:latin typeface="Cambria Math" panose="02040503050406030204" pitchFamily="18" charset="0"/>
                              </a:rPr>
                            </m:ctrlPr>
                          </m:sSubPr>
                          <m:e>
                            <m:r>
                              <m:rPr>
                                <m:sty m:val="p"/>
                              </m:rPr>
                              <a:rPr lang="zh-TW" altLang="en-US" sz="1600">
                                <a:latin typeface="Cambria Math" panose="02040503050406030204" pitchFamily="18" charset="0"/>
                              </a:rPr>
                              <m:t>f</m:t>
                            </m:r>
                          </m:e>
                          <m:sub>
                            <m:r>
                              <m:rPr>
                                <m:sty m:val="p"/>
                              </m:rPr>
                              <a:rPr lang="en-US" altLang="zh-TW" sz="1600" b="0" i="0" smtClean="0">
                                <a:latin typeface="Cambria Math" panose="02040503050406030204" pitchFamily="18" charset="0"/>
                              </a:rPr>
                              <m:t>i</m:t>
                            </m:r>
                          </m:sub>
                        </m:sSub>
                      </m:e>
                    </m:d>
                    <m:r>
                      <a:rPr lang="zh-TW" altLang="en-US" sz="1600" i="1" dirty="0">
                        <a:latin typeface="Cambria Math" panose="02040503050406030204" pitchFamily="18" charset="0"/>
                        <a:ea typeface="微軟正黑體" panose="020B0604030504040204" pitchFamily="34" charset="-120"/>
                      </a:rPr>
                      <m:t>則回歸於互資訊</m:t>
                    </m:r>
                  </m:oMath>
                </a14:m>
                <a:endParaRPr lang="zh-TW" altLang="en-US" sz="1600" dirty="0">
                  <a:latin typeface="微軟正黑體" panose="020B0604030504040204" pitchFamily="34" charset="-120"/>
                  <a:ea typeface="微軟正黑體" panose="020B0604030504040204" pitchFamily="34" charset="-120"/>
                </a:endParaRPr>
              </a:p>
            </p:txBody>
          </p:sp>
        </mc:Choice>
        <mc:Fallback xmlns="">
          <p:sp>
            <p:nvSpPr>
              <p:cNvPr id="12" name="矩形 11"/>
              <p:cNvSpPr>
                <a:spLocks noRot="1" noChangeAspect="1" noMove="1" noResize="1" noEditPoints="1" noAdjustHandles="1" noChangeArrowheads="1" noChangeShapeType="1" noTextEdit="1"/>
              </p:cNvSpPr>
              <p:nvPr/>
            </p:nvSpPr>
            <p:spPr>
              <a:xfrm>
                <a:off x="279960" y="4432500"/>
                <a:ext cx="8514787" cy="379015"/>
              </a:xfrm>
              <a:prstGeom prst="rect">
                <a:avLst/>
              </a:prstGeom>
              <a:blipFill>
                <a:blip r:embed="rId8"/>
                <a:stretch>
                  <a:fillRect l="-72" t="-1613" b="-145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3" name="內容版面配置區 3"/>
              <p:cNvGraphicFramePr>
                <a:graphicFrameLocks/>
              </p:cNvGraphicFramePr>
              <p:nvPr>
                <p:extLst>
                  <p:ext uri="{D42A27DB-BD31-4B8C-83A1-F6EECF244321}">
                    <p14:modId xmlns:p14="http://schemas.microsoft.com/office/powerpoint/2010/main" val="1737230611"/>
                  </p:ext>
                </p:extLst>
              </p:nvPr>
            </p:nvGraphicFramePr>
            <p:xfrm>
              <a:off x="4693938" y="1661204"/>
              <a:ext cx="3910512" cy="2778012"/>
            </p:xfrm>
            <a:graphic>
              <a:graphicData uri="http://schemas.openxmlformats.org/drawingml/2006/table">
                <a:tbl>
                  <a:tblPr firstRow="1" bandRow="1">
                    <a:tableStyleId>{BC89EF96-8CEA-46FF-86C4-4CE0E7609802}</a:tableStyleId>
                  </a:tblPr>
                  <a:tblGrid>
                    <a:gridCol w="651752">
                      <a:extLst>
                        <a:ext uri="{9D8B030D-6E8A-4147-A177-3AD203B41FA5}">
                          <a16:colId xmlns:a16="http://schemas.microsoft.com/office/drawing/2014/main" val="1898738952"/>
                        </a:ext>
                      </a:extLst>
                    </a:gridCol>
                    <a:gridCol w="651752">
                      <a:extLst>
                        <a:ext uri="{9D8B030D-6E8A-4147-A177-3AD203B41FA5}">
                          <a16:colId xmlns:a16="http://schemas.microsoft.com/office/drawing/2014/main" val="2687310472"/>
                        </a:ext>
                      </a:extLst>
                    </a:gridCol>
                    <a:gridCol w="651752">
                      <a:extLst>
                        <a:ext uri="{9D8B030D-6E8A-4147-A177-3AD203B41FA5}">
                          <a16:colId xmlns:a16="http://schemas.microsoft.com/office/drawing/2014/main" val="3613687990"/>
                        </a:ext>
                      </a:extLst>
                    </a:gridCol>
                    <a:gridCol w="651752">
                      <a:extLst>
                        <a:ext uri="{9D8B030D-6E8A-4147-A177-3AD203B41FA5}">
                          <a16:colId xmlns:a16="http://schemas.microsoft.com/office/drawing/2014/main" val="3913967976"/>
                        </a:ext>
                      </a:extLst>
                    </a:gridCol>
                    <a:gridCol w="651752">
                      <a:extLst>
                        <a:ext uri="{9D8B030D-6E8A-4147-A177-3AD203B41FA5}">
                          <a16:colId xmlns:a16="http://schemas.microsoft.com/office/drawing/2014/main" val="2400399860"/>
                        </a:ext>
                      </a:extLst>
                    </a:gridCol>
                    <a:gridCol w="651752">
                      <a:extLst>
                        <a:ext uri="{9D8B030D-6E8A-4147-A177-3AD203B41FA5}">
                          <a16:colId xmlns:a16="http://schemas.microsoft.com/office/drawing/2014/main" val="1356101242"/>
                        </a:ext>
                      </a:extLst>
                    </a:gridCol>
                  </a:tblGrid>
                  <a:tr h="463002">
                    <a:tc>
                      <a:txBody>
                        <a:bodyPr/>
                        <a:lstStyle/>
                        <a:p>
                          <a:pPr algn="ct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1" i="1" smtClean="0">
                                        <a:latin typeface="Cambria Math" panose="02040503050406030204" pitchFamily="18" charset="0"/>
                                      </a:rPr>
                                    </m:ctrlPr>
                                  </m:sSubPr>
                                  <m:e>
                                    <m:r>
                                      <a:rPr lang="en-US" altLang="zh-TW" sz="1300" b="1" i="0" smtClean="0">
                                        <a:latin typeface="Cambria Math" panose="02040503050406030204" pitchFamily="18" charset="0"/>
                                      </a:rPr>
                                      <m:t>𝐟</m:t>
                                    </m:r>
                                  </m:e>
                                  <m:sub>
                                    <m:r>
                                      <a:rPr lang="en-US" altLang="zh-TW" sz="1300" b="1" i="0" smtClean="0">
                                        <a:latin typeface="Cambria Math" panose="02040503050406030204" pitchFamily="18" charset="0"/>
                                      </a:rPr>
                                      <m:t>𝟏</m:t>
                                    </m:r>
                                  </m:sub>
                                </m:sSub>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1" i="1" smtClean="0">
                                        <a:latin typeface="Cambria Math" panose="02040503050406030204" pitchFamily="18" charset="0"/>
                                      </a:rPr>
                                    </m:ctrlPr>
                                  </m:sSubPr>
                                  <m:e>
                                    <m:r>
                                      <a:rPr lang="en-US" altLang="zh-TW" sz="1300" b="1" i="0" smtClean="0">
                                        <a:latin typeface="Cambria Math" panose="02040503050406030204" pitchFamily="18" charset="0"/>
                                      </a:rPr>
                                      <m:t>𝐟</m:t>
                                    </m:r>
                                  </m:e>
                                  <m:sub>
                                    <m:r>
                                      <a:rPr lang="en-US" altLang="zh-TW" sz="1300" b="1" i="0" smtClean="0">
                                        <a:latin typeface="Cambria Math" panose="02040503050406030204" pitchFamily="18" charset="0"/>
                                      </a:rPr>
                                      <m:t>𝟐</m:t>
                                    </m:r>
                                  </m:sub>
                                </m:sSub>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TW" sz="1300" b="1" i="0" smtClean="0">
                                    <a:latin typeface="Cambria Math" panose="02040503050406030204" pitchFamily="18" charset="0"/>
                                  </a:rPr>
                                  <m:t>…</m:t>
                                </m:r>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1" i="1" smtClean="0">
                                        <a:latin typeface="Cambria Math" panose="02040503050406030204" pitchFamily="18" charset="0"/>
                                      </a:rPr>
                                    </m:ctrlPr>
                                  </m:sSubPr>
                                  <m:e>
                                    <m:r>
                                      <a:rPr lang="en-US" altLang="zh-TW" sz="1300" b="1" i="0" smtClean="0">
                                        <a:latin typeface="Cambria Math" panose="02040503050406030204" pitchFamily="18" charset="0"/>
                                      </a:rPr>
                                      <m:t>𝐟</m:t>
                                    </m:r>
                                  </m:e>
                                  <m:sub>
                                    <m:r>
                                      <a:rPr lang="en-US" altLang="zh-TW" sz="1300" b="1" i="0" smtClean="0">
                                        <a:latin typeface="Cambria Math" panose="02040503050406030204" pitchFamily="18" charset="0"/>
                                      </a:rPr>
                                      <m:t>𝟏𝟐</m:t>
                                    </m:r>
                                  </m:sub>
                                </m:sSub>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TW" sz="1300" b="1" i="1" smtClean="0">
                                        <a:latin typeface="Cambria Math" panose="02040503050406030204" pitchFamily="18" charset="0"/>
                                      </a:rPr>
                                    </m:ctrlPr>
                                  </m:sSupPr>
                                  <m:e>
                                    <m:r>
                                      <a:rPr lang="en-US" altLang="zh-TW" sz="1300" b="1" i="0" smtClean="0">
                                        <a:latin typeface="Cambria Math" panose="02040503050406030204" pitchFamily="18" charset="0"/>
                                      </a:rPr>
                                      <m:t>𝐭</m:t>
                                    </m:r>
                                  </m:e>
                                  <m:sup>
                                    <m:r>
                                      <a:rPr lang="en-US" altLang="zh-TW" sz="1300" b="1" i="0" smtClean="0">
                                        <a:latin typeface="Cambria Math" panose="02040503050406030204" pitchFamily="18" charset="0"/>
                                      </a:rPr>
                                      <m:t>(</m:t>
                                    </m:r>
                                    <m:r>
                                      <a:rPr lang="en-US" altLang="zh-TW" sz="1300" b="1" i="0" smtClean="0">
                                        <a:latin typeface="Cambria Math" panose="02040503050406030204" pitchFamily="18" charset="0"/>
                                      </a:rPr>
                                      <m:t>𝟏</m:t>
                                    </m:r>
                                    <m:r>
                                      <a:rPr lang="en-US" altLang="zh-TW" sz="1300" b="1" i="0" smtClean="0">
                                        <a:latin typeface="Cambria Math" panose="02040503050406030204" pitchFamily="18" charset="0"/>
                                      </a:rPr>
                                      <m:t>)</m:t>
                                    </m:r>
                                  </m:sup>
                                </m:sSup>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60833924"/>
                      </a:ext>
                    </a:extLst>
                  </a:tr>
                  <a:tr h="463002">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1" i="1" smtClean="0">
                                        <a:latin typeface="Cambria Math" panose="02040503050406030204" pitchFamily="18" charset="0"/>
                                      </a:rPr>
                                    </m:ctrlPr>
                                  </m:sSubPr>
                                  <m:e>
                                    <m:r>
                                      <a:rPr lang="en-US" altLang="zh-TW" sz="1300" b="1" i="0" smtClean="0">
                                        <a:latin typeface="Cambria Math" panose="02040503050406030204" pitchFamily="18" charset="0"/>
                                      </a:rPr>
                                      <m:t>𝐟</m:t>
                                    </m:r>
                                  </m:e>
                                  <m:sub>
                                    <m:r>
                                      <a:rPr lang="en-US" altLang="zh-TW" sz="1300" b="1" i="0" smtClean="0">
                                        <a:latin typeface="Cambria Math" panose="02040503050406030204" pitchFamily="18" charset="0"/>
                                      </a:rPr>
                                      <m:t>𝟏</m:t>
                                    </m:r>
                                  </m:sub>
                                </m:sSub>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f</m:t>
                                        </m:r>
                                      </m:e>
                                      <m:sub>
                                        <m:r>
                                          <a:rPr lang="en-US" altLang="zh-TW" sz="1300" b="0" i="0" smtClean="0">
                                            <a:latin typeface="Cambria Math" panose="02040503050406030204" pitchFamily="18" charset="0"/>
                                          </a:rPr>
                                          <m:t>1</m:t>
                                        </m:r>
                                      </m:sub>
                                    </m:sSub>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2</m:t>
                                        </m:r>
                                      </m:sub>
                                    </m:sSub>
                                  </m:sub>
                                </m:sSub>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i="0" smtClean="0">
                                    <a:latin typeface="Cambria Math" panose="02040503050406030204" pitchFamily="18" charset="0"/>
                                  </a:rPr>
                                  <m:t>…</m:t>
                                </m:r>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f</m:t>
                                        </m:r>
                                      </m:e>
                                      <m:sub>
                                        <m:r>
                                          <a:rPr lang="en-US" altLang="zh-TW" sz="1300" b="0" i="0" smtClean="0">
                                            <a:latin typeface="Cambria Math" panose="02040503050406030204" pitchFamily="18" charset="0"/>
                                          </a:rPr>
                                          <m:t>1</m:t>
                                        </m:r>
                                      </m:sub>
                                    </m:sSub>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12</m:t>
                                        </m:r>
                                      </m:sub>
                                    </m:sSub>
                                  </m:sub>
                                </m:sSub>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m:t>
                                        </m:r>
                                      </m:sub>
                                    </m:sSub>
                                    <m:r>
                                      <a:rPr lang="en-US" altLang="zh-TW" sz="1300" b="0" i="0" smtClean="0">
                                        <a:latin typeface="Cambria Math" panose="02040503050406030204" pitchFamily="18" charset="0"/>
                                        <a:ea typeface="Cambria Math" panose="02040503050406030204" pitchFamily="18" charset="0"/>
                                      </a:rPr>
                                      <m:t>→</m:t>
                                    </m:r>
                                    <m:sSup>
                                      <m:sSupPr>
                                        <m:ctrlPr>
                                          <a:rPr lang="en-US" altLang="zh-TW" sz="1300" b="0" i="1" smtClean="0">
                                            <a:latin typeface="Cambria Math" panose="02040503050406030204" pitchFamily="18" charset="0"/>
                                          </a:rPr>
                                        </m:ctrlPr>
                                      </m:sSupPr>
                                      <m:e>
                                        <m:r>
                                          <m:rPr>
                                            <m:sty m:val="p"/>
                                          </m:rPr>
                                          <a:rPr lang="en-US" altLang="zh-TW" sz="1300" b="0" i="0" smtClean="0">
                                            <a:latin typeface="Cambria Math" panose="02040503050406030204" pitchFamily="18" charset="0"/>
                                          </a:rPr>
                                          <m:t>t</m:t>
                                        </m:r>
                                      </m:e>
                                      <m:sup>
                                        <m:r>
                                          <a:rPr lang="en-US" altLang="zh-TW" sz="1300" b="0" i="0" smtClean="0">
                                            <a:latin typeface="Cambria Math" panose="02040503050406030204" pitchFamily="18" charset="0"/>
                                          </a:rPr>
                                          <m:t>(1)</m:t>
                                        </m:r>
                                      </m:sup>
                                    </m:sSup>
                                  </m:sub>
                                </m:sSub>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8232309"/>
                      </a:ext>
                    </a:extLst>
                  </a:tr>
                  <a:tr h="463002">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1" i="1" smtClean="0">
                                        <a:latin typeface="Cambria Math" panose="02040503050406030204" pitchFamily="18" charset="0"/>
                                      </a:rPr>
                                    </m:ctrlPr>
                                  </m:sSubPr>
                                  <m:e>
                                    <m:r>
                                      <a:rPr lang="en-US" altLang="zh-TW" sz="1300" b="1" i="0" smtClean="0">
                                        <a:latin typeface="Cambria Math" panose="02040503050406030204" pitchFamily="18" charset="0"/>
                                      </a:rPr>
                                      <m:t>𝐟</m:t>
                                    </m:r>
                                  </m:e>
                                  <m:sub>
                                    <m:r>
                                      <a:rPr lang="en-US" altLang="zh-TW" sz="1300" b="1" i="0" smtClean="0">
                                        <a:latin typeface="Cambria Math" panose="02040503050406030204" pitchFamily="18" charset="0"/>
                                      </a:rPr>
                                      <m:t>𝟐</m:t>
                                    </m:r>
                                  </m:sub>
                                </m:sSub>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f</m:t>
                                        </m:r>
                                      </m:e>
                                      <m:sub>
                                        <m:r>
                                          <a:rPr lang="en-US" altLang="zh-TW" sz="1300" b="0" i="0" smtClean="0">
                                            <a:latin typeface="Cambria Math" panose="02040503050406030204" pitchFamily="18" charset="0"/>
                                          </a:rPr>
                                          <m:t>2</m:t>
                                        </m:r>
                                      </m:sub>
                                    </m:sSub>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m:t>
                                        </m:r>
                                      </m:sub>
                                    </m:sSub>
                                  </m:sub>
                                </m:sSub>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i="0" smtClean="0">
                                    <a:latin typeface="Cambria Math" panose="02040503050406030204" pitchFamily="18" charset="0"/>
                                  </a:rPr>
                                  <m:t>…</m:t>
                                </m:r>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f</m:t>
                                        </m:r>
                                      </m:e>
                                      <m:sub>
                                        <m:r>
                                          <a:rPr lang="en-US" altLang="zh-TW" sz="1300" b="0" i="0" smtClean="0">
                                            <a:latin typeface="Cambria Math" panose="02040503050406030204" pitchFamily="18" charset="0"/>
                                          </a:rPr>
                                          <m:t>2</m:t>
                                        </m:r>
                                      </m:sub>
                                    </m:sSub>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12</m:t>
                                        </m:r>
                                      </m:sub>
                                    </m:sSub>
                                  </m:sub>
                                </m:sSub>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2</m:t>
                                        </m:r>
                                      </m:sub>
                                    </m:sSub>
                                    <m:r>
                                      <a:rPr lang="en-US" altLang="zh-TW" sz="1300" b="0" i="0" smtClean="0">
                                        <a:latin typeface="Cambria Math" panose="02040503050406030204" pitchFamily="18" charset="0"/>
                                        <a:ea typeface="Cambria Math" panose="02040503050406030204" pitchFamily="18" charset="0"/>
                                      </a:rPr>
                                      <m:t>→</m:t>
                                    </m:r>
                                    <m:sSup>
                                      <m:sSupPr>
                                        <m:ctrlPr>
                                          <a:rPr lang="en-US" altLang="zh-TW" sz="1300" b="0" i="1" smtClean="0">
                                            <a:latin typeface="Cambria Math" panose="02040503050406030204" pitchFamily="18" charset="0"/>
                                          </a:rPr>
                                        </m:ctrlPr>
                                      </m:sSupPr>
                                      <m:e>
                                        <m:r>
                                          <m:rPr>
                                            <m:sty m:val="p"/>
                                          </m:rPr>
                                          <a:rPr lang="en-US" altLang="zh-TW" sz="1300" b="0" i="0" smtClean="0">
                                            <a:latin typeface="Cambria Math" panose="02040503050406030204" pitchFamily="18" charset="0"/>
                                          </a:rPr>
                                          <m:t>t</m:t>
                                        </m:r>
                                      </m:e>
                                      <m:sup>
                                        <m:r>
                                          <a:rPr lang="en-US" altLang="zh-TW" sz="1300" b="0" i="0" smtClean="0">
                                            <a:latin typeface="Cambria Math" panose="02040503050406030204" pitchFamily="18" charset="0"/>
                                          </a:rPr>
                                          <m:t>(1)</m:t>
                                        </m:r>
                                      </m:sup>
                                    </m:sSup>
                                  </m:sub>
                                </m:sSub>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43901373"/>
                      </a:ext>
                    </a:extLst>
                  </a:tr>
                  <a:tr h="4630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b="1" i="0" smtClean="0">
                                    <a:latin typeface="Cambria Math" panose="02040503050406030204" pitchFamily="18" charset="0"/>
                                  </a:rPr>
                                  <m:t>⋮</m:t>
                                </m:r>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i="0" smtClean="0">
                                    <a:latin typeface="Cambria Math" panose="02040503050406030204" pitchFamily="18" charset="0"/>
                                  </a:rPr>
                                  <m:t>⋮</m:t>
                                </m:r>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i="0" smtClean="0">
                                    <a:latin typeface="Cambria Math" panose="02040503050406030204" pitchFamily="18" charset="0"/>
                                  </a:rPr>
                                  <m:t>⋮</m:t>
                                </m:r>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i="0" smtClean="0">
                                    <a:latin typeface="Cambria Math" panose="02040503050406030204" pitchFamily="18" charset="0"/>
                                  </a:rPr>
                                  <m:t>⋮</m:t>
                                </m:r>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b="0" i="0" smtClean="0">
                                    <a:latin typeface="Cambria Math" panose="02040503050406030204" pitchFamily="18" charset="0"/>
                                  </a:rPr>
                                  <m:t>⋮</m:t>
                                </m:r>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023687729"/>
                      </a:ext>
                    </a:extLst>
                  </a:tr>
                  <a:tr h="463002">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1" i="1" smtClean="0">
                                        <a:latin typeface="Cambria Math" panose="02040503050406030204" pitchFamily="18" charset="0"/>
                                      </a:rPr>
                                    </m:ctrlPr>
                                  </m:sSubPr>
                                  <m:e>
                                    <m:r>
                                      <a:rPr lang="en-US" altLang="zh-TW" sz="1300" b="1" i="0" smtClean="0">
                                        <a:latin typeface="Cambria Math" panose="02040503050406030204" pitchFamily="18" charset="0"/>
                                      </a:rPr>
                                      <m:t>𝐟</m:t>
                                    </m:r>
                                  </m:e>
                                  <m:sub>
                                    <m:r>
                                      <a:rPr lang="en-US" altLang="zh-TW" sz="1300" b="1" i="0" smtClean="0">
                                        <a:latin typeface="Cambria Math" panose="02040503050406030204" pitchFamily="18" charset="0"/>
                                      </a:rPr>
                                      <m:t>𝟏𝟐</m:t>
                                    </m:r>
                                  </m:sub>
                                </m:sSub>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f</m:t>
                                        </m:r>
                                      </m:e>
                                      <m:sub>
                                        <m:r>
                                          <a:rPr lang="en-US" altLang="zh-TW" sz="1300" b="0" i="0" smtClean="0">
                                            <a:latin typeface="Cambria Math" panose="02040503050406030204" pitchFamily="18" charset="0"/>
                                          </a:rPr>
                                          <m:t>12</m:t>
                                        </m:r>
                                      </m:sub>
                                    </m:sSub>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m:t>
                                        </m:r>
                                      </m:sub>
                                    </m:sSub>
                                  </m:sub>
                                </m:sSub>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f</m:t>
                                        </m:r>
                                      </m:e>
                                      <m:sub>
                                        <m:r>
                                          <a:rPr lang="en-US" altLang="zh-TW" sz="1300" b="0" i="0" smtClean="0">
                                            <a:latin typeface="Cambria Math" panose="02040503050406030204" pitchFamily="18" charset="0"/>
                                          </a:rPr>
                                          <m:t>12</m:t>
                                        </m:r>
                                      </m:sub>
                                    </m:sSub>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2</m:t>
                                        </m:r>
                                      </m:sub>
                                    </m:sSub>
                                  </m:sub>
                                </m:sSub>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i="0" smtClean="0">
                                    <a:latin typeface="Cambria Math" panose="02040503050406030204" pitchFamily="18" charset="0"/>
                                  </a:rPr>
                                  <m:t>…</m:t>
                                </m:r>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12</m:t>
                                        </m:r>
                                      </m:sub>
                                    </m:sSub>
                                    <m:r>
                                      <a:rPr lang="en-US" altLang="zh-TW" sz="1300" b="0" i="0" smtClean="0">
                                        <a:latin typeface="Cambria Math" panose="02040503050406030204" pitchFamily="18" charset="0"/>
                                        <a:ea typeface="Cambria Math" panose="02040503050406030204" pitchFamily="18" charset="0"/>
                                      </a:rPr>
                                      <m:t>→</m:t>
                                    </m:r>
                                    <m:sSup>
                                      <m:sSupPr>
                                        <m:ctrlPr>
                                          <a:rPr lang="en-US" altLang="zh-TW" sz="1300" b="0" i="1" smtClean="0">
                                            <a:latin typeface="Cambria Math" panose="02040503050406030204" pitchFamily="18" charset="0"/>
                                          </a:rPr>
                                        </m:ctrlPr>
                                      </m:sSupPr>
                                      <m:e>
                                        <m:r>
                                          <m:rPr>
                                            <m:sty m:val="p"/>
                                          </m:rPr>
                                          <a:rPr lang="en-US" altLang="zh-TW" sz="1300" b="0" i="0" smtClean="0">
                                            <a:latin typeface="Cambria Math" panose="02040503050406030204" pitchFamily="18" charset="0"/>
                                          </a:rPr>
                                          <m:t>t</m:t>
                                        </m:r>
                                      </m:e>
                                      <m:sup>
                                        <m:r>
                                          <a:rPr lang="en-US" altLang="zh-TW" sz="1300" b="0" i="0" smtClean="0">
                                            <a:latin typeface="Cambria Math" panose="02040503050406030204" pitchFamily="18" charset="0"/>
                                          </a:rPr>
                                          <m:t>(1)</m:t>
                                        </m:r>
                                      </m:sup>
                                    </m:sSup>
                                  </m:sub>
                                </m:sSub>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98679240"/>
                      </a:ext>
                    </a:extLst>
                  </a:tr>
                  <a:tr h="463002">
                    <a:tc>
                      <a:txBody>
                        <a:bodyPr/>
                        <a:lstStyle/>
                        <a:p>
                          <a:pPr algn="ctr"/>
                          <a14:m>
                            <m:oMathPara xmlns:m="http://schemas.openxmlformats.org/officeDocument/2006/math">
                              <m:oMathParaPr>
                                <m:jc m:val="centerGroup"/>
                              </m:oMathParaPr>
                              <m:oMath xmlns:m="http://schemas.openxmlformats.org/officeDocument/2006/math">
                                <m:sSup>
                                  <m:sSupPr>
                                    <m:ctrlPr>
                                      <a:rPr lang="en-US" altLang="zh-TW" sz="1300" b="1" i="1" smtClean="0">
                                        <a:latin typeface="Cambria Math" panose="02040503050406030204" pitchFamily="18" charset="0"/>
                                      </a:rPr>
                                    </m:ctrlPr>
                                  </m:sSupPr>
                                  <m:e>
                                    <m:r>
                                      <a:rPr lang="en-US" altLang="zh-TW" sz="1300" b="1" i="0" smtClean="0">
                                        <a:latin typeface="Cambria Math" panose="02040503050406030204" pitchFamily="18" charset="0"/>
                                      </a:rPr>
                                      <m:t>𝐭</m:t>
                                    </m:r>
                                  </m:e>
                                  <m:sup>
                                    <m:r>
                                      <a:rPr lang="en-US" altLang="zh-TW" sz="1300" b="1" i="0" smtClean="0">
                                        <a:latin typeface="Cambria Math" panose="02040503050406030204" pitchFamily="18" charset="0"/>
                                      </a:rPr>
                                      <m:t>(</m:t>
                                    </m:r>
                                    <m:r>
                                      <a:rPr lang="en-US" altLang="zh-TW" sz="1300" b="1" i="0" smtClean="0">
                                        <a:latin typeface="Cambria Math" panose="02040503050406030204" pitchFamily="18" charset="0"/>
                                      </a:rPr>
                                      <m:t>𝟏</m:t>
                                    </m:r>
                                    <m:r>
                                      <a:rPr lang="en-US" altLang="zh-TW" sz="1300" b="1" i="0" smtClean="0">
                                        <a:latin typeface="Cambria Math" panose="02040503050406030204" pitchFamily="18" charset="0"/>
                                      </a:rPr>
                                      <m:t>)</m:t>
                                    </m:r>
                                  </m:sup>
                                </m:sSup>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p>
                                      <m:sSupPr>
                                        <m:ctrlPr>
                                          <a:rPr lang="en-US" altLang="zh-TW" sz="1300" b="0" i="1" smtClean="0">
                                            <a:latin typeface="Cambria Math" panose="02040503050406030204" pitchFamily="18" charset="0"/>
                                          </a:rPr>
                                        </m:ctrlPr>
                                      </m:sSupPr>
                                      <m:e>
                                        <m:r>
                                          <m:rPr>
                                            <m:sty m:val="p"/>
                                          </m:rPr>
                                          <a:rPr lang="en-US" altLang="zh-TW" sz="1300" b="0" i="0" smtClean="0">
                                            <a:latin typeface="Cambria Math" panose="02040503050406030204" pitchFamily="18" charset="0"/>
                                          </a:rPr>
                                          <m:t>t</m:t>
                                        </m:r>
                                      </m:e>
                                      <m:sup>
                                        <m:r>
                                          <a:rPr lang="en-US" altLang="zh-TW" sz="1300" b="0" i="0" smtClean="0">
                                            <a:latin typeface="Cambria Math" panose="02040503050406030204" pitchFamily="18" charset="0"/>
                                          </a:rPr>
                                          <m:t>(1)</m:t>
                                        </m:r>
                                      </m:sup>
                                    </m:sSup>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m:t>
                                        </m:r>
                                      </m:sub>
                                    </m:sSub>
                                  </m:sub>
                                </m:sSub>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p>
                                      <m:sSupPr>
                                        <m:ctrlPr>
                                          <a:rPr lang="en-US" altLang="zh-TW" sz="1300" b="0" i="1" smtClean="0">
                                            <a:latin typeface="Cambria Math" panose="02040503050406030204" pitchFamily="18" charset="0"/>
                                          </a:rPr>
                                        </m:ctrlPr>
                                      </m:sSupPr>
                                      <m:e>
                                        <m:r>
                                          <m:rPr>
                                            <m:sty m:val="p"/>
                                          </m:rPr>
                                          <a:rPr lang="en-US" altLang="zh-TW" sz="1300" b="0" i="0" smtClean="0">
                                            <a:latin typeface="Cambria Math" panose="02040503050406030204" pitchFamily="18" charset="0"/>
                                          </a:rPr>
                                          <m:t>t</m:t>
                                        </m:r>
                                      </m:e>
                                      <m:sup>
                                        <m:r>
                                          <a:rPr lang="en-US" altLang="zh-TW" sz="1300" b="0" i="0" smtClean="0">
                                            <a:latin typeface="Cambria Math" panose="02040503050406030204" pitchFamily="18" charset="0"/>
                                          </a:rPr>
                                          <m:t>(1)</m:t>
                                        </m:r>
                                      </m:sup>
                                    </m:sSup>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2</m:t>
                                        </m:r>
                                      </m:sub>
                                    </m:sSub>
                                  </m:sub>
                                </m:sSub>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b="0" i="0" smtClean="0">
                                    <a:latin typeface="Cambria Math" panose="02040503050406030204" pitchFamily="18" charset="0"/>
                                  </a:rPr>
                                  <m:t>…</m:t>
                                </m:r>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p>
                                      <m:sSupPr>
                                        <m:ctrlPr>
                                          <a:rPr lang="en-US" altLang="zh-TW" sz="1300" b="0" i="1" smtClean="0">
                                            <a:latin typeface="Cambria Math" panose="02040503050406030204" pitchFamily="18" charset="0"/>
                                          </a:rPr>
                                        </m:ctrlPr>
                                      </m:sSupPr>
                                      <m:e>
                                        <m:r>
                                          <m:rPr>
                                            <m:sty m:val="p"/>
                                          </m:rPr>
                                          <a:rPr lang="en-US" altLang="zh-TW" sz="1300" b="0" i="0" smtClean="0">
                                            <a:latin typeface="Cambria Math" panose="02040503050406030204" pitchFamily="18" charset="0"/>
                                          </a:rPr>
                                          <m:t>t</m:t>
                                        </m:r>
                                      </m:e>
                                      <m:sup>
                                        <m:r>
                                          <a:rPr lang="en-US" altLang="zh-TW" sz="1300" b="0" i="0" smtClean="0">
                                            <a:latin typeface="Cambria Math" panose="02040503050406030204" pitchFamily="18" charset="0"/>
                                          </a:rPr>
                                          <m:t>(1)</m:t>
                                        </m:r>
                                      </m:sup>
                                    </m:sSup>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12</m:t>
                                        </m:r>
                                      </m:sub>
                                    </m:sSub>
                                  </m:sub>
                                </m:sSub>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300" b="0" i="0" dirty="0" smtClean="0"/>
                            <a:t>0</a:t>
                          </a:r>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879991266"/>
                      </a:ext>
                    </a:extLst>
                  </a:tr>
                </a:tbl>
              </a:graphicData>
            </a:graphic>
          </p:graphicFrame>
        </mc:Choice>
        <mc:Fallback xmlns="">
          <p:graphicFrame>
            <p:nvGraphicFramePr>
              <p:cNvPr id="13" name="內容版面配置區 3"/>
              <p:cNvGraphicFramePr>
                <a:graphicFrameLocks/>
              </p:cNvGraphicFramePr>
              <p:nvPr>
                <p:extLst>
                  <p:ext uri="{D42A27DB-BD31-4B8C-83A1-F6EECF244321}">
                    <p14:modId xmlns:p14="http://schemas.microsoft.com/office/powerpoint/2010/main" val="1737230611"/>
                  </p:ext>
                </p:extLst>
              </p:nvPr>
            </p:nvGraphicFramePr>
            <p:xfrm>
              <a:off x="4693938" y="1661204"/>
              <a:ext cx="3910512" cy="2778012"/>
            </p:xfrm>
            <a:graphic>
              <a:graphicData uri="http://schemas.openxmlformats.org/drawingml/2006/table">
                <a:tbl>
                  <a:tblPr firstRow="1" bandRow="1">
                    <a:tableStyleId>{BC89EF96-8CEA-46FF-86C4-4CE0E7609802}</a:tableStyleId>
                  </a:tblPr>
                  <a:tblGrid>
                    <a:gridCol w="651752">
                      <a:extLst>
                        <a:ext uri="{9D8B030D-6E8A-4147-A177-3AD203B41FA5}">
                          <a16:colId xmlns:a16="http://schemas.microsoft.com/office/drawing/2014/main" val="1898738952"/>
                        </a:ext>
                      </a:extLst>
                    </a:gridCol>
                    <a:gridCol w="651752">
                      <a:extLst>
                        <a:ext uri="{9D8B030D-6E8A-4147-A177-3AD203B41FA5}">
                          <a16:colId xmlns:a16="http://schemas.microsoft.com/office/drawing/2014/main" val="2687310472"/>
                        </a:ext>
                      </a:extLst>
                    </a:gridCol>
                    <a:gridCol w="651752">
                      <a:extLst>
                        <a:ext uri="{9D8B030D-6E8A-4147-A177-3AD203B41FA5}">
                          <a16:colId xmlns:a16="http://schemas.microsoft.com/office/drawing/2014/main" val="3613687990"/>
                        </a:ext>
                      </a:extLst>
                    </a:gridCol>
                    <a:gridCol w="651752">
                      <a:extLst>
                        <a:ext uri="{9D8B030D-6E8A-4147-A177-3AD203B41FA5}">
                          <a16:colId xmlns:a16="http://schemas.microsoft.com/office/drawing/2014/main" val="3913967976"/>
                        </a:ext>
                      </a:extLst>
                    </a:gridCol>
                    <a:gridCol w="651752">
                      <a:extLst>
                        <a:ext uri="{9D8B030D-6E8A-4147-A177-3AD203B41FA5}">
                          <a16:colId xmlns:a16="http://schemas.microsoft.com/office/drawing/2014/main" val="2400399860"/>
                        </a:ext>
                      </a:extLst>
                    </a:gridCol>
                    <a:gridCol w="651752">
                      <a:extLst>
                        <a:ext uri="{9D8B030D-6E8A-4147-A177-3AD203B41FA5}">
                          <a16:colId xmlns:a16="http://schemas.microsoft.com/office/drawing/2014/main" val="1356101242"/>
                        </a:ext>
                      </a:extLst>
                    </a:gridCol>
                  </a:tblGrid>
                  <a:tr h="463002">
                    <a:tc>
                      <a:txBody>
                        <a:bodyPr/>
                        <a:lstStyle/>
                        <a:p>
                          <a:pPr algn="ct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01869" t="-1316" r="-401869" b="-503947"/>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201869" t="-1316" r="-301869" b="-503947"/>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301869" t="-1316" r="-201869" b="-503947"/>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401869" t="-1316" r="-101869" b="-503947"/>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501869" t="-1316" r="-1869" b="-503947"/>
                          </a:stretch>
                        </a:blipFill>
                      </a:tcPr>
                    </a:tc>
                    <a:extLst>
                      <a:ext uri="{0D108BD9-81ED-4DB2-BD59-A6C34878D82A}">
                        <a16:rowId xmlns:a16="http://schemas.microsoft.com/office/drawing/2014/main" val="1160833924"/>
                      </a:ext>
                    </a:extLst>
                  </a:tr>
                  <a:tr h="463002">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869" t="-101316" r="-501869" b="-403947"/>
                          </a:stretch>
                        </a:blip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201869" t="-101316" r="-301869" b="-403947"/>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301869" t="-101316" r="-201869" b="-403947"/>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401869" t="-101316" r="-101869" b="-403947"/>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501869" t="-101316" r="-1869" b="-403947"/>
                          </a:stretch>
                        </a:blipFill>
                      </a:tcPr>
                    </a:tc>
                    <a:extLst>
                      <a:ext uri="{0D108BD9-81ED-4DB2-BD59-A6C34878D82A}">
                        <a16:rowId xmlns:a16="http://schemas.microsoft.com/office/drawing/2014/main" val="1808232309"/>
                      </a:ext>
                    </a:extLst>
                  </a:tr>
                  <a:tr h="463002">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869" t="-198701" r="-501869" b="-298701"/>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01869" t="-198701" r="-401869" b="-298701"/>
                          </a:stretch>
                        </a:blip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301869" t="-198701" r="-201869" b="-298701"/>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401869" t="-198701" r="-101869" b="-298701"/>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501869" t="-198701" r="-1869" b="-298701"/>
                          </a:stretch>
                        </a:blipFill>
                      </a:tcPr>
                    </a:tc>
                    <a:extLst>
                      <a:ext uri="{0D108BD9-81ED-4DB2-BD59-A6C34878D82A}">
                        <a16:rowId xmlns:a16="http://schemas.microsoft.com/office/drawing/2014/main" val="3443901373"/>
                      </a:ext>
                    </a:extLst>
                  </a:tr>
                  <a:tr h="463002">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869" t="-302632" r="-501869" b="-20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01869" t="-302632" r="-401869" b="-20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201869" t="-302632" r="-301869" b="-202632"/>
                          </a:stretch>
                        </a:blip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401869" t="-302632" r="-101869" b="-20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501869" t="-302632" r="-1869" b="-202632"/>
                          </a:stretch>
                        </a:blipFill>
                      </a:tcPr>
                    </a:tc>
                    <a:extLst>
                      <a:ext uri="{0D108BD9-81ED-4DB2-BD59-A6C34878D82A}">
                        <a16:rowId xmlns:a16="http://schemas.microsoft.com/office/drawing/2014/main" val="2023687729"/>
                      </a:ext>
                    </a:extLst>
                  </a:tr>
                  <a:tr h="463002">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869" t="-402632" r="-501869" b="-10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01869" t="-402632" r="-401869" b="-10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201869" t="-402632" r="-301869" b="-10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301869" t="-402632" r="-201869" b="-102632"/>
                          </a:stretch>
                        </a:blip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501869" t="-402632" r="-1869" b="-102632"/>
                          </a:stretch>
                        </a:blipFill>
                      </a:tcPr>
                    </a:tc>
                    <a:extLst>
                      <a:ext uri="{0D108BD9-81ED-4DB2-BD59-A6C34878D82A}">
                        <a16:rowId xmlns:a16="http://schemas.microsoft.com/office/drawing/2014/main" val="3798679240"/>
                      </a:ext>
                    </a:extLst>
                  </a:tr>
                  <a:tr h="463002">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869" t="-502632" r="-501869" b="-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01869" t="-502632" r="-401869" b="-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201869" t="-502632" r="-301869" b="-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301869" t="-502632" r="-201869" b="-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401869" t="-502632" r="-101869" b="-2632"/>
                          </a:stretch>
                        </a:blipFill>
                      </a:tcPr>
                    </a:tc>
                    <a:tc>
                      <a:txBody>
                        <a:bodyPr/>
                        <a:lstStyle/>
                        <a:p>
                          <a:pPr algn="ctr"/>
                          <a:r>
                            <a:rPr lang="en-US" altLang="zh-TW" sz="1300" b="0" i="0" dirty="0" smtClean="0"/>
                            <a:t>0</a:t>
                          </a:r>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879991266"/>
                      </a:ext>
                    </a:extLst>
                  </a:tr>
                </a:tbl>
              </a:graphicData>
            </a:graphic>
          </p:graphicFrame>
        </mc:Fallback>
      </mc:AlternateContent>
      <p:sp>
        <p:nvSpPr>
          <p:cNvPr id="14" name="文字方塊 13"/>
          <p:cNvSpPr txBox="1"/>
          <p:nvPr/>
        </p:nvSpPr>
        <p:spPr>
          <a:xfrm>
            <a:off x="290055" y="2427463"/>
            <a:ext cx="1382110" cy="307777"/>
          </a:xfrm>
          <a:prstGeom prst="rect">
            <a:avLst/>
          </a:prstGeom>
          <a:noFill/>
        </p:spPr>
        <p:txBody>
          <a:bodyPr wrap="none" rtlCol="0">
            <a:spAutoFit/>
          </a:bodyPr>
          <a:lstStyle/>
          <a:p>
            <a:r>
              <a:rPr lang="zh-TW" altLang="en-US" sz="1400" dirty="0" smtClean="0">
                <a:solidFill>
                  <a:srgbClr val="FF0000"/>
                </a:solidFill>
                <a:latin typeface="微軟正黑體" panose="020B0604030504040204" pitchFamily="34" charset="-120"/>
                <a:ea typeface="微軟正黑體" panose="020B0604030504040204" pitchFamily="34" charset="-120"/>
              </a:rPr>
              <a:t>事件</a:t>
            </a:r>
            <a:r>
              <a:rPr lang="en-US" altLang="zh-TW" sz="1400" dirty="0" smtClean="0">
                <a:solidFill>
                  <a:srgbClr val="FF0000"/>
                </a:solidFill>
                <a:ea typeface="微軟正黑體" panose="020B0604030504040204" pitchFamily="34" charset="-120"/>
              </a:rPr>
              <a:t>X</a:t>
            </a:r>
            <a:r>
              <a:rPr lang="zh-TW" altLang="en-US" sz="1400" dirty="0" smtClean="0">
                <a:solidFill>
                  <a:srgbClr val="FF0000"/>
                </a:solidFill>
                <a:latin typeface="微軟正黑體" panose="020B0604030504040204" pitchFamily="34" charset="-120"/>
                <a:ea typeface="微軟正黑體" panose="020B0604030504040204" pitchFamily="34" charset="-120"/>
              </a:rPr>
              <a:t>的資訊熵</a:t>
            </a:r>
            <a:endParaRPr lang="zh-TW" altLang="en-US" sz="1400" dirty="0">
              <a:solidFill>
                <a:srgbClr val="FF0000"/>
              </a:solidFill>
              <a:latin typeface="微軟正黑體" panose="020B0604030504040204" pitchFamily="34" charset="-120"/>
              <a:ea typeface="微軟正黑體" panose="020B0604030504040204" pitchFamily="34" charset="-120"/>
            </a:endParaRPr>
          </a:p>
        </p:txBody>
      </p:sp>
      <p:sp>
        <p:nvSpPr>
          <p:cNvPr id="15" name="文字方塊 14"/>
          <p:cNvSpPr txBox="1"/>
          <p:nvPr/>
        </p:nvSpPr>
        <p:spPr>
          <a:xfrm>
            <a:off x="949728" y="1590661"/>
            <a:ext cx="1561646" cy="307777"/>
          </a:xfrm>
          <a:prstGeom prst="rect">
            <a:avLst/>
          </a:prstGeom>
          <a:noFill/>
        </p:spPr>
        <p:txBody>
          <a:bodyPr wrap="none" rtlCol="0">
            <a:spAutoFit/>
          </a:bodyPr>
          <a:lstStyle/>
          <a:p>
            <a:r>
              <a:rPr lang="zh-TW" altLang="en-US" sz="1400" dirty="0" smtClean="0">
                <a:solidFill>
                  <a:srgbClr val="0070C0"/>
                </a:solidFill>
                <a:latin typeface="微軟正黑體" panose="020B0604030504040204" pitchFamily="34" charset="-120"/>
                <a:ea typeface="微軟正黑體" panose="020B0604030504040204" pitchFamily="34" charset="-120"/>
              </a:rPr>
              <a:t>事件</a:t>
            </a:r>
            <a:r>
              <a:rPr lang="en-US" altLang="zh-TW" sz="1400" dirty="0" smtClean="0">
                <a:solidFill>
                  <a:srgbClr val="0070C0"/>
                </a:solidFill>
                <a:ea typeface="微軟正黑體" panose="020B0604030504040204" pitchFamily="34" charset="-120"/>
              </a:rPr>
              <a:t>X</a:t>
            </a:r>
            <a:r>
              <a:rPr lang="zh-TW" altLang="en-US" sz="1400" dirty="0" smtClean="0">
                <a:solidFill>
                  <a:srgbClr val="0070C0"/>
                </a:solidFill>
                <a:latin typeface="微軟正黑體" panose="020B0604030504040204" pitchFamily="34" charset="-120"/>
                <a:ea typeface="微軟正黑體" panose="020B0604030504040204" pitchFamily="34" charset="-120"/>
              </a:rPr>
              <a:t>發生的機率</a:t>
            </a:r>
            <a:endParaRPr lang="zh-TW" altLang="en-US" sz="1400" dirty="0">
              <a:solidFill>
                <a:srgbClr val="0070C0"/>
              </a:solidFill>
              <a:latin typeface="微軟正黑體" panose="020B0604030504040204" pitchFamily="34" charset="-120"/>
              <a:ea typeface="微軟正黑體" panose="020B0604030504040204" pitchFamily="34" charset="-120"/>
            </a:endParaRPr>
          </a:p>
        </p:txBody>
      </p:sp>
      <p:sp>
        <p:nvSpPr>
          <p:cNvPr id="16" name="文字方塊 15"/>
          <p:cNvSpPr txBox="1"/>
          <p:nvPr/>
        </p:nvSpPr>
        <p:spPr>
          <a:xfrm>
            <a:off x="1828835" y="2427450"/>
            <a:ext cx="902811" cy="307777"/>
          </a:xfrm>
          <a:prstGeom prst="rect">
            <a:avLst/>
          </a:prstGeom>
          <a:noFill/>
        </p:spPr>
        <p:txBody>
          <a:bodyPr wrap="none" rtlCol="0">
            <a:spAutoFit/>
          </a:bodyPr>
          <a:lstStyle/>
          <a:p>
            <a:r>
              <a:rPr lang="zh-TW" altLang="en-US" sz="1400" dirty="0" smtClean="0">
                <a:solidFill>
                  <a:srgbClr val="00B050"/>
                </a:solidFill>
                <a:latin typeface="微軟正黑體" panose="020B0604030504040204" pitchFamily="34" charset="-120"/>
                <a:ea typeface="微軟正黑體" panose="020B0604030504040204" pitchFamily="34" charset="-120"/>
              </a:rPr>
              <a:t>混亂密度</a:t>
            </a:r>
            <a:endParaRPr lang="zh-TW" altLang="en-US" sz="1400" dirty="0">
              <a:solidFill>
                <a:srgbClr val="00B05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9599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特徵挑選─多目標特徵挑選</a:t>
            </a:r>
            <a:endParaRPr lang="ko-KR" altLang="en-US" dirty="0">
              <a:latin typeface="微軟正黑體" panose="020B0604030504040204" pitchFamily="34" charset="-120"/>
            </a:endParaRPr>
          </a:p>
        </p:txBody>
      </p:sp>
      <p:sp>
        <p:nvSpPr>
          <p:cNvPr id="3" name="Text Placeholder 2"/>
          <p:cNvSpPr>
            <a:spLocks noGrp="1"/>
          </p:cNvSpPr>
          <p:nvPr>
            <p:ph type="body" sz="quarter" idx="11"/>
          </p:nvPr>
        </p:nvSpPr>
        <p:spPr/>
        <p:txBody>
          <a:bodyPr/>
          <a:lstStyle/>
          <a:p>
            <a:r>
              <a:rPr lang="en-US" altLang="zh-TW" dirty="0"/>
              <a:t>Multi-target feature selection</a:t>
            </a:r>
            <a:endParaRPr lang="ko-KR" altLang="en-US" sz="1200" b="1" dirty="0">
              <a:latin typeface="微軟正黑體" panose="020B0604030504040204" pitchFamily="34" charset="-120"/>
            </a:endParaRPr>
          </a:p>
        </p:txBody>
      </p:sp>
      <p:graphicFrame>
        <p:nvGraphicFramePr>
          <p:cNvPr id="4" name="SmartArt Placeholder 13"/>
          <p:cNvGraphicFramePr>
            <a:graphicFrameLocks/>
          </p:cNvGraphicFramePr>
          <p:nvPr>
            <p:extLst>
              <p:ext uri="{D42A27DB-BD31-4B8C-83A1-F6EECF244321}">
                <p14:modId xmlns:p14="http://schemas.microsoft.com/office/powerpoint/2010/main" val="1188585066"/>
              </p:ext>
            </p:extLst>
          </p:nvPr>
        </p:nvGraphicFramePr>
        <p:xfrm>
          <a:off x="697056" y="1363386"/>
          <a:ext cx="2650808" cy="3285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직사각형 9"/>
          <p:cNvSpPr/>
          <p:nvPr/>
        </p:nvSpPr>
        <p:spPr>
          <a:xfrm>
            <a:off x="4119320" y="1635685"/>
            <a:ext cx="720000" cy="720000"/>
          </a:xfrm>
          <a:prstGeom prst="ellipse">
            <a:avLst/>
          </a:prstGeom>
          <a:solidFill>
            <a:schemeClr val="accent1">
              <a:lumMod val="5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smtClean="0">
                <a:cs typeface="Arial" pitchFamily="34" charset="0"/>
              </a:rPr>
              <a:t>FP</a:t>
            </a:r>
            <a:endParaRPr lang="ko-KR" altLang="en-US" b="1" dirty="0">
              <a:cs typeface="Arial" pitchFamily="34" charset="0"/>
            </a:endParaRPr>
          </a:p>
        </p:txBody>
      </p:sp>
      <p:sp>
        <p:nvSpPr>
          <p:cNvPr id="6" name="직사각형 15"/>
          <p:cNvSpPr/>
          <p:nvPr/>
        </p:nvSpPr>
        <p:spPr>
          <a:xfrm>
            <a:off x="4120643" y="2608240"/>
            <a:ext cx="720000" cy="720000"/>
          </a:xfrm>
          <a:prstGeom prst="ellipse">
            <a:avLst/>
          </a:prstGeom>
          <a:solidFill>
            <a:schemeClr val="accent2">
              <a:lumMod val="75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smtClean="0">
                <a:cs typeface="Arial" pitchFamily="34" charset="0"/>
              </a:rPr>
              <a:t>SP</a:t>
            </a:r>
            <a:endParaRPr lang="ko-KR" altLang="en-US" b="1" dirty="0">
              <a:cs typeface="Arial" pitchFamily="34" charset="0"/>
            </a:endParaRPr>
          </a:p>
        </p:txBody>
      </p:sp>
      <p:sp>
        <p:nvSpPr>
          <p:cNvPr id="7" name="직사각형 17"/>
          <p:cNvSpPr/>
          <p:nvPr/>
        </p:nvSpPr>
        <p:spPr>
          <a:xfrm>
            <a:off x="4119320" y="3602102"/>
            <a:ext cx="720000" cy="720000"/>
          </a:xfrm>
          <a:prstGeom prst="ellipse">
            <a:avLst/>
          </a:prstGeom>
          <a:solidFill>
            <a:schemeClr val="accent3"/>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smtClean="0">
                <a:cs typeface="Arial" pitchFamily="34" charset="0"/>
              </a:rPr>
              <a:t>CP</a:t>
            </a:r>
            <a:endParaRPr lang="ko-KR" altLang="en-US" b="1" dirty="0">
              <a:cs typeface="Arial" pitchFamily="34" charset="0"/>
            </a:endParaRPr>
          </a:p>
        </p:txBody>
      </p:sp>
      <p:cxnSp>
        <p:nvCxnSpPr>
          <p:cNvPr id="10" name="직선 연결선 2"/>
          <p:cNvCxnSpPr/>
          <p:nvPr/>
        </p:nvCxnSpPr>
        <p:spPr>
          <a:xfrm>
            <a:off x="2398370" y="1967452"/>
            <a:ext cx="1633570" cy="28233"/>
          </a:xfrm>
          <a:prstGeom prst="line">
            <a:avLst/>
          </a:prstGeom>
          <a:ln w="19050">
            <a:solidFill>
              <a:schemeClr val="accent1">
                <a:lumMod val="50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 name="직선 연결선 24"/>
          <p:cNvCxnSpPr/>
          <p:nvPr/>
        </p:nvCxnSpPr>
        <p:spPr>
          <a:xfrm>
            <a:off x="2771800" y="2931790"/>
            <a:ext cx="1260140" cy="0"/>
          </a:xfrm>
          <a:prstGeom prst="line">
            <a:avLst/>
          </a:prstGeom>
          <a:ln w="19050">
            <a:solidFill>
              <a:schemeClr val="accent2">
                <a:lumMod val="75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2" name="직선 연결선 25"/>
          <p:cNvCxnSpPr/>
          <p:nvPr/>
        </p:nvCxnSpPr>
        <p:spPr>
          <a:xfrm flipV="1">
            <a:off x="3220333" y="3932517"/>
            <a:ext cx="775603" cy="7386"/>
          </a:xfrm>
          <a:prstGeom prst="line">
            <a:avLst/>
          </a:prstGeom>
          <a:ln w="19050">
            <a:solidFill>
              <a:schemeClr val="accent3"/>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827819" y="1426520"/>
            <a:ext cx="3488598" cy="787761"/>
            <a:chOff x="1461318" y="771115"/>
            <a:chExt cx="3409351" cy="787761"/>
          </a:xfrm>
        </p:grpSpPr>
        <p:sp>
          <p:nvSpPr>
            <p:cNvPr id="16" name="TextBox 15"/>
            <p:cNvSpPr txBox="1"/>
            <p:nvPr/>
          </p:nvSpPr>
          <p:spPr>
            <a:xfrm>
              <a:off x="1472558" y="1035656"/>
              <a:ext cx="3398111" cy="523220"/>
            </a:xfrm>
            <a:prstGeom prst="rect">
              <a:avLst/>
            </a:prstGeom>
            <a:noFill/>
          </p:spPr>
          <p:txBody>
            <a:bodyPr wrap="square" rtlCol="0" anchor="ctr">
              <a:spAutoFit/>
            </a:bodyPr>
            <a:lstStyle/>
            <a:p>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依據貢獻指數排序，特徵還原之後即作為機器學習的輸入</a:t>
              </a:r>
              <a:endParaRPr lang="ko-KR" altLang="en-US" sz="1400" dirty="0">
                <a:solidFill>
                  <a:schemeClr val="tx1">
                    <a:lumMod val="75000"/>
                    <a:lumOff val="25000"/>
                  </a:schemeClr>
                </a:solidFill>
                <a:latin typeface="微軟正黑體" panose="020B0604030504040204" pitchFamily="34" charset="-120"/>
                <a:cs typeface="Arial" pitchFamily="34" charset="0"/>
              </a:endParaRPr>
            </a:p>
          </p:txBody>
        </p:sp>
        <p:sp>
          <p:nvSpPr>
            <p:cNvPr id="17" name="TextBox 16"/>
            <p:cNvSpPr txBox="1"/>
            <p:nvPr/>
          </p:nvSpPr>
          <p:spPr>
            <a:xfrm>
              <a:off x="1461318" y="771115"/>
              <a:ext cx="2765965" cy="307777"/>
            </a:xfrm>
            <a:prstGeom prst="rect">
              <a:avLst/>
            </a:prstGeom>
            <a:noFill/>
          </p:spPr>
          <p:txBody>
            <a:bodyPr wrap="square" rtlCol="0" anchor="ctr">
              <a:spAutoFit/>
            </a:bodyPr>
            <a:lstStyle/>
            <a:p>
              <a:r>
                <a:rPr lang="zh-TW" altLang="en-US" sz="14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最終特徵池 </a:t>
              </a:r>
              <a:r>
                <a:rPr lang="en-US" altLang="zh-TW" sz="1400" dirty="0"/>
                <a:t>Final </a:t>
              </a:r>
              <a:r>
                <a:rPr lang="en-US" altLang="zh-TW" sz="1400" dirty="0" smtClean="0"/>
                <a:t>pool</a:t>
              </a:r>
              <a:endParaRPr lang="ko-KR" altLang="en-US" sz="1400" b="1" dirty="0">
                <a:solidFill>
                  <a:schemeClr val="tx1">
                    <a:lumMod val="75000"/>
                    <a:lumOff val="25000"/>
                  </a:schemeClr>
                </a:solidFill>
                <a:cs typeface="Arial" pitchFamily="34" charset="0"/>
              </a:endParaRPr>
            </a:p>
          </p:txBody>
        </p:sp>
      </p:grpSp>
      <mc:AlternateContent xmlns:mc="http://schemas.openxmlformats.org/markup-compatibility/2006" xmlns:a14="http://schemas.microsoft.com/office/drawing/2010/main">
        <mc:Choice Requires="a14">
          <p:sp>
            <p:nvSpPr>
              <p:cNvPr id="19" name="TextBox 18"/>
              <p:cNvSpPr txBox="1"/>
              <p:nvPr/>
            </p:nvSpPr>
            <p:spPr>
              <a:xfrm>
                <a:off x="4839320" y="2842327"/>
                <a:ext cx="3837136" cy="523220"/>
              </a:xfrm>
              <a:prstGeom prst="rect">
                <a:avLst/>
              </a:prstGeom>
              <a:noFill/>
            </p:spPr>
            <p:txBody>
              <a:bodyPr wrap="square" rtlCol="0" anchor="ctr">
                <a:spAutoFit/>
              </a:bodyPr>
              <a:lstStyle/>
              <a:p>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計算</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SP</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內特徵（ </a:t>
                </a:r>
                <a14:m>
                  <m:oMath xmlns:m="http://schemas.openxmlformats.org/officeDocument/2006/math">
                    <m:sSub>
                      <m:sSubPr>
                        <m:ctrlPr>
                          <a:rPr lang="zh-TW" altLang="zh-TW" sz="1400" i="1">
                            <a:latin typeface="Cambria Math" panose="02040503050406030204" pitchFamily="18" charset="0"/>
                          </a:rPr>
                        </m:ctrlPr>
                      </m:sSubPr>
                      <m:e>
                        <m:r>
                          <a:rPr lang="en-US" altLang="zh-TW" sz="1400" i="1">
                            <a:latin typeface="Cambria Math" panose="02040503050406030204" pitchFamily="18" charset="0"/>
                          </a:rPr>
                          <m:t>𝛷</m:t>
                        </m:r>
                      </m:e>
                      <m:sub>
                        <m:r>
                          <a:rPr lang="en-US" altLang="zh-TW" sz="1400" i="1">
                            <a:latin typeface="Cambria Math" panose="02040503050406030204" pitchFamily="18" charset="0"/>
                          </a:rPr>
                          <m:t>𝑘</m:t>
                        </m:r>
                      </m:sub>
                    </m:sSub>
                  </m:oMath>
                </a14:m>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）對目標的有效</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貢獻</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
                </a:r>
                <a:b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b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（貢獻指數</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，高於門檻值即進入</a:t>
                </a:r>
                <a:r>
                  <a:rPr lang="en-US" altLang="zh-TW" sz="1400" dirty="0" smtClean="0">
                    <a:solidFill>
                      <a:schemeClr val="tx1">
                        <a:lumMod val="75000"/>
                        <a:lumOff val="25000"/>
                      </a:schemeClr>
                    </a:solidFill>
                    <a:ea typeface="微軟正黑體" panose="020B0604030504040204" pitchFamily="34" charset="-120"/>
                    <a:cs typeface="Arial" pitchFamily="34" charset="0"/>
                  </a:rPr>
                  <a:t>FP</a:t>
                </a:r>
                <a:endParaRPr lang="ko-KR" altLang="en-US" sz="1400" dirty="0">
                  <a:solidFill>
                    <a:schemeClr val="tx1">
                      <a:lumMod val="75000"/>
                      <a:lumOff val="25000"/>
                    </a:schemeClr>
                  </a:solidFill>
                  <a:cs typeface="Arial"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839320" y="2842327"/>
                <a:ext cx="3837136" cy="523220"/>
              </a:xfrm>
              <a:prstGeom prst="rect">
                <a:avLst/>
              </a:prstGeom>
              <a:blipFill>
                <a:blip r:embed="rId8"/>
                <a:stretch>
                  <a:fillRect l="-477" t="-2326" b="-11628"/>
                </a:stretch>
              </a:blipFill>
            </p:spPr>
            <p:txBody>
              <a:bodyPr/>
              <a:lstStyle/>
              <a:p>
                <a:r>
                  <a:rPr lang="zh-TW" altLang="en-US">
                    <a:noFill/>
                  </a:rPr>
                  <a:t> </a:t>
                </a:r>
              </a:p>
            </p:txBody>
          </p:sp>
        </mc:Fallback>
      </mc:AlternateContent>
      <p:sp>
        <p:nvSpPr>
          <p:cNvPr id="20" name="TextBox 19"/>
          <p:cNvSpPr txBox="1"/>
          <p:nvPr/>
        </p:nvSpPr>
        <p:spPr>
          <a:xfrm>
            <a:off x="4823957" y="2372364"/>
            <a:ext cx="2830257" cy="307777"/>
          </a:xfrm>
          <a:prstGeom prst="rect">
            <a:avLst/>
          </a:prstGeom>
          <a:noFill/>
        </p:spPr>
        <p:txBody>
          <a:bodyPr wrap="square" rtlCol="0" anchor="ctr">
            <a:spAutoFit/>
          </a:bodyPr>
          <a:lstStyle/>
          <a:p>
            <a:r>
              <a:rPr lang="zh-TW" altLang="en-US" sz="14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已選特徵池 </a:t>
            </a:r>
            <a:r>
              <a:rPr lang="en-US" altLang="zh-TW" sz="1400" dirty="0">
                <a:ea typeface="微軟正黑體" panose="020B0604030504040204" pitchFamily="34" charset="-120"/>
              </a:rPr>
              <a:t>Selected feature pool</a:t>
            </a:r>
            <a:endParaRPr lang="ko-KR" altLang="en-US" sz="1400" b="1" dirty="0">
              <a:solidFill>
                <a:schemeClr val="tx1">
                  <a:lumMod val="75000"/>
                  <a:lumOff val="25000"/>
                </a:schemeClr>
              </a:solidFill>
              <a:cs typeface="Arial" pitchFamily="34" charset="0"/>
            </a:endParaRPr>
          </a:p>
        </p:txBody>
      </p:sp>
      <p:sp>
        <p:nvSpPr>
          <p:cNvPr id="22" name="TextBox 21"/>
          <p:cNvSpPr txBox="1"/>
          <p:nvPr/>
        </p:nvSpPr>
        <p:spPr>
          <a:xfrm>
            <a:off x="4860032" y="3961505"/>
            <a:ext cx="3456384" cy="307777"/>
          </a:xfrm>
          <a:prstGeom prst="rect">
            <a:avLst/>
          </a:prstGeom>
          <a:noFill/>
        </p:spPr>
        <p:txBody>
          <a:bodyPr wrap="square" rtlCol="0" anchor="ctr">
            <a:spAutoFit/>
          </a:bodyPr>
          <a:lstStyle/>
          <a:p>
            <a:r>
              <a:rPr lang="zh-TW" altLang="en-US" sz="1400" dirty="0" smtClean="0">
                <a:latin typeface="微軟正黑體" panose="020B0604030504040204" pitchFamily="34" charset="-120"/>
                <a:ea typeface="微軟正黑體" panose="020B0604030504040204" pitchFamily="34" charset="-120"/>
              </a:rPr>
              <a:t>計算特徵的</a:t>
            </a:r>
            <a:r>
              <a:rPr lang="zh-TW" altLang="zh-TW" sz="1400" dirty="0" smtClean="0">
                <a:latin typeface="微軟正黑體" panose="020B0604030504040204" pitchFamily="34" charset="-120"/>
                <a:ea typeface="微軟正黑體" panose="020B0604030504040204" pitchFamily="34" charset="-120"/>
              </a:rPr>
              <a:t>增益資訊量</a:t>
            </a:r>
            <a:r>
              <a:rPr lang="zh-TW" altLang="en-US" sz="1400" dirty="0" smtClean="0">
                <a:latin typeface="微軟正黑體" panose="020B0604030504040204" pitchFamily="34" charset="-120"/>
                <a:ea typeface="微軟正黑體" panose="020B0604030504040204" pitchFamily="34" charset="-120"/>
              </a:rPr>
              <a:t>，大於</a:t>
            </a:r>
            <a:r>
              <a:rPr lang="en-US" altLang="zh-TW" sz="1400" dirty="0" smtClean="0">
                <a:latin typeface="微軟正黑體" panose="020B0604030504040204" pitchFamily="34" charset="-120"/>
                <a:ea typeface="微軟正黑體" panose="020B0604030504040204" pitchFamily="34" charset="-120"/>
              </a:rPr>
              <a:t>0</a:t>
            </a:r>
            <a:r>
              <a:rPr lang="zh-TW" altLang="en-US" sz="1400" dirty="0" smtClean="0">
                <a:latin typeface="微軟正黑體" panose="020B0604030504040204" pitchFamily="34" charset="-120"/>
                <a:ea typeface="微軟正黑體" panose="020B0604030504040204" pitchFamily="34" charset="-120"/>
              </a:rPr>
              <a:t>即進入</a:t>
            </a:r>
            <a:r>
              <a:rPr lang="en-US" altLang="zh-TW" sz="1400" dirty="0" smtClean="0">
                <a:latin typeface="微軟正黑體" panose="020B0604030504040204" pitchFamily="34" charset="-120"/>
                <a:ea typeface="微軟正黑體" panose="020B0604030504040204" pitchFamily="34" charset="-120"/>
              </a:rPr>
              <a:t>SP</a:t>
            </a:r>
            <a:endParaRPr lang="ko-KR" altLang="en-US" sz="1400" dirty="0">
              <a:solidFill>
                <a:schemeClr val="tx1">
                  <a:lumMod val="75000"/>
                  <a:lumOff val="25000"/>
                </a:schemeClr>
              </a:solidFill>
              <a:latin typeface="微軟正黑體" panose="020B0604030504040204" pitchFamily="34" charset="-120"/>
              <a:cs typeface="Arial" pitchFamily="34" charset="0"/>
            </a:endParaRPr>
          </a:p>
        </p:txBody>
      </p:sp>
      <p:sp>
        <p:nvSpPr>
          <p:cNvPr id="23" name="TextBox 22"/>
          <p:cNvSpPr txBox="1"/>
          <p:nvPr/>
        </p:nvSpPr>
        <p:spPr>
          <a:xfrm>
            <a:off x="4860032" y="3586713"/>
            <a:ext cx="2958476" cy="307777"/>
          </a:xfrm>
          <a:prstGeom prst="rect">
            <a:avLst/>
          </a:prstGeom>
          <a:noFill/>
        </p:spPr>
        <p:txBody>
          <a:bodyPr wrap="square" rtlCol="0" anchor="ctr">
            <a:spAutoFit/>
          </a:bodyPr>
          <a:lstStyle/>
          <a:p>
            <a:r>
              <a:rPr lang="zh-TW" altLang="en-US" sz="14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候選特徵池 </a:t>
            </a:r>
            <a:r>
              <a:rPr lang="en-US" altLang="zh-TW" sz="1400" dirty="0">
                <a:ea typeface="微軟正黑體" panose="020B0604030504040204" pitchFamily="34" charset="-120"/>
              </a:rPr>
              <a:t>Candidate feature pool</a:t>
            </a:r>
            <a:endParaRPr lang="ko-KR" altLang="en-US" sz="1400" b="1" dirty="0">
              <a:solidFill>
                <a:schemeClr val="tx1">
                  <a:lumMod val="75000"/>
                  <a:lumOff val="25000"/>
                </a:schemeClr>
              </a:solidFill>
              <a:cs typeface="Arial" pitchFamily="34" charset="0"/>
            </a:endParaRPr>
          </a:p>
        </p:txBody>
      </p:sp>
      <mc:AlternateContent xmlns:mc="http://schemas.openxmlformats.org/markup-compatibility/2006" xmlns:a14="http://schemas.microsoft.com/office/drawing/2010/main">
        <mc:Choice Requires="a14">
          <p:sp>
            <p:nvSpPr>
              <p:cNvPr id="37" name="TextBox 21"/>
              <p:cNvSpPr txBox="1"/>
              <p:nvPr/>
            </p:nvSpPr>
            <p:spPr>
              <a:xfrm>
                <a:off x="4839320" y="4204935"/>
                <a:ext cx="2696509" cy="372474"/>
              </a:xfrm>
              <a:prstGeom prst="rect">
                <a:avLst/>
              </a:prstGeom>
              <a:no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zh-TW" altLang="en-US" sz="1400" i="1" smtClean="0">
                          <a:solidFill>
                            <a:srgbClr val="FF0000"/>
                          </a:solidFill>
                          <a:latin typeface="Cambria Math" panose="02040503050406030204" pitchFamily="18" charset="0"/>
                        </a:rPr>
                        <m:t>𝑔</m:t>
                      </m:r>
                      <m:sSub>
                        <m:sSubPr>
                          <m:ctrlPr>
                            <a:rPr lang="zh-TW" altLang="en-US" sz="1400" i="1">
                              <a:solidFill>
                                <a:srgbClr val="FF0000"/>
                              </a:solidFill>
                              <a:latin typeface="Cambria Math" panose="02040503050406030204" pitchFamily="18" charset="0"/>
                            </a:rPr>
                          </m:ctrlPr>
                        </m:sSubPr>
                        <m:e>
                          <m:d>
                            <m:dPr>
                              <m:endChr m:val=""/>
                              <m:ctrlPr>
                                <a:rPr lang="zh-TW" altLang="en-US" sz="1400" i="1">
                                  <a:solidFill>
                                    <a:srgbClr val="FF0000"/>
                                  </a:solidFill>
                                  <a:latin typeface="Cambria Math" panose="02040503050406030204" pitchFamily="18" charset="0"/>
                                </a:rPr>
                              </m:ctrlPr>
                            </m:dPr>
                            <m:e>
                              <m:r>
                                <m:rPr>
                                  <m:sty m:val="p"/>
                                </m:rPr>
                                <a:rPr lang="zh-TW" altLang="en-US" sz="1400">
                                  <a:solidFill>
                                    <a:srgbClr val="FF0000"/>
                                  </a:solidFill>
                                  <a:latin typeface="Cambria Math" panose="02040503050406030204" pitchFamily="18" charset="0"/>
                                </a:rPr>
                                <m:t>f</m:t>
                              </m:r>
                            </m:e>
                          </m:d>
                        </m:e>
                        <m:sub>
                          <m:r>
                            <m:rPr>
                              <m:sty m:val="p"/>
                            </m:rPr>
                            <a:rPr lang="zh-TW" altLang="en-US" sz="1400">
                              <a:solidFill>
                                <a:srgbClr val="FF0000"/>
                              </a:solidFill>
                              <a:latin typeface="Cambria Math" panose="02040503050406030204" pitchFamily="18" charset="0"/>
                            </a:rPr>
                            <m:t>i</m:t>
                          </m:r>
                        </m:sub>
                      </m:sSub>
                      <m:r>
                        <a:rPr lang="zh-TW" altLang="en-US" sz="1400">
                          <a:solidFill>
                            <a:srgbClr val="FF0000"/>
                          </a:solidFill>
                          <a:latin typeface="Cambria Math" panose="02040503050406030204" pitchFamily="18" charset="0"/>
                        </a:rPr>
                        <m:t>→</m:t>
                      </m:r>
                      <m:sSup>
                        <m:sSupPr>
                          <m:ctrlPr>
                            <a:rPr lang="zh-TW" altLang="en-US" sz="1400" i="1">
                              <a:solidFill>
                                <a:srgbClr val="FF0000"/>
                              </a:solidFill>
                              <a:latin typeface="Cambria Math" panose="02040503050406030204" pitchFamily="18" charset="0"/>
                            </a:rPr>
                          </m:ctrlPr>
                        </m:sSupPr>
                        <m:e>
                          <m:r>
                            <a:rPr lang="zh-TW" altLang="en-US" sz="1400" b="1">
                              <a:solidFill>
                                <a:srgbClr val="FF0000"/>
                              </a:solidFill>
                              <a:latin typeface="Cambria Math" panose="02040503050406030204" pitchFamily="18" charset="0"/>
                            </a:rPr>
                            <m:t>𝐭</m:t>
                          </m:r>
                        </m:e>
                        <m:sup>
                          <m:d>
                            <m:dPr>
                              <m:ctrlPr>
                                <a:rPr lang="zh-TW" altLang="en-US" sz="1400" b="1" i="1">
                                  <a:solidFill>
                                    <a:srgbClr val="FF0000"/>
                                  </a:solidFill>
                                  <a:latin typeface="Cambria Math" panose="02040503050406030204" pitchFamily="18" charset="0"/>
                                </a:rPr>
                              </m:ctrlPr>
                            </m:dPr>
                            <m:e>
                              <m:r>
                                <a:rPr lang="zh-TW" altLang="en-US" sz="1400" b="1">
                                  <a:solidFill>
                                    <a:srgbClr val="FF0000"/>
                                  </a:solidFill>
                                  <a:latin typeface="Cambria Math" panose="02040503050406030204" pitchFamily="18" charset="0"/>
                                </a:rPr>
                                <m:t>𝐣</m:t>
                              </m:r>
                            </m:e>
                          </m:d>
                        </m:sup>
                      </m:sSup>
                      <m:r>
                        <a:rPr lang="zh-TW" altLang="en-US" sz="1400">
                          <a:solidFill>
                            <a:srgbClr val="FF0000"/>
                          </a:solidFill>
                          <a:latin typeface="Cambria Math" panose="02040503050406030204" pitchFamily="18" charset="0"/>
                        </a:rPr>
                        <m:t>)</m:t>
                      </m:r>
                      <m:r>
                        <a:rPr lang="zh-TW" altLang="en-US" sz="1400">
                          <a:latin typeface="Cambria Math" panose="02040503050406030204" pitchFamily="18" charset="0"/>
                        </a:rPr>
                        <m:t>=</m:t>
                      </m:r>
                      <m:sSub>
                        <m:sSubPr>
                          <m:ctrlPr>
                            <a:rPr lang="zh-TW" altLang="en-US" sz="1400" i="1" smtClean="0">
                              <a:solidFill>
                                <a:srgbClr val="0070C0"/>
                              </a:solidFill>
                              <a:latin typeface="Cambria Math" panose="02040503050406030204" pitchFamily="18" charset="0"/>
                            </a:rPr>
                          </m:ctrlPr>
                        </m:sSubPr>
                        <m:e>
                          <m:r>
                            <m:rPr>
                              <m:sty m:val="p"/>
                            </m:rPr>
                            <a:rPr lang="zh-TW" altLang="en-US" sz="1400">
                              <a:solidFill>
                                <a:srgbClr val="0070C0"/>
                              </a:solidFill>
                              <a:latin typeface="Cambria Math" panose="02040503050406030204" pitchFamily="18" charset="0"/>
                            </a:rPr>
                            <m:t>I</m:t>
                          </m:r>
                        </m:e>
                        <m:sub>
                          <m:sSub>
                            <m:sSubPr>
                              <m:ctrlPr>
                                <a:rPr lang="zh-TW" altLang="en-US" sz="1400" i="1">
                                  <a:solidFill>
                                    <a:srgbClr val="0070C0"/>
                                  </a:solidFill>
                                  <a:latin typeface="Cambria Math" panose="02040503050406030204" pitchFamily="18" charset="0"/>
                                </a:rPr>
                              </m:ctrlPr>
                            </m:sSubPr>
                            <m:e>
                              <m:r>
                                <m:rPr>
                                  <m:sty m:val="p"/>
                                </m:rPr>
                                <a:rPr lang="zh-TW" altLang="en-US" sz="1400">
                                  <a:solidFill>
                                    <a:srgbClr val="0070C0"/>
                                  </a:solidFill>
                                  <a:latin typeface="Cambria Math" panose="02040503050406030204" pitchFamily="18" charset="0"/>
                                </a:rPr>
                                <m:t>f</m:t>
                              </m:r>
                            </m:e>
                            <m:sub>
                              <m:r>
                                <m:rPr>
                                  <m:sty m:val="p"/>
                                </m:rPr>
                                <a:rPr lang="zh-TW" altLang="en-US" sz="1400">
                                  <a:solidFill>
                                    <a:srgbClr val="0070C0"/>
                                  </a:solidFill>
                                  <a:latin typeface="Cambria Math" panose="02040503050406030204" pitchFamily="18" charset="0"/>
                                </a:rPr>
                                <m:t>i</m:t>
                              </m:r>
                            </m:sub>
                          </m:sSub>
                          <m:r>
                            <a:rPr lang="zh-TW" altLang="en-US" sz="1400">
                              <a:solidFill>
                                <a:srgbClr val="0070C0"/>
                              </a:solidFill>
                              <a:latin typeface="Cambria Math" panose="02040503050406030204" pitchFamily="18" charset="0"/>
                            </a:rPr>
                            <m:t>→</m:t>
                          </m:r>
                          <m:sSup>
                            <m:sSupPr>
                              <m:ctrlPr>
                                <a:rPr lang="zh-TW" altLang="en-US" sz="1400" i="1">
                                  <a:solidFill>
                                    <a:srgbClr val="0070C0"/>
                                  </a:solidFill>
                                  <a:latin typeface="Cambria Math" panose="02040503050406030204" pitchFamily="18" charset="0"/>
                                </a:rPr>
                              </m:ctrlPr>
                            </m:sSupPr>
                            <m:e>
                              <m:r>
                                <a:rPr lang="zh-TW" altLang="en-US" sz="1400" b="1">
                                  <a:solidFill>
                                    <a:srgbClr val="0070C0"/>
                                  </a:solidFill>
                                  <a:latin typeface="Cambria Math" panose="02040503050406030204" pitchFamily="18" charset="0"/>
                                </a:rPr>
                                <m:t>𝐭</m:t>
                              </m:r>
                            </m:e>
                            <m:sup>
                              <m:d>
                                <m:dPr>
                                  <m:ctrlPr>
                                    <a:rPr lang="zh-TW" altLang="en-US" sz="1400" b="1" i="1">
                                      <a:solidFill>
                                        <a:srgbClr val="0070C0"/>
                                      </a:solidFill>
                                      <a:latin typeface="Cambria Math" panose="02040503050406030204" pitchFamily="18" charset="0"/>
                                    </a:rPr>
                                  </m:ctrlPr>
                                </m:dPr>
                                <m:e>
                                  <m:r>
                                    <a:rPr lang="zh-TW" altLang="en-US" sz="1400" b="1">
                                      <a:solidFill>
                                        <a:srgbClr val="0070C0"/>
                                      </a:solidFill>
                                      <a:latin typeface="Cambria Math" panose="02040503050406030204" pitchFamily="18" charset="0"/>
                                    </a:rPr>
                                    <m:t>𝐣</m:t>
                                  </m:r>
                                </m:e>
                              </m:d>
                            </m:sup>
                          </m:sSup>
                        </m:sub>
                      </m:sSub>
                      <m:r>
                        <a:rPr lang="zh-TW" altLang="en-US" sz="1400">
                          <a:latin typeface="Cambria Math" panose="02040503050406030204" pitchFamily="18" charset="0"/>
                        </a:rPr>
                        <m:t>−</m:t>
                      </m:r>
                      <m:sSub>
                        <m:sSubPr>
                          <m:ctrlPr>
                            <a:rPr lang="zh-TW" altLang="en-US" sz="1400" i="1" smtClean="0">
                              <a:solidFill>
                                <a:srgbClr val="00B050"/>
                              </a:solidFill>
                              <a:latin typeface="Cambria Math" panose="02040503050406030204" pitchFamily="18" charset="0"/>
                            </a:rPr>
                          </m:ctrlPr>
                        </m:sSubPr>
                        <m:e>
                          <m:r>
                            <m:rPr>
                              <m:sty m:val="p"/>
                            </m:rPr>
                            <a:rPr lang="zh-TW" altLang="en-US" sz="1400">
                              <a:solidFill>
                                <a:srgbClr val="00B050"/>
                              </a:solidFill>
                              <a:latin typeface="Cambria Math" panose="02040503050406030204" pitchFamily="18" charset="0"/>
                            </a:rPr>
                            <m:t>R</m:t>
                          </m:r>
                        </m:e>
                        <m:sub>
                          <m:sSub>
                            <m:sSubPr>
                              <m:ctrlPr>
                                <a:rPr lang="zh-TW" altLang="en-US" sz="1400" i="1">
                                  <a:solidFill>
                                    <a:srgbClr val="00B050"/>
                                  </a:solidFill>
                                  <a:latin typeface="Cambria Math" panose="02040503050406030204" pitchFamily="18" charset="0"/>
                                </a:rPr>
                              </m:ctrlPr>
                            </m:sSubPr>
                            <m:e>
                              <m:r>
                                <m:rPr>
                                  <m:sty m:val="p"/>
                                </m:rPr>
                                <a:rPr lang="zh-TW" altLang="en-US" sz="1400">
                                  <a:solidFill>
                                    <a:srgbClr val="00B050"/>
                                  </a:solidFill>
                                  <a:latin typeface="Cambria Math" panose="02040503050406030204" pitchFamily="18" charset="0"/>
                                </a:rPr>
                                <m:t>f</m:t>
                              </m:r>
                            </m:e>
                            <m:sub>
                              <m:r>
                                <m:rPr>
                                  <m:sty m:val="p"/>
                                </m:rPr>
                                <a:rPr lang="zh-TW" altLang="en-US" sz="1400">
                                  <a:solidFill>
                                    <a:srgbClr val="00B050"/>
                                  </a:solidFill>
                                  <a:latin typeface="Cambria Math" panose="02040503050406030204" pitchFamily="18" charset="0"/>
                                </a:rPr>
                                <m:t>i</m:t>
                              </m:r>
                            </m:sub>
                          </m:sSub>
                          <m:r>
                            <a:rPr lang="zh-TW" altLang="en-US" sz="1400">
                              <a:solidFill>
                                <a:srgbClr val="00B050"/>
                              </a:solidFill>
                              <a:latin typeface="Cambria Math" panose="02040503050406030204" pitchFamily="18" charset="0"/>
                            </a:rPr>
                            <m:t>→</m:t>
                          </m:r>
                          <m:r>
                            <m:rPr>
                              <m:sty m:val="p"/>
                            </m:rPr>
                            <a:rPr lang="zh-TW" altLang="en-US" sz="1400">
                              <a:solidFill>
                                <a:srgbClr val="00B050"/>
                              </a:solidFill>
                              <a:latin typeface="Cambria Math" panose="02040503050406030204" pitchFamily="18" charset="0"/>
                            </a:rPr>
                            <m:t>S</m:t>
                          </m:r>
                          <m:sSup>
                            <m:sSupPr>
                              <m:ctrlPr>
                                <a:rPr lang="zh-TW" altLang="en-US" sz="1400" i="1">
                                  <a:solidFill>
                                    <a:srgbClr val="00B050"/>
                                  </a:solidFill>
                                  <a:latin typeface="Cambria Math" panose="02040503050406030204" pitchFamily="18" charset="0"/>
                                </a:rPr>
                              </m:ctrlPr>
                            </m:sSupPr>
                            <m:e>
                              <m:r>
                                <m:rPr>
                                  <m:sty m:val="p"/>
                                </m:rPr>
                                <a:rPr lang="zh-TW" altLang="en-US" sz="1400">
                                  <a:solidFill>
                                    <a:srgbClr val="00B050"/>
                                  </a:solidFill>
                                  <a:latin typeface="Cambria Math" panose="02040503050406030204" pitchFamily="18" charset="0"/>
                                </a:rPr>
                                <m:t>P</m:t>
                              </m:r>
                            </m:e>
                            <m:sup>
                              <m:d>
                                <m:dPr>
                                  <m:ctrlPr>
                                    <a:rPr lang="zh-TW" altLang="en-US" sz="1400" i="1">
                                      <a:solidFill>
                                        <a:srgbClr val="00B050"/>
                                      </a:solidFill>
                                      <a:latin typeface="Cambria Math" panose="02040503050406030204" pitchFamily="18" charset="0"/>
                                    </a:rPr>
                                  </m:ctrlPr>
                                </m:dPr>
                                <m:e>
                                  <m:r>
                                    <m:rPr>
                                      <m:sty m:val="p"/>
                                    </m:rPr>
                                    <a:rPr lang="zh-TW" altLang="en-US" sz="1400">
                                      <a:solidFill>
                                        <a:srgbClr val="00B050"/>
                                      </a:solidFill>
                                      <a:latin typeface="Cambria Math" panose="02040503050406030204" pitchFamily="18" charset="0"/>
                                    </a:rPr>
                                    <m:t>j</m:t>
                                  </m:r>
                                </m:e>
                              </m:d>
                            </m:sup>
                          </m:sSup>
                        </m:sub>
                      </m:sSub>
                    </m:oMath>
                  </m:oMathPara>
                </a14:m>
                <a:endParaRPr lang="ko-KR" altLang="en-US" sz="1400" dirty="0">
                  <a:solidFill>
                    <a:schemeClr val="tx1">
                      <a:lumMod val="75000"/>
                      <a:lumOff val="25000"/>
                    </a:schemeClr>
                  </a:solidFill>
                  <a:latin typeface="微軟正黑體" panose="020B0604030504040204" pitchFamily="34" charset="-120"/>
                  <a:cs typeface="Arial" pitchFamily="34" charset="0"/>
                </a:endParaRPr>
              </a:p>
            </p:txBody>
          </p:sp>
        </mc:Choice>
        <mc:Fallback xmlns="">
          <p:sp>
            <p:nvSpPr>
              <p:cNvPr id="37" name="TextBox 21"/>
              <p:cNvSpPr txBox="1">
                <a:spLocks noRot="1" noChangeAspect="1" noMove="1" noResize="1" noEditPoints="1" noAdjustHandles="1" noChangeArrowheads="1" noChangeShapeType="1" noTextEdit="1"/>
              </p:cNvSpPr>
              <p:nvPr/>
            </p:nvSpPr>
            <p:spPr>
              <a:xfrm>
                <a:off x="4839320" y="4204935"/>
                <a:ext cx="2696509" cy="372474"/>
              </a:xfrm>
              <a:prstGeom prst="rect">
                <a:avLst/>
              </a:prstGeom>
              <a:blipFill>
                <a:blip r:embed="rId9"/>
                <a:stretch>
                  <a:fillRect l="-1357" t="-78689" b="-121311"/>
                </a:stretch>
              </a:blipFill>
            </p:spPr>
            <p:txBody>
              <a:bodyPr/>
              <a:lstStyle/>
              <a:p>
                <a:r>
                  <a:rPr lang="zh-TW" altLang="en-US">
                    <a:noFill/>
                  </a:rPr>
                  <a:t> </a:t>
                </a:r>
              </a:p>
            </p:txBody>
          </p:sp>
        </mc:Fallback>
      </mc:AlternateContent>
      <p:sp>
        <p:nvSpPr>
          <p:cNvPr id="38" name="文字方塊 37"/>
          <p:cNvSpPr txBox="1"/>
          <p:nvPr/>
        </p:nvSpPr>
        <p:spPr>
          <a:xfrm>
            <a:off x="4860032" y="4577409"/>
            <a:ext cx="1082348" cy="307777"/>
          </a:xfrm>
          <a:prstGeom prst="rect">
            <a:avLst/>
          </a:prstGeom>
          <a:noFill/>
        </p:spPr>
        <p:txBody>
          <a:bodyPr wrap="none" rtlCol="0">
            <a:spAutoFit/>
          </a:bodyPr>
          <a:lstStyle/>
          <a:p>
            <a:r>
              <a:rPr lang="zh-TW" altLang="en-US" sz="1400" dirty="0" smtClean="0">
                <a:solidFill>
                  <a:srgbClr val="FF0000"/>
                </a:solidFill>
                <a:latin typeface="微軟正黑體" panose="020B0604030504040204" pitchFamily="34" charset="-120"/>
                <a:ea typeface="微軟正黑體" panose="020B0604030504040204" pitchFamily="34" charset="-120"/>
              </a:rPr>
              <a:t>增益資訊量</a:t>
            </a:r>
            <a:endParaRPr lang="zh-TW" altLang="en-US" sz="1400" dirty="0">
              <a:solidFill>
                <a:srgbClr val="FF0000"/>
              </a:solidFill>
              <a:latin typeface="微軟正黑體" panose="020B0604030504040204" pitchFamily="34" charset="-120"/>
              <a:ea typeface="微軟正黑體" panose="020B0604030504040204" pitchFamily="34" charset="-120"/>
            </a:endParaRPr>
          </a:p>
        </p:txBody>
      </p:sp>
      <p:sp>
        <p:nvSpPr>
          <p:cNvPr id="39" name="文字方塊 38"/>
          <p:cNvSpPr txBox="1"/>
          <p:nvPr/>
        </p:nvSpPr>
        <p:spPr>
          <a:xfrm>
            <a:off x="5439430" y="3936210"/>
            <a:ext cx="2159566" cy="307777"/>
          </a:xfrm>
          <a:prstGeom prst="rect">
            <a:avLst/>
          </a:prstGeom>
          <a:noFill/>
        </p:spPr>
        <p:txBody>
          <a:bodyPr wrap="none" rtlCol="0">
            <a:spAutoFit/>
          </a:bodyPr>
          <a:lstStyle/>
          <a:p>
            <a:r>
              <a:rPr lang="zh-TW" altLang="en-US" sz="1400" dirty="0" smtClean="0">
                <a:solidFill>
                  <a:srgbClr val="0070C0"/>
                </a:solidFill>
                <a:latin typeface="微軟正黑體" panose="020B0604030504040204" pitchFamily="34" charset="-120"/>
                <a:ea typeface="微軟正黑體" panose="020B0604030504040204" pitchFamily="34" charset="-120"/>
              </a:rPr>
              <a:t>特徵提供給目標</a:t>
            </a:r>
            <a:r>
              <a:rPr lang="zh-TW" altLang="en-US" sz="1400" dirty="0">
                <a:solidFill>
                  <a:srgbClr val="0070C0"/>
                </a:solidFill>
                <a:latin typeface="微軟正黑體" panose="020B0604030504040204" pitchFamily="34" charset="-120"/>
                <a:ea typeface="微軟正黑體" panose="020B0604030504040204" pitchFamily="34" charset="-120"/>
              </a:rPr>
              <a:t>的</a:t>
            </a:r>
            <a:r>
              <a:rPr lang="zh-TW" altLang="en-US" sz="1400" dirty="0" smtClean="0">
                <a:solidFill>
                  <a:srgbClr val="0070C0"/>
                </a:solidFill>
                <a:latin typeface="微軟正黑體" panose="020B0604030504040204" pitchFamily="34" charset="-120"/>
                <a:ea typeface="微軟正黑體" panose="020B0604030504040204" pitchFamily="34" charset="-120"/>
              </a:rPr>
              <a:t>資訊量</a:t>
            </a:r>
            <a:endParaRPr lang="zh-TW" altLang="en-US" sz="1400" dirty="0">
              <a:solidFill>
                <a:srgbClr val="0070C0"/>
              </a:solidFill>
              <a:latin typeface="微軟正黑體" panose="020B0604030504040204" pitchFamily="34" charset="-120"/>
              <a:ea typeface="微軟正黑體" panose="020B0604030504040204" pitchFamily="34" charset="-120"/>
            </a:endParaRPr>
          </a:p>
        </p:txBody>
      </p:sp>
      <p:sp>
        <p:nvSpPr>
          <p:cNvPr id="40" name="文字方塊 39"/>
          <p:cNvSpPr txBox="1"/>
          <p:nvPr/>
        </p:nvSpPr>
        <p:spPr>
          <a:xfrm>
            <a:off x="6429038" y="4577409"/>
            <a:ext cx="1471877" cy="523220"/>
          </a:xfrm>
          <a:prstGeom prst="rect">
            <a:avLst/>
          </a:prstGeom>
          <a:noFill/>
        </p:spPr>
        <p:txBody>
          <a:bodyPr wrap="none" rtlCol="0">
            <a:spAutoFit/>
          </a:bodyPr>
          <a:lstStyle/>
          <a:p>
            <a:pPr algn="ctr"/>
            <a:r>
              <a:rPr lang="en-US" altLang="zh-TW" sz="1400" dirty="0" smtClean="0">
                <a:solidFill>
                  <a:srgbClr val="00B050"/>
                </a:solidFill>
                <a:latin typeface="微軟正黑體" panose="020B0604030504040204" pitchFamily="34" charset="-120"/>
                <a:ea typeface="微軟正黑體" panose="020B0604030504040204" pitchFamily="34" charset="-120"/>
              </a:rPr>
              <a:t>SP</a:t>
            </a:r>
            <a:r>
              <a:rPr lang="zh-TW" altLang="en-US" sz="1400" dirty="0" smtClean="0">
                <a:solidFill>
                  <a:srgbClr val="00B050"/>
                </a:solidFill>
                <a:latin typeface="微軟正黑體" panose="020B0604030504040204" pitchFamily="34" charset="-120"/>
                <a:ea typeface="微軟正黑體" panose="020B0604030504040204" pitchFamily="34" charset="-120"/>
              </a:rPr>
              <a:t>已知的資訊量</a:t>
            </a:r>
            <a:r>
              <a:rPr lang="en-US" altLang="zh-TW" sz="1400" dirty="0" smtClean="0">
                <a:solidFill>
                  <a:srgbClr val="00B050"/>
                </a:solidFill>
                <a:latin typeface="微軟正黑體" panose="020B0604030504040204" pitchFamily="34" charset="-120"/>
                <a:ea typeface="微軟正黑體" panose="020B0604030504040204" pitchFamily="34" charset="-120"/>
              </a:rPr>
              <a:t/>
            </a:r>
            <a:br>
              <a:rPr lang="en-US" altLang="zh-TW" sz="1400" dirty="0" smtClean="0">
                <a:solidFill>
                  <a:srgbClr val="00B050"/>
                </a:solidFill>
                <a:latin typeface="微軟正黑體" panose="020B0604030504040204" pitchFamily="34" charset="-120"/>
                <a:ea typeface="微軟正黑體" panose="020B0604030504040204" pitchFamily="34" charset="-120"/>
              </a:rPr>
            </a:br>
            <a:r>
              <a:rPr lang="zh-TW" altLang="en-US" sz="1400" dirty="0" smtClean="0">
                <a:solidFill>
                  <a:srgbClr val="00B050"/>
                </a:solidFill>
                <a:latin typeface="微軟正黑體" panose="020B0604030504040204" pitchFamily="34" charset="-120"/>
                <a:ea typeface="微軟正黑體" panose="020B0604030504040204" pitchFamily="34" charset="-120"/>
              </a:rPr>
              <a:t>（冗餘資訊量</a:t>
            </a:r>
            <a:r>
              <a:rPr lang="zh-TW" altLang="en-US" sz="1400" dirty="0">
                <a:solidFill>
                  <a:srgbClr val="00B050"/>
                </a:solidFill>
                <a:latin typeface="微軟正黑體" panose="020B0604030504040204" pitchFamily="34" charset="-120"/>
                <a:ea typeface="微軟正黑體" panose="020B0604030504040204" pitchFamily="34" charset="-120"/>
              </a:rPr>
              <a:t>）</a:t>
            </a:r>
          </a:p>
        </p:txBody>
      </p:sp>
      <mc:AlternateContent xmlns:mc="http://schemas.openxmlformats.org/markup-compatibility/2006" xmlns:a14="http://schemas.microsoft.com/office/drawing/2010/main">
        <mc:Choice Requires="a14">
          <p:sp>
            <p:nvSpPr>
              <p:cNvPr id="41" name="TextBox 18"/>
              <p:cNvSpPr txBox="1"/>
              <p:nvPr/>
            </p:nvSpPr>
            <p:spPr>
              <a:xfrm>
                <a:off x="4860032" y="2979406"/>
                <a:ext cx="2281605" cy="307777"/>
              </a:xfrm>
              <a:prstGeom prst="rect">
                <a:avLst/>
              </a:prstGeom>
              <a:noFill/>
            </p:spPr>
            <p:txBody>
              <a:bodyPr wrap="square" rtlCol="0" anchor="ctr">
                <a:spAutoFit/>
              </a:bodyPr>
              <a:lstStyle/>
              <a:p>
                <a:pPr/>
                <a14:m>
                  <m:oMathPara xmlns:m="http://schemas.openxmlformats.org/officeDocument/2006/math">
                    <m:oMathParaPr>
                      <m:jc m:val="centerGroup"/>
                    </m:oMathParaPr>
                    <m:oMath xmlns:m="http://schemas.openxmlformats.org/officeDocument/2006/math">
                      <m:r>
                        <m:rPr>
                          <m:sty m:val="p"/>
                        </m:rPr>
                        <a:rPr lang="zh-TW" altLang="en-US" sz="1400" smtClean="0">
                          <a:solidFill>
                            <a:srgbClr val="FF0000"/>
                          </a:solidFill>
                          <a:latin typeface="Cambria Math" panose="02040503050406030204" pitchFamily="18" charset="0"/>
                        </a:rPr>
                        <m:t>ρ</m:t>
                      </m:r>
                      <m:d>
                        <m:dPr>
                          <m:ctrlPr>
                            <a:rPr lang="zh-TW" altLang="en-US" sz="1400" i="1">
                              <a:solidFill>
                                <a:srgbClr val="FF0000"/>
                              </a:solidFill>
                              <a:latin typeface="Cambria Math" panose="02040503050406030204" pitchFamily="18" charset="0"/>
                            </a:rPr>
                          </m:ctrlPr>
                        </m:dPr>
                        <m:e>
                          <m:sSub>
                            <m:sSubPr>
                              <m:ctrlPr>
                                <a:rPr lang="zh-TW" altLang="en-US" sz="1400" i="1">
                                  <a:solidFill>
                                    <a:srgbClr val="FF0000"/>
                                  </a:solidFill>
                                  <a:latin typeface="Cambria Math" panose="02040503050406030204" pitchFamily="18" charset="0"/>
                                </a:rPr>
                              </m:ctrlPr>
                            </m:sSubPr>
                            <m:e>
                              <m:r>
                                <a:rPr lang="zh-TW" altLang="en-US" sz="1400" i="1">
                                  <a:solidFill>
                                    <a:srgbClr val="FF0000"/>
                                  </a:solidFill>
                                  <a:latin typeface="Cambria Math" panose="02040503050406030204" pitchFamily="18" charset="0"/>
                                </a:rPr>
                                <m:t>𝛷</m:t>
                              </m:r>
                            </m:e>
                            <m:sub>
                              <m:r>
                                <a:rPr lang="zh-TW" altLang="en-US" sz="1400" i="1">
                                  <a:solidFill>
                                    <a:srgbClr val="FF0000"/>
                                  </a:solidFill>
                                  <a:latin typeface="Cambria Math" panose="02040503050406030204" pitchFamily="18" charset="0"/>
                                </a:rPr>
                                <m:t>𝑘</m:t>
                              </m:r>
                            </m:sub>
                          </m:sSub>
                        </m:e>
                      </m:d>
                      <m:r>
                        <a:rPr lang="zh-TW" altLang="en-US" sz="1400">
                          <a:latin typeface="Cambria Math" panose="02040503050406030204" pitchFamily="18" charset="0"/>
                        </a:rPr>
                        <m:t>=</m:t>
                      </m:r>
                      <m:r>
                        <m:rPr>
                          <m:sty m:val="p"/>
                        </m:rPr>
                        <a:rPr lang="zh-TW" altLang="en-US" sz="1400" smtClean="0">
                          <a:solidFill>
                            <a:srgbClr val="0070C0"/>
                          </a:solidFill>
                          <a:latin typeface="Cambria Math" panose="02040503050406030204" pitchFamily="18" charset="0"/>
                        </a:rPr>
                        <m:t>ω</m:t>
                      </m:r>
                      <m:d>
                        <m:dPr>
                          <m:ctrlPr>
                            <a:rPr lang="zh-TW" altLang="en-US" sz="1400" i="1">
                              <a:solidFill>
                                <a:srgbClr val="0070C0"/>
                              </a:solidFill>
                              <a:latin typeface="Cambria Math" panose="02040503050406030204" pitchFamily="18" charset="0"/>
                            </a:rPr>
                          </m:ctrlPr>
                        </m:dPr>
                        <m:e>
                          <m:sSub>
                            <m:sSubPr>
                              <m:ctrlPr>
                                <a:rPr lang="zh-TW" altLang="en-US" sz="1400" i="1">
                                  <a:solidFill>
                                    <a:srgbClr val="0070C0"/>
                                  </a:solidFill>
                                  <a:latin typeface="Cambria Math" panose="02040503050406030204" pitchFamily="18" charset="0"/>
                                </a:rPr>
                              </m:ctrlPr>
                            </m:sSubPr>
                            <m:e>
                              <m:r>
                                <a:rPr lang="zh-TW" altLang="en-US" sz="1400" i="1">
                                  <a:solidFill>
                                    <a:srgbClr val="0070C0"/>
                                  </a:solidFill>
                                  <a:latin typeface="Cambria Math" panose="02040503050406030204" pitchFamily="18" charset="0"/>
                                </a:rPr>
                                <m:t>𝛷</m:t>
                              </m:r>
                            </m:e>
                            <m:sub>
                              <m:r>
                                <a:rPr lang="zh-TW" altLang="en-US" sz="1400" i="1">
                                  <a:solidFill>
                                    <a:srgbClr val="0070C0"/>
                                  </a:solidFill>
                                  <a:latin typeface="Cambria Math" panose="02040503050406030204" pitchFamily="18" charset="0"/>
                                </a:rPr>
                                <m:t>𝑘</m:t>
                              </m:r>
                            </m:sub>
                          </m:sSub>
                        </m:e>
                      </m:d>
                      <m:sSub>
                        <m:sSubPr>
                          <m:ctrlPr>
                            <a:rPr lang="zh-TW" altLang="en-US" sz="1400" i="1" smtClean="0">
                              <a:solidFill>
                                <a:srgbClr val="00B050"/>
                              </a:solidFill>
                              <a:latin typeface="Cambria Math" panose="02040503050406030204" pitchFamily="18" charset="0"/>
                            </a:rPr>
                          </m:ctrlPr>
                        </m:sSubPr>
                        <m:e>
                          <m:r>
                            <a:rPr lang="zh-TW" altLang="en-US" sz="1400" smtClean="0">
                              <a:solidFill>
                                <a:schemeClr val="tx1"/>
                              </a:solidFill>
                              <a:latin typeface="Cambria Math" panose="02040503050406030204" pitchFamily="18" charset="0"/>
                            </a:rPr>
                            <m:t>.</m:t>
                          </m:r>
                          <m:r>
                            <a:rPr lang="zh-TW" altLang="en-US" sz="1400" i="1">
                              <a:solidFill>
                                <a:srgbClr val="00B050"/>
                              </a:solidFill>
                              <a:latin typeface="Cambria Math" panose="02040503050406030204" pitchFamily="18" charset="0"/>
                            </a:rPr>
                            <m:t>𝑔</m:t>
                          </m:r>
                        </m:e>
                        <m:sub>
                          <m:r>
                            <a:rPr lang="zh-TW" altLang="en-US" sz="1400" i="1">
                              <a:solidFill>
                                <a:srgbClr val="00B050"/>
                              </a:solidFill>
                              <a:latin typeface="Cambria Math" panose="02040503050406030204" pitchFamily="18" charset="0"/>
                            </a:rPr>
                            <m:t>𝑠𝑢𝑚</m:t>
                          </m:r>
                        </m:sub>
                      </m:sSub>
                      <m:d>
                        <m:dPr>
                          <m:ctrlPr>
                            <a:rPr lang="zh-TW" altLang="en-US" sz="1400" i="1">
                              <a:solidFill>
                                <a:srgbClr val="00B050"/>
                              </a:solidFill>
                              <a:latin typeface="Cambria Math" panose="02040503050406030204" pitchFamily="18" charset="0"/>
                            </a:rPr>
                          </m:ctrlPr>
                        </m:dPr>
                        <m:e>
                          <m:sSub>
                            <m:sSubPr>
                              <m:ctrlPr>
                                <a:rPr lang="zh-TW" altLang="en-US" sz="1400" i="1">
                                  <a:solidFill>
                                    <a:srgbClr val="00B050"/>
                                  </a:solidFill>
                                  <a:latin typeface="Cambria Math" panose="02040503050406030204" pitchFamily="18" charset="0"/>
                                </a:rPr>
                              </m:ctrlPr>
                            </m:sSubPr>
                            <m:e>
                              <m:r>
                                <a:rPr lang="zh-TW" altLang="en-US" sz="1400" i="1">
                                  <a:solidFill>
                                    <a:srgbClr val="00B050"/>
                                  </a:solidFill>
                                  <a:latin typeface="Cambria Math" panose="02040503050406030204" pitchFamily="18" charset="0"/>
                                </a:rPr>
                                <m:t>𝛷</m:t>
                              </m:r>
                            </m:e>
                            <m:sub>
                              <m:r>
                                <a:rPr lang="zh-TW" altLang="en-US" sz="1400" i="1">
                                  <a:solidFill>
                                    <a:srgbClr val="00B050"/>
                                  </a:solidFill>
                                  <a:latin typeface="Cambria Math" panose="02040503050406030204" pitchFamily="18" charset="0"/>
                                </a:rPr>
                                <m:t>𝑘</m:t>
                              </m:r>
                            </m:sub>
                          </m:sSub>
                        </m:e>
                      </m:d>
                    </m:oMath>
                  </m:oMathPara>
                </a14:m>
                <a:endParaRPr lang="ko-KR" altLang="en-US" sz="1400" dirty="0">
                  <a:solidFill>
                    <a:schemeClr val="tx1">
                      <a:lumMod val="75000"/>
                      <a:lumOff val="25000"/>
                    </a:schemeClr>
                  </a:solidFill>
                  <a:cs typeface="Arial" pitchFamily="34" charset="0"/>
                </a:endParaRPr>
              </a:p>
            </p:txBody>
          </p:sp>
        </mc:Choice>
        <mc:Fallback xmlns="">
          <p:sp>
            <p:nvSpPr>
              <p:cNvPr id="41" name="TextBox 18"/>
              <p:cNvSpPr txBox="1">
                <a:spLocks noRot="1" noChangeAspect="1" noMove="1" noResize="1" noEditPoints="1" noAdjustHandles="1" noChangeArrowheads="1" noChangeShapeType="1" noTextEdit="1"/>
              </p:cNvSpPr>
              <p:nvPr/>
            </p:nvSpPr>
            <p:spPr>
              <a:xfrm>
                <a:off x="4860032" y="2979406"/>
                <a:ext cx="2281605" cy="307777"/>
              </a:xfrm>
              <a:prstGeom prst="rect">
                <a:avLst/>
              </a:prstGeom>
              <a:blipFill>
                <a:blip r:embed="rId10"/>
                <a:stretch>
                  <a:fillRect b="-4000"/>
                </a:stretch>
              </a:blipFill>
            </p:spPr>
            <p:txBody>
              <a:bodyPr/>
              <a:lstStyle/>
              <a:p>
                <a:r>
                  <a:rPr lang="zh-TW" altLang="en-US">
                    <a:noFill/>
                  </a:rPr>
                  <a:t> </a:t>
                </a:r>
              </a:p>
            </p:txBody>
          </p:sp>
        </mc:Fallback>
      </mc:AlternateContent>
      <p:sp>
        <p:nvSpPr>
          <p:cNvPr id="42" name="文字方塊 41"/>
          <p:cNvSpPr txBox="1"/>
          <p:nvPr/>
        </p:nvSpPr>
        <p:spPr>
          <a:xfrm>
            <a:off x="4860032" y="3297887"/>
            <a:ext cx="902811" cy="307777"/>
          </a:xfrm>
          <a:prstGeom prst="rect">
            <a:avLst/>
          </a:prstGeom>
          <a:noFill/>
        </p:spPr>
        <p:txBody>
          <a:bodyPr wrap="none" rtlCol="0">
            <a:spAutoFit/>
          </a:bodyPr>
          <a:lstStyle/>
          <a:p>
            <a:r>
              <a:rPr lang="zh-TW" altLang="en-US" sz="1400" dirty="0" smtClean="0">
                <a:solidFill>
                  <a:srgbClr val="FF0000"/>
                </a:solidFill>
                <a:latin typeface="微軟正黑體" panose="020B0604030504040204" pitchFamily="34" charset="-120"/>
                <a:ea typeface="微軟正黑體" panose="020B0604030504040204" pitchFamily="34" charset="-120"/>
              </a:rPr>
              <a:t>貢獻指數</a:t>
            </a:r>
            <a:endParaRPr lang="zh-TW" altLang="en-US" sz="1400" dirty="0">
              <a:solidFill>
                <a:srgbClr val="FF0000"/>
              </a:solidFill>
              <a:latin typeface="微軟正黑體" panose="020B0604030504040204" pitchFamily="34" charset="-120"/>
              <a:ea typeface="微軟正黑體" panose="020B0604030504040204" pitchFamily="34" charset="-120"/>
            </a:endParaRPr>
          </a:p>
        </p:txBody>
      </p:sp>
      <p:sp>
        <p:nvSpPr>
          <p:cNvPr id="43" name="文字方塊 42"/>
          <p:cNvSpPr txBox="1"/>
          <p:nvPr/>
        </p:nvSpPr>
        <p:spPr>
          <a:xfrm>
            <a:off x="5311437" y="2707240"/>
            <a:ext cx="2518638" cy="307777"/>
          </a:xfrm>
          <a:prstGeom prst="rect">
            <a:avLst/>
          </a:prstGeom>
          <a:noFill/>
        </p:spPr>
        <p:txBody>
          <a:bodyPr wrap="none" rtlCol="0">
            <a:spAutoFit/>
          </a:bodyPr>
          <a:lstStyle/>
          <a:p>
            <a:r>
              <a:rPr lang="zh-TW" altLang="en-US" sz="1400" dirty="0" smtClean="0">
                <a:solidFill>
                  <a:srgbClr val="0070C0"/>
                </a:solidFill>
                <a:latin typeface="微軟正黑體" panose="020B0604030504040204" pitchFamily="34" charset="-120"/>
                <a:ea typeface="微軟正黑體" panose="020B0604030504040204" pitchFamily="34" charset="-120"/>
              </a:rPr>
              <a:t>重複選取特徵所提供的覆蓋率</a:t>
            </a:r>
            <a:endParaRPr lang="zh-TW" altLang="en-US" sz="1400" dirty="0">
              <a:solidFill>
                <a:srgbClr val="0070C0"/>
              </a:solidFill>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44" name="文字方塊 43"/>
              <p:cNvSpPr txBox="1"/>
              <p:nvPr/>
            </p:nvSpPr>
            <p:spPr>
              <a:xfrm>
                <a:off x="5792065" y="3277282"/>
                <a:ext cx="2601032" cy="30803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zh-TW" altLang="en-US" sz="1400" i="1" smtClean="0">
                              <a:solidFill>
                                <a:srgbClr val="00B050"/>
                              </a:solidFill>
                              <a:latin typeface="Cambria Math" panose="02040503050406030204" pitchFamily="18" charset="0"/>
                            </a:rPr>
                          </m:ctrlPr>
                        </m:sSubPr>
                        <m:e>
                          <m:r>
                            <a:rPr lang="zh-TW" altLang="en-US" sz="1400" i="1">
                              <a:solidFill>
                                <a:srgbClr val="00B050"/>
                              </a:solidFill>
                              <a:latin typeface="Cambria Math" panose="02040503050406030204" pitchFamily="18" charset="0"/>
                            </a:rPr>
                            <m:t>𝛷</m:t>
                          </m:r>
                        </m:e>
                        <m:sub>
                          <m:r>
                            <a:rPr lang="zh-TW" altLang="en-US" sz="1400" i="1">
                              <a:solidFill>
                                <a:srgbClr val="00B050"/>
                              </a:solidFill>
                              <a:latin typeface="Cambria Math" panose="02040503050406030204" pitchFamily="18" charset="0"/>
                            </a:rPr>
                            <m:t>𝑘</m:t>
                          </m:r>
                        </m:sub>
                      </m:sSub>
                      <m:r>
                        <a:rPr lang="zh-TW" altLang="en-US" sz="1400" i="1" dirty="0">
                          <a:solidFill>
                            <a:srgbClr val="00B050"/>
                          </a:solidFill>
                          <a:latin typeface="Cambria Math" panose="02040503050406030204" pitchFamily="18" charset="0"/>
                          <a:ea typeface="微軟正黑體" panose="020B0604030504040204" pitchFamily="34" charset="-120"/>
                        </a:rPr>
                        <m:t>對每個目標的總增益資訊量</m:t>
                      </m:r>
                    </m:oMath>
                  </m:oMathPara>
                </a14:m>
                <a:endParaRPr lang="zh-TW" altLang="en-US" sz="1400" dirty="0">
                  <a:solidFill>
                    <a:srgbClr val="00B050"/>
                  </a:solidFill>
                  <a:latin typeface="微軟正黑體" panose="020B0604030504040204" pitchFamily="34" charset="-120"/>
                  <a:ea typeface="微軟正黑體" panose="020B0604030504040204" pitchFamily="34" charset="-120"/>
                </a:endParaRPr>
              </a:p>
            </p:txBody>
          </p:sp>
        </mc:Choice>
        <mc:Fallback xmlns="">
          <p:sp>
            <p:nvSpPr>
              <p:cNvPr id="44" name="文字方塊 43"/>
              <p:cNvSpPr txBox="1">
                <a:spLocks noRot="1" noChangeAspect="1" noMove="1" noResize="1" noEditPoints="1" noAdjustHandles="1" noChangeArrowheads="1" noChangeShapeType="1" noTextEdit="1"/>
              </p:cNvSpPr>
              <p:nvPr/>
            </p:nvSpPr>
            <p:spPr>
              <a:xfrm>
                <a:off x="5792065" y="3277282"/>
                <a:ext cx="2601032" cy="308033"/>
              </a:xfrm>
              <a:prstGeom prst="rect">
                <a:avLst/>
              </a:prstGeom>
              <a:blipFill>
                <a:blip r:embed="rId11"/>
                <a:stretch>
                  <a:fillRect b="-200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1566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37" grpId="0"/>
      <p:bldP spid="38" grpId="0"/>
      <p:bldP spid="39" grpId="0"/>
      <p:bldP spid="40" grpId="0"/>
      <p:bldP spid="41" grpId="0"/>
      <p:bldP spid="42" grpId="0"/>
      <p:bldP spid="43" grpId="0"/>
      <p:bldP spid="4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zh-TW" dirty="0">
                <a:latin typeface="微軟正黑體" panose="020B0604030504040204" pitchFamily="34" charset="-120"/>
                <a:ea typeface="微軟正黑體" panose="020B0604030504040204" pitchFamily="34" charset="-120"/>
              </a:rPr>
              <a:t>球型複數模糊集合</a:t>
            </a:r>
            <a:endParaRPr lang="zh-TW" altLang="en-US" dirty="0">
              <a:latin typeface="微軟正黑體" panose="020B0604030504040204" pitchFamily="34" charset="-120"/>
              <a:ea typeface="微軟正黑體" panose="020B0604030504040204" pitchFamily="34" charset="-120"/>
            </a:endParaRPr>
          </a:p>
        </p:txBody>
      </p:sp>
      <p:sp>
        <p:nvSpPr>
          <p:cNvPr id="3" name="文字版面配置區 2"/>
          <p:cNvSpPr>
            <a:spLocks noGrp="1"/>
          </p:cNvSpPr>
          <p:nvPr>
            <p:ph type="body" sz="quarter" idx="11"/>
          </p:nvPr>
        </p:nvSpPr>
        <p:spPr/>
        <p:txBody>
          <a:bodyPr/>
          <a:lstStyle/>
          <a:p>
            <a:r>
              <a:rPr lang="en-US" altLang="zh-TW" dirty="0"/>
              <a:t>Sphere </a:t>
            </a:r>
            <a:r>
              <a:rPr lang="en-US" altLang="zh-TW" dirty="0" smtClean="0"/>
              <a:t>complex fuzzy set </a:t>
            </a:r>
            <a:r>
              <a:rPr lang="zh-TW" altLang="en-US" dirty="0" smtClean="0"/>
              <a:t>（</a:t>
            </a:r>
            <a:r>
              <a:rPr lang="en-US" altLang="zh-TW" dirty="0" smtClean="0"/>
              <a:t>SCFS</a:t>
            </a:r>
            <a:r>
              <a:rPr lang="zh-TW" altLang="en-US" dirty="0"/>
              <a:t>）</a:t>
            </a:r>
            <a:endParaRPr lang="en-US" altLang="zh-TW" dirty="0"/>
          </a:p>
        </p:txBody>
      </p:sp>
      <p:grpSp>
        <p:nvGrpSpPr>
          <p:cNvPr id="67" name="群組 66"/>
          <p:cNvGrpSpPr/>
          <p:nvPr/>
        </p:nvGrpSpPr>
        <p:grpSpPr>
          <a:xfrm>
            <a:off x="4572000" y="841805"/>
            <a:ext cx="4382202" cy="4038893"/>
            <a:chOff x="4544506" y="843558"/>
            <a:chExt cx="4382202" cy="4038893"/>
          </a:xfrm>
        </p:grpSpPr>
        <mc:AlternateContent xmlns:mc="http://schemas.openxmlformats.org/markup-compatibility/2006" xmlns:a14="http://schemas.microsoft.com/office/drawing/2010/main">
          <mc:Choice Requires="a14">
            <p:sp>
              <p:nvSpPr>
                <p:cNvPr id="8" name="文字方塊 7"/>
                <p:cNvSpPr txBox="1"/>
                <p:nvPr/>
              </p:nvSpPr>
              <p:spPr>
                <a:xfrm>
                  <a:off x="4544506" y="3761488"/>
                  <a:ext cx="4769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𝑿</m:t>
                            </m:r>
                          </m:e>
                          <m:sub>
                            <m:r>
                              <a:rPr lang="en-US" sz="1600" b="1" i="1" smtClean="0">
                                <a:latin typeface="Cambria Math" panose="02040503050406030204" pitchFamily="18" charset="0"/>
                              </a:rPr>
                              <m:t>𝟏</m:t>
                            </m:r>
                          </m:sub>
                        </m:sSub>
                      </m:oMath>
                    </m:oMathPara>
                  </a14:m>
                  <a:endParaRPr lang="en-US" sz="2000" b="1" dirty="0">
                    <a:latin typeface="Times New Roman" panose="02020603050405020304" pitchFamily="18" charset="0"/>
                    <a:ea typeface="微軟正黑體" panose="020B0604030504040204" pitchFamily="34" charset="-120"/>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4544506" y="3761488"/>
                  <a:ext cx="476925" cy="338554"/>
                </a:xfrm>
                <a:prstGeom prst="rect">
                  <a:avLst/>
                </a:prstGeom>
                <a:blipFill>
                  <a:blip r:embed="rId18"/>
                  <a:stretch>
                    <a:fillRect/>
                  </a:stretch>
                </a:blipFill>
              </p:spPr>
              <p:txBody>
                <a:bodyPr/>
                <a:lstStyle/>
                <a:p>
                  <a:r>
                    <a:rPr lang="zh-TW" altLang="en-US">
                      <a:noFill/>
                    </a:rPr>
                    <a:t> </a:t>
                  </a:r>
                </a:p>
              </p:txBody>
            </p:sp>
          </mc:Fallback>
        </mc:AlternateContent>
        <p:grpSp>
          <p:nvGrpSpPr>
            <p:cNvPr id="66" name="群組 65"/>
            <p:cNvGrpSpPr/>
            <p:nvPr/>
          </p:nvGrpSpPr>
          <p:grpSpPr>
            <a:xfrm>
              <a:off x="4797776" y="843558"/>
              <a:ext cx="4128932" cy="4038893"/>
              <a:chOff x="4739982" y="839458"/>
              <a:chExt cx="4128932" cy="4038893"/>
            </a:xfrm>
          </p:grpSpPr>
          <p:pic>
            <p:nvPicPr>
              <p:cNvPr id="4" name="圖片 3"/>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rot="2711362">
                <a:off x="4739982" y="1149444"/>
                <a:ext cx="3728907" cy="3728907"/>
              </a:xfrm>
              <a:prstGeom prst="rect">
                <a:avLst/>
              </a:prstGeom>
            </p:spPr>
          </p:pic>
          <p:cxnSp>
            <p:nvCxnSpPr>
              <p:cNvPr id="5" name="直線單箭頭接點 4"/>
              <p:cNvCxnSpPr/>
              <p:nvPr/>
            </p:nvCxnSpPr>
            <p:spPr>
              <a:xfrm flipV="1">
                <a:off x="6509239" y="1372974"/>
                <a:ext cx="1081165" cy="1547456"/>
              </a:xfrm>
              <a:prstGeom prst="straightConnector1">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橢圓 5"/>
              <p:cNvSpPr/>
              <p:nvPr/>
            </p:nvSpPr>
            <p:spPr>
              <a:xfrm>
                <a:off x="4799153" y="2663874"/>
                <a:ext cx="3583010" cy="894547"/>
              </a:xfrm>
              <a:prstGeom prst="ellipse">
                <a:avLst/>
              </a:prstGeom>
              <a:solidFill>
                <a:schemeClr val="accent3">
                  <a:lumMod val="20000"/>
                  <a:lumOff val="80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7" name="文字方塊 6"/>
                  <p:cNvSpPr txBox="1"/>
                  <p:nvPr/>
                </p:nvSpPr>
                <p:spPr>
                  <a:xfrm>
                    <a:off x="6499920" y="839458"/>
                    <a:ext cx="4769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𝑿</m:t>
                              </m:r>
                            </m:e>
                            <m:sub>
                              <m:r>
                                <a:rPr lang="en-US" sz="1600" b="1" i="1" smtClean="0">
                                  <a:latin typeface="Cambria Math" panose="02040503050406030204" pitchFamily="18" charset="0"/>
                                </a:rPr>
                                <m:t>𝟑</m:t>
                              </m:r>
                            </m:sub>
                          </m:sSub>
                        </m:oMath>
                      </m:oMathPara>
                    </a14:m>
                    <a:endParaRPr lang="en-US" sz="2000" b="1" dirty="0">
                      <a:latin typeface="Times New Roman" panose="02020603050405020304" pitchFamily="18" charset="0"/>
                      <a:ea typeface="微軟正黑體" panose="020B0604030504040204" pitchFamily="34" charset="-120"/>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6499920" y="839458"/>
                    <a:ext cx="476925" cy="338554"/>
                  </a:xfrm>
                  <a:prstGeom prst="rect">
                    <a:avLst/>
                  </a:prstGeom>
                  <a:blipFill>
                    <a:blip r:embed="rId20"/>
                    <a:stretch>
                      <a:fillRect/>
                    </a:stretch>
                  </a:blipFill>
                </p:spPr>
                <p:txBody>
                  <a:bodyPr/>
                  <a:lstStyle/>
                  <a:p>
                    <a:r>
                      <a:rPr lang="zh-TW" altLang="en-US">
                        <a:noFill/>
                      </a:rPr>
                      <a:t> </a:t>
                    </a:r>
                  </a:p>
                </p:txBody>
              </p:sp>
            </mc:Fallback>
          </mc:AlternateContent>
          <p:cxnSp>
            <p:nvCxnSpPr>
              <p:cNvPr id="9" name="直線單箭頭接點 8"/>
              <p:cNvCxnSpPr>
                <a:endCxn id="4" idx="1"/>
              </p:cNvCxnSpPr>
              <p:nvPr/>
            </p:nvCxnSpPr>
            <p:spPr>
              <a:xfrm flipH="1" flipV="1">
                <a:off x="5290432" y="1691180"/>
                <a:ext cx="1214609" cy="1242413"/>
              </a:xfrm>
              <a:prstGeom prst="straightConnector1">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字方塊 9"/>
                  <p:cNvSpPr txBox="1"/>
                  <p:nvPr/>
                </p:nvSpPr>
                <p:spPr>
                  <a:xfrm>
                    <a:off x="8385577" y="2816916"/>
                    <a:ext cx="48333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𝑿</m:t>
                              </m:r>
                            </m:e>
                            <m:sub>
                              <m:r>
                                <a:rPr lang="en-US" sz="1600" b="1" i="1" smtClean="0">
                                  <a:latin typeface="Cambria Math" panose="02040503050406030204" pitchFamily="18" charset="0"/>
                                </a:rPr>
                                <m:t>𝟐</m:t>
                              </m:r>
                            </m:sub>
                          </m:sSub>
                        </m:oMath>
                      </m:oMathPara>
                    </a14:m>
                    <a:endParaRPr lang="en-US" sz="2000" b="1"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8385577" y="2816916"/>
                    <a:ext cx="483337" cy="338554"/>
                  </a:xfrm>
                  <a:prstGeom prst="rect">
                    <a:avLst/>
                  </a:prstGeom>
                  <a:blipFill>
                    <a:blip r:embed="rId21"/>
                    <a:stretch>
                      <a:fillRect/>
                    </a:stretch>
                  </a:blipFill>
                </p:spPr>
                <p:txBody>
                  <a:bodyPr/>
                  <a:lstStyle/>
                  <a:p>
                    <a:r>
                      <a:rPr lang="zh-TW" altLang="en-US">
                        <a:noFill/>
                      </a:rPr>
                      <a:t> </a:t>
                    </a:r>
                  </a:p>
                </p:txBody>
              </p:sp>
            </mc:Fallback>
          </mc:AlternateContent>
          <p:sp>
            <p:nvSpPr>
              <p:cNvPr id="11" name="弧形 10"/>
              <p:cNvSpPr/>
              <p:nvPr/>
            </p:nvSpPr>
            <p:spPr>
              <a:xfrm rot="3524990">
                <a:off x="5888536" y="2416916"/>
                <a:ext cx="715932" cy="219072"/>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ea typeface="微軟正黑體" panose="020B0604030504040204" pitchFamily="34" charset="-120"/>
                </a:endParaRPr>
              </a:p>
            </p:txBody>
          </p:sp>
          <p:sp>
            <p:nvSpPr>
              <p:cNvPr id="12" name="弧形 11"/>
              <p:cNvSpPr/>
              <p:nvPr/>
            </p:nvSpPr>
            <p:spPr>
              <a:xfrm rot="3080699" flipH="1">
                <a:off x="5199629" y="1820692"/>
                <a:ext cx="751645" cy="317231"/>
              </a:xfrm>
              <a:prstGeom prst="arc">
                <a:avLst>
                  <a:gd name="adj1" fmla="val 15744227"/>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latin typeface="Times New Roman" panose="02020603050405020304" pitchFamily="18" charset="0"/>
                  <a:ea typeface="微軟正黑體" panose="020B0604030504040204" pitchFamily="34" charset="-120"/>
                </a:endParaRPr>
              </a:p>
            </p:txBody>
          </p:sp>
          <p:sp>
            <p:nvSpPr>
              <p:cNvPr id="13" name="文字方塊 12"/>
              <p:cNvSpPr txBox="1"/>
              <p:nvPr/>
            </p:nvSpPr>
            <p:spPr>
              <a:xfrm>
                <a:off x="5883150" y="1913397"/>
                <a:ext cx="274434" cy="307777"/>
              </a:xfrm>
              <a:prstGeom prst="rect">
                <a:avLst/>
              </a:prstGeom>
              <a:noFill/>
            </p:spPr>
            <p:txBody>
              <a:bodyPr wrap="none" rtlCol="0">
                <a:spAutoFit/>
              </a:bodyPr>
              <a:lstStyle/>
              <a:p>
                <a:r>
                  <a:rPr lang="en-US" sz="1400" dirty="0" smtClean="0">
                    <a:latin typeface="Times New Roman" panose="02020603050405020304" pitchFamily="18" charset="0"/>
                    <a:ea typeface="微軟正黑體" panose="020B0604030504040204" pitchFamily="34" charset="-120"/>
                  </a:rPr>
                  <a:t>1</a:t>
                </a:r>
                <a:endParaRPr lang="en-US" sz="1400" dirty="0">
                  <a:latin typeface="Times New Roman" panose="02020603050405020304" pitchFamily="18" charset="0"/>
                  <a:ea typeface="微軟正黑體" panose="020B0604030504040204" pitchFamily="34" charset="-120"/>
                </a:endParaRPr>
              </a:p>
            </p:txBody>
          </p:sp>
          <p:cxnSp>
            <p:nvCxnSpPr>
              <p:cNvPr id="14" name="直線單箭頭接點 13"/>
              <p:cNvCxnSpPr/>
              <p:nvPr/>
            </p:nvCxnSpPr>
            <p:spPr>
              <a:xfrm flipV="1">
                <a:off x="6533853" y="1937910"/>
                <a:ext cx="669941" cy="9401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7198244" y="1937910"/>
                <a:ext cx="24480" cy="1586704"/>
              </a:xfrm>
              <a:prstGeom prst="line">
                <a:avLst/>
              </a:prstGeom>
              <a:ln w="9525"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直線接點 15"/>
              <p:cNvCxnSpPr/>
              <p:nvPr/>
            </p:nvCxnSpPr>
            <p:spPr>
              <a:xfrm>
                <a:off x="6520460" y="2970828"/>
                <a:ext cx="683334" cy="56915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7" name="弧形 16"/>
              <p:cNvSpPr/>
              <p:nvPr/>
            </p:nvSpPr>
            <p:spPr>
              <a:xfrm rot="7560373" flipH="1">
                <a:off x="6193619" y="2738429"/>
                <a:ext cx="556492" cy="484995"/>
              </a:xfrm>
              <a:prstGeom prst="arc">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FFC000"/>
                  </a:solidFill>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8" name="矩形 17"/>
                  <p:cNvSpPr/>
                  <p:nvPr/>
                </p:nvSpPr>
                <p:spPr>
                  <a:xfrm>
                    <a:off x="6688810" y="2593323"/>
                    <a:ext cx="44326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zh-TW" sz="1600" i="1" smtClean="0">
                                  <a:solidFill>
                                    <a:srgbClr val="0070C0"/>
                                  </a:solidFill>
                                  <a:latin typeface="Cambria Math" panose="02040503050406030204" pitchFamily="18" charset="0"/>
                                </a:rPr>
                              </m:ctrlPr>
                            </m:sSubPr>
                            <m:e>
                              <m:r>
                                <m:rPr>
                                  <m:sty m:val="p"/>
                                </m:rPr>
                                <a:rPr lang="zh-TW" altLang="zh-TW" sz="1600">
                                  <a:solidFill>
                                    <a:srgbClr val="0070C0"/>
                                  </a:solidFill>
                                  <a:latin typeface="Cambria Math" panose="02040503050406030204" pitchFamily="18" charset="0"/>
                                </a:rPr>
                                <m:t>θ</m:t>
                              </m:r>
                            </m:e>
                            <m:sub>
                              <m:r>
                                <a:rPr lang="en-US" altLang="zh-TW" sz="1600" i="1">
                                  <a:solidFill>
                                    <a:srgbClr val="0070C0"/>
                                  </a:solidFill>
                                  <a:latin typeface="Cambria Math" panose="02040503050406030204" pitchFamily="18" charset="0"/>
                                </a:rPr>
                                <m:t>2</m:t>
                              </m:r>
                            </m:sub>
                          </m:sSub>
                        </m:oMath>
                      </m:oMathPara>
                    </a14:m>
                    <a:endParaRPr lang="en-US" dirty="0">
                      <a:solidFill>
                        <a:srgbClr val="FFC000"/>
                      </a:solidFill>
                      <a:latin typeface="Times New Roman" panose="02020603050405020304" pitchFamily="18" charset="0"/>
                      <a:ea typeface="微軟正黑體" panose="020B0604030504040204" pitchFamily="34" charset="-120"/>
                    </a:endParaRPr>
                  </a:p>
                </p:txBody>
              </p:sp>
            </mc:Choice>
            <mc:Fallback xmlns="">
              <p:sp>
                <p:nvSpPr>
                  <p:cNvPr id="18" name="矩形 17"/>
                  <p:cNvSpPr>
                    <a:spLocks noRot="1" noChangeAspect="1" noMove="1" noResize="1" noEditPoints="1" noAdjustHandles="1" noChangeArrowheads="1" noChangeShapeType="1" noTextEdit="1"/>
                  </p:cNvSpPr>
                  <p:nvPr/>
                </p:nvSpPr>
                <p:spPr>
                  <a:xfrm>
                    <a:off x="6688810" y="2593323"/>
                    <a:ext cx="443262" cy="338554"/>
                  </a:xfrm>
                  <a:prstGeom prst="rect">
                    <a:avLst/>
                  </a:prstGeom>
                  <a:blipFill>
                    <a:blip r:embed="rId22"/>
                    <a:stretch>
                      <a:fillRect/>
                    </a:stretch>
                  </a:blipFill>
                </p:spPr>
                <p:txBody>
                  <a:bodyPr/>
                  <a:lstStyle/>
                  <a:p>
                    <a:r>
                      <a:rPr lang="zh-TW" altLang="en-US">
                        <a:noFill/>
                      </a:rPr>
                      <a:t> </a:t>
                    </a:r>
                  </a:p>
                </p:txBody>
              </p:sp>
            </mc:Fallback>
          </mc:AlternateContent>
          <p:cxnSp>
            <p:nvCxnSpPr>
              <p:cNvPr id="19" name="直線接點 18"/>
              <p:cNvCxnSpPr/>
              <p:nvPr/>
            </p:nvCxnSpPr>
            <p:spPr>
              <a:xfrm>
                <a:off x="5917235" y="3399158"/>
                <a:ext cx="1297012" cy="145324"/>
              </a:xfrm>
              <a:prstGeom prst="line">
                <a:avLst/>
              </a:prstGeom>
              <a:ln>
                <a:solidFill>
                  <a:srgbClr val="B00000"/>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flipH="1">
                <a:off x="7209004" y="3107717"/>
                <a:ext cx="623493" cy="434290"/>
              </a:xfrm>
              <a:prstGeom prst="line">
                <a:avLst/>
              </a:prstGeom>
              <a:ln>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21" name="弧形 20"/>
              <p:cNvSpPr/>
              <p:nvPr/>
            </p:nvSpPr>
            <p:spPr>
              <a:xfrm rot="17858025" flipH="1">
                <a:off x="6392350" y="2440212"/>
                <a:ext cx="700829" cy="145507"/>
              </a:xfrm>
              <a:prstGeom prst="arc">
                <a:avLst/>
              </a:prstGeom>
              <a:ln>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ea typeface="微軟正黑體" panose="020B0604030504040204" pitchFamily="34" charset="-120"/>
                </a:endParaRPr>
              </a:p>
            </p:txBody>
          </p:sp>
          <p:sp>
            <p:nvSpPr>
              <p:cNvPr id="22" name="弧形 21"/>
              <p:cNvSpPr/>
              <p:nvPr/>
            </p:nvSpPr>
            <p:spPr>
              <a:xfrm rot="18347521">
                <a:off x="6696261" y="2101572"/>
                <a:ext cx="600296" cy="244243"/>
              </a:xfrm>
              <a:prstGeom prst="arc">
                <a:avLst/>
              </a:prstGeom>
              <a:ln>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23" name="矩形 22"/>
                  <p:cNvSpPr/>
                  <p:nvPr/>
                </p:nvSpPr>
                <p:spPr>
                  <a:xfrm>
                    <a:off x="6568575" y="2109421"/>
                    <a:ext cx="33823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600" i="1">
                              <a:solidFill>
                                <a:srgbClr val="FF0000"/>
                              </a:solidFill>
                              <a:latin typeface="Cambria Math" panose="02040503050406030204" pitchFamily="18" charset="0"/>
                            </a:rPr>
                            <m:t>𝑟</m:t>
                          </m:r>
                        </m:oMath>
                      </m:oMathPara>
                    </a14:m>
                    <a:endParaRPr lang="en-US" sz="1600" dirty="0">
                      <a:latin typeface="Times New Roman" panose="02020603050405020304" pitchFamily="18" charset="0"/>
                      <a:ea typeface="微軟正黑體" panose="020B0604030504040204" pitchFamily="34" charset="-120"/>
                    </a:endParaRPr>
                  </a:p>
                </p:txBody>
              </p:sp>
            </mc:Choice>
            <mc:Fallback xmlns="">
              <p:sp>
                <p:nvSpPr>
                  <p:cNvPr id="23" name="矩形 22"/>
                  <p:cNvSpPr>
                    <a:spLocks noRot="1" noChangeAspect="1" noMove="1" noResize="1" noEditPoints="1" noAdjustHandles="1" noChangeArrowheads="1" noChangeShapeType="1" noTextEdit="1"/>
                  </p:cNvSpPr>
                  <p:nvPr/>
                </p:nvSpPr>
                <p:spPr>
                  <a:xfrm>
                    <a:off x="6568575" y="2109421"/>
                    <a:ext cx="338233" cy="338554"/>
                  </a:xfrm>
                  <a:prstGeom prst="rect">
                    <a:avLst/>
                  </a:prstGeom>
                  <a:blipFill>
                    <a:blip r:embed="rId23"/>
                    <a:stretch>
                      <a:fillRect/>
                    </a:stretch>
                  </a:blipFill>
                </p:spPr>
                <p:txBody>
                  <a:bodyPr/>
                  <a:lstStyle/>
                  <a:p>
                    <a:r>
                      <a:rPr lang="zh-TW" altLang="en-US">
                        <a:noFill/>
                      </a:rPr>
                      <a:t> </a:t>
                    </a:r>
                  </a:p>
                </p:txBody>
              </p:sp>
            </mc:Fallback>
          </mc:AlternateContent>
          <p:cxnSp>
            <p:nvCxnSpPr>
              <p:cNvPr id="24" name="直線接點 23"/>
              <p:cNvCxnSpPr/>
              <p:nvPr/>
            </p:nvCxnSpPr>
            <p:spPr>
              <a:xfrm>
                <a:off x="7679849" y="3149878"/>
                <a:ext cx="84030" cy="7671"/>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flipV="1">
                <a:off x="7668419" y="3109091"/>
                <a:ext cx="57600" cy="39413"/>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flipH="1" flipV="1">
                <a:off x="7152378" y="3403665"/>
                <a:ext cx="3019" cy="87576"/>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7167885" y="3411540"/>
                <a:ext cx="57808" cy="55505"/>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5977448" y="3343399"/>
                <a:ext cx="106317" cy="17845"/>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flipV="1">
                <a:off x="6021101" y="3363652"/>
                <a:ext cx="62882" cy="41150"/>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矩形 29"/>
                  <p:cNvSpPr/>
                  <p:nvPr/>
                </p:nvSpPr>
                <p:spPr>
                  <a:xfrm>
                    <a:off x="7166947" y="2267037"/>
                    <a:ext cx="44807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solidFill>
                                    <a:srgbClr val="7030A0"/>
                                  </a:solidFill>
                                  <a:latin typeface="Cambria Math" panose="02040503050406030204" pitchFamily="18" charset="0"/>
                                  <a:ea typeface="Cambria Math" panose="02040503050406030204" pitchFamily="18" charset="0"/>
                                </a:rPr>
                              </m:ctrlPr>
                            </m:sSubPr>
                            <m:e>
                              <m:r>
                                <a:rPr lang="en-US" altLang="zh-TW" sz="1600" i="1">
                                  <a:solidFill>
                                    <a:srgbClr val="7030A0"/>
                                  </a:solidFill>
                                  <a:latin typeface="Cambria Math" panose="02040503050406030204" pitchFamily="18" charset="0"/>
                                  <a:ea typeface="Cambria Math" panose="02040503050406030204" pitchFamily="18" charset="0"/>
                                </a:rPr>
                                <m:t>𝑢</m:t>
                              </m:r>
                            </m:e>
                            <m:sub>
                              <m:r>
                                <a:rPr lang="en-US" altLang="zh-TW" sz="1600" i="1">
                                  <a:solidFill>
                                    <a:srgbClr val="7030A0"/>
                                  </a:solidFill>
                                  <a:latin typeface="Cambria Math" panose="02040503050406030204" pitchFamily="18" charset="0"/>
                                  <a:ea typeface="Cambria Math" panose="02040503050406030204" pitchFamily="18" charset="0"/>
                                </a:rPr>
                                <m:t>3</m:t>
                              </m:r>
                            </m:sub>
                          </m:sSub>
                        </m:oMath>
                      </m:oMathPara>
                    </a14:m>
                    <a:endParaRPr lang="en-US" sz="1600" dirty="0">
                      <a:latin typeface="Times New Roman" panose="02020603050405020304" pitchFamily="18" charset="0"/>
                      <a:ea typeface="微軟正黑體" panose="020B0604030504040204" pitchFamily="34" charset="-120"/>
                    </a:endParaRPr>
                  </a:p>
                </p:txBody>
              </p:sp>
            </mc:Choice>
            <mc:Fallback xmlns="">
              <p:sp>
                <p:nvSpPr>
                  <p:cNvPr id="30" name="矩形 29"/>
                  <p:cNvSpPr>
                    <a:spLocks noRot="1" noChangeAspect="1" noMove="1" noResize="1" noEditPoints="1" noAdjustHandles="1" noChangeArrowheads="1" noChangeShapeType="1" noTextEdit="1"/>
                  </p:cNvSpPr>
                  <p:nvPr/>
                </p:nvSpPr>
                <p:spPr>
                  <a:xfrm>
                    <a:off x="7166947" y="2267037"/>
                    <a:ext cx="448071" cy="338554"/>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6274071" y="3081750"/>
                    <a:ext cx="43851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zh-TW" sz="1600" i="1" smtClean="0">
                                  <a:solidFill>
                                    <a:schemeClr val="accent5">
                                      <a:lumMod val="75000"/>
                                    </a:schemeClr>
                                  </a:solidFill>
                                  <a:latin typeface="Cambria Math" panose="02040503050406030204" pitchFamily="18" charset="0"/>
                                </a:rPr>
                              </m:ctrlPr>
                            </m:sSubPr>
                            <m:e>
                              <m:r>
                                <m:rPr>
                                  <m:sty m:val="p"/>
                                </m:rPr>
                                <a:rPr lang="zh-TW" altLang="zh-TW" sz="1600">
                                  <a:solidFill>
                                    <a:schemeClr val="accent5">
                                      <a:lumMod val="75000"/>
                                    </a:schemeClr>
                                  </a:solidFill>
                                  <a:latin typeface="Cambria Math" panose="02040503050406030204" pitchFamily="18" charset="0"/>
                                </a:rPr>
                                <m:t>θ</m:t>
                              </m:r>
                            </m:e>
                            <m:sub>
                              <m:r>
                                <a:rPr lang="en-US" altLang="zh-TW" sz="1600" b="0" i="1" smtClean="0">
                                  <a:solidFill>
                                    <a:schemeClr val="accent5">
                                      <a:lumMod val="75000"/>
                                    </a:schemeClr>
                                  </a:solidFill>
                                  <a:latin typeface="Cambria Math" panose="02040503050406030204" pitchFamily="18" charset="0"/>
                                </a:rPr>
                                <m:t>1</m:t>
                              </m:r>
                            </m:sub>
                          </m:sSub>
                        </m:oMath>
                      </m:oMathPara>
                    </a14:m>
                    <a:endParaRPr lang="en-US" dirty="0">
                      <a:solidFill>
                        <a:schemeClr val="accent2">
                          <a:lumMod val="60000"/>
                          <a:lumOff val="40000"/>
                        </a:schemeClr>
                      </a:solidFill>
                      <a:latin typeface="Times New Roman" panose="02020603050405020304" pitchFamily="18" charset="0"/>
                      <a:ea typeface="微軟正黑體" panose="020B0604030504040204" pitchFamily="34" charset="-120"/>
                    </a:endParaRPr>
                  </a:p>
                </p:txBody>
              </p:sp>
            </mc:Choice>
            <mc:Fallback xmlns="">
              <p:sp>
                <p:nvSpPr>
                  <p:cNvPr id="31" name="矩形 30"/>
                  <p:cNvSpPr>
                    <a:spLocks noRot="1" noChangeAspect="1" noMove="1" noResize="1" noEditPoints="1" noAdjustHandles="1" noChangeArrowheads="1" noChangeShapeType="1" noTextEdit="1"/>
                  </p:cNvSpPr>
                  <p:nvPr/>
                </p:nvSpPr>
                <p:spPr>
                  <a:xfrm>
                    <a:off x="6274071" y="3081750"/>
                    <a:ext cx="438518" cy="338554"/>
                  </a:xfrm>
                  <a:prstGeom prst="rect">
                    <a:avLst/>
                  </a:prstGeom>
                  <a:blipFill>
                    <a:blip r:embed="rId25"/>
                    <a:stretch>
                      <a:fillRect/>
                    </a:stretch>
                  </a:blipFill>
                </p:spPr>
                <p:txBody>
                  <a:bodyPr/>
                  <a:lstStyle/>
                  <a:p>
                    <a:r>
                      <a:rPr lang="zh-TW" altLang="en-US">
                        <a:noFill/>
                      </a:rPr>
                      <a:t> </a:t>
                    </a:r>
                  </a:p>
                </p:txBody>
              </p:sp>
            </mc:Fallback>
          </mc:AlternateContent>
          <p:sp>
            <p:nvSpPr>
              <p:cNvPr id="32" name="弧形 31"/>
              <p:cNvSpPr/>
              <p:nvPr/>
            </p:nvSpPr>
            <p:spPr>
              <a:xfrm rot="12927503" flipH="1">
                <a:off x="6256653" y="2700943"/>
                <a:ext cx="441822" cy="446607"/>
              </a:xfrm>
              <a:prstGeom prst="arc">
                <a:avLst/>
              </a:prstGeom>
              <a:ln>
                <a:solidFill>
                  <a:schemeClr val="accent5">
                    <a:lumMod val="75000"/>
                  </a:schemeClr>
                </a:solidFill>
                <a:tailEnd type="stealth"/>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TW" altLang="en-US">
                  <a:solidFill>
                    <a:schemeClr val="accent2">
                      <a:lumMod val="60000"/>
                      <a:lumOff val="40000"/>
                    </a:schemeClr>
                  </a:solidFill>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33" name="矩形 32"/>
                  <p:cNvSpPr/>
                  <p:nvPr/>
                </p:nvSpPr>
                <p:spPr>
                  <a:xfrm>
                    <a:off x="7441983" y="3223273"/>
                    <a:ext cx="44807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solidFill>
                                    <a:srgbClr val="002060"/>
                                  </a:solidFill>
                                  <a:latin typeface="Cambria Math" panose="02040503050406030204" pitchFamily="18" charset="0"/>
                                  <a:ea typeface="Cambria Math" panose="02040503050406030204" pitchFamily="18" charset="0"/>
                                </a:rPr>
                              </m:ctrlPr>
                            </m:sSubPr>
                            <m:e>
                              <m:r>
                                <a:rPr lang="en-US" altLang="zh-TW" sz="1600" i="1">
                                  <a:solidFill>
                                    <a:srgbClr val="002060"/>
                                  </a:solidFill>
                                  <a:latin typeface="Cambria Math" panose="02040503050406030204" pitchFamily="18" charset="0"/>
                                  <a:ea typeface="Cambria Math" panose="02040503050406030204" pitchFamily="18" charset="0"/>
                                </a:rPr>
                                <m:t>𝑢</m:t>
                              </m:r>
                            </m:e>
                            <m:sub>
                              <m:r>
                                <a:rPr lang="en-US" altLang="zh-TW" sz="1600" i="1">
                                  <a:solidFill>
                                    <a:srgbClr val="002060"/>
                                  </a:solidFill>
                                  <a:latin typeface="Cambria Math" panose="02040503050406030204" pitchFamily="18" charset="0"/>
                                  <a:ea typeface="Cambria Math" panose="02040503050406030204" pitchFamily="18" charset="0"/>
                                </a:rPr>
                                <m:t>2</m:t>
                              </m:r>
                            </m:sub>
                          </m:sSub>
                        </m:oMath>
                      </m:oMathPara>
                    </a14:m>
                    <a:endParaRPr lang="en-US" sz="1600" dirty="0">
                      <a:solidFill>
                        <a:srgbClr val="7030A0"/>
                      </a:solidFill>
                      <a:latin typeface="Times New Roman" panose="02020603050405020304" pitchFamily="18" charset="0"/>
                      <a:ea typeface="微軟正黑體" panose="020B0604030504040204" pitchFamily="34" charset="-120"/>
                    </a:endParaRPr>
                  </a:p>
                </p:txBody>
              </p:sp>
            </mc:Choice>
            <mc:Fallback xmlns="">
              <p:sp>
                <p:nvSpPr>
                  <p:cNvPr id="33" name="矩形 32"/>
                  <p:cNvSpPr>
                    <a:spLocks noRot="1" noChangeAspect="1" noMove="1" noResize="1" noEditPoints="1" noAdjustHandles="1" noChangeArrowheads="1" noChangeShapeType="1" noTextEdit="1"/>
                  </p:cNvSpPr>
                  <p:nvPr/>
                </p:nvSpPr>
                <p:spPr>
                  <a:xfrm>
                    <a:off x="7441983" y="3223273"/>
                    <a:ext cx="448071" cy="338554"/>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6236334" y="3371088"/>
                    <a:ext cx="4433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solidFill>
                                    <a:srgbClr val="B00000"/>
                                  </a:solidFill>
                                  <a:latin typeface="Cambria Math" panose="02040503050406030204" pitchFamily="18" charset="0"/>
                                  <a:ea typeface="Cambria Math" panose="02040503050406030204" pitchFamily="18" charset="0"/>
                                </a:rPr>
                              </m:ctrlPr>
                            </m:sSubPr>
                            <m:e>
                              <m:r>
                                <a:rPr lang="en-US" altLang="zh-TW" sz="1600" i="1">
                                  <a:solidFill>
                                    <a:srgbClr val="B00000"/>
                                  </a:solidFill>
                                  <a:latin typeface="Cambria Math" panose="02040503050406030204" pitchFamily="18" charset="0"/>
                                  <a:ea typeface="Cambria Math" panose="02040503050406030204" pitchFamily="18" charset="0"/>
                                </a:rPr>
                                <m:t>𝑢</m:t>
                              </m:r>
                            </m:e>
                            <m:sub>
                              <m:r>
                                <a:rPr lang="en-US" altLang="zh-TW" sz="1600" i="1">
                                  <a:solidFill>
                                    <a:srgbClr val="B00000"/>
                                  </a:solidFill>
                                  <a:latin typeface="Cambria Math" panose="02040503050406030204" pitchFamily="18" charset="0"/>
                                  <a:ea typeface="Cambria Math" panose="02040503050406030204" pitchFamily="18" charset="0"/>
                                </a:rPr>
                                <m:t>1</m:t>
                              </m:r>
                            </m:sub>
                          </m:sSub>
                        </m:oMath>
                      </m:oMathPara>
                    </a14:m>
                    <a:endParaRPr lang="en-US" sz="1600" dirty="0">
                      <a:solidFill>
                        <a:srgbClr val="7030A0"/>
                      </a:solidFill>
                      <a:latin typeface="Times New Roman" panose="02020603050405020304" pitchFamily="18" charset="0"/>
                      <a:ea typeface="微軟正黑體" panose="020B0604030504040204" pitchFamily="34" charset="-120"/>
                    </a:endParaRPr>
                  </a:p>
                </p:txBody>
              </p:sp>
            </mc:Choice>
            <mc:Fallback xmlns="">
              <p:sp>
                <p:nvSpPr>
                  <p:cNvPr id="34" name="矩形 33"/>
                  <p:cNvSpPr>
                    <a:spLocks noRot="1" noChangeAspect="1" noMove="1" noResize="1" noEditPoints="1" noAdjustHandles="1" noChangeArrowheads="1" noChangeShapeType="1" noTextEdit="1"/>
                  </p:cNvSpPr>
                  <p:nvPr/>
                </p:nvSpPr>
                <p:spPr>
                  <a:xfrm>
                    <a:off x="6236334" y="3371088"/>
                    <a:ext cx="443326" cy="338554"/>
                  </a:xfrm>
                  <a:prstGeom prst="rect">
                    <a:avLst/>
                  </a:prstGeom>
                  <a:blipFill>
                    <a:blip r:embed="rId2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p:cNvSpPr txBox="1"/>
                  <p:nvPr/>
                </p:nvSpPr>
                <p:spPr>
                  <a:xfrm>
                    <a:off x="7049821" y="1815641"/>
                    <a:ext cx="141315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b="0" i="1" smtClean="0">
                                  <a:latin typeface="Cambria Math" panose="02040503050406030204" pitchFamily="18" charset="0"/>
                                  <a:ea typeface="Cambria Math" panose="02040503050406030204" pitchFamily="18" charset="0"/>
                                </a:rPr>
                                <m:t>1</m:t>
                              </m:r>
                            </m:sub>
                          </m:sSub>
                          <m:r>
                            <a:rPr lang="en-US" altLang="zh-TW" sz="1600" b="0" i="1" smtClean="0">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b="0" i="1" smtClean="0">
                                  <a:latin typeface="Cambria Math" panose="02040503050406030204" pitchFamily="18" charset="0"/>
                                  <a:ea typeface="Cambria Math" panose="02040503050406030204" pitchFamily="18" charset="0"/>
                                </a:rPr>
                                <m:t>2</m:t>
                              </m:r>
                            </m:sub>
                          </m:sSub>
                          <m:r>
                            <a:rPr lang="en-US" altLang="zh-TW" sz="1600" b="0" i="1" smtClean="0">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i="1" smtClean="0">
                                  <a:latin typeface="Cambria Math" panose="02040503050406030204" pitchFamily="18" charset="0"/>
                                  <a:ea typeface="Cambria Math" panose="02040503050406030204" pitchFamily="18" charset="0"/>
                                </a:rPr>
                                <m:t>3</m:t>
                              </m:r>
                            </m:sub>
                          </m:sSub>
                          <m:r>
                            <a:rPr lang="en-US" sz="1600" b="0" i="1" smtClean="0">
                              <a:latin typeface="Cambria Math" panose="02040503050406030204" pitchFamily="18" charset="0"/>
                            </a:rPr>
                            <m:t>)</m:t>
                          </m:r>
                        </m:oMath>
                      </m:oMathPara>
                    </a14:m>
                    <a:endParaRPr lang="en-US" sz="1600" dirty="0">
                      <a:latin typeface="Times New Roman" panose="02020603050405020304" pitchFamily="18" charset="0"/>
                      <a:ea typeface="微軟正黑體" panose="020B0604030504040204" pitchFamily="34" charset="-120"/>
                    </a:endParaRPr>
                  </a:p>
                </p:txBody>
              </p:sp>
            </mc:Choice>
            <mc:Fallback xmlns="">
              <p:sp>
                <p:nvSpPr>
                  <p:cNvPr id="35" name="文字方塊 34"/>
                  <p:cNvSpPr txBox="1">
                    <a:spLocks noRot="1" noChangeAspect="1" noMove="1" noResize="1" noEditPoints="1" noAdjustHandles="1" noChangeArrowheads="1" noChangeShapeType="1" noTextEdit="1"/>
                  </p:cNvSpPr>
                  <p:nvPr/>
                </p:nvSpPr>
                <p:spPr>
                  <a:xfrm>
                    <a:off x="7049821" y="1815641"/>
                    <a:ext cx="1413153" cy="338554"/>
                  </a:xfrm>
                  <a:prstGeom prst="rect">
                    <a:avLst/>
                  </a:prstGeom>
                  <a:blipFill>
                    <a:blip r:embed="rId28"/>
                    <a:stretch>
                      <a:fillRect b="-10714"/>
                    </a:stretch>
                  </a:blipFill>
                </p:spPr>
                <p:txBody>
                  <a:bodyPr/>
                  <a:lstStyle/>
                  <a:p>
                    <a:r>
                      <a:rPr lang="zh-TW" altLang="en-US">
                        <a:noFill/>
                      </a:rPr>
                      <a:t> </a:t>
                    </a:r>
                  </a:p>
                </p:txBody>
              </p:sp>
            </mc:Fallback>
          </mc:AlternateContent>
          <p:cxnSp>
            <p:nvCxnSpPr>
              <p:cNvPr id="36" name="直線單箭頭接點 35"/>
              <p:cNvCxnSpPr/>
              <p:nvPr/>
            </p:nvCxnSpPr>
            <p:spPr>
              <a:xfrm flipV="1">
                <a:off x="6507574" y="1055132"/>
                <a:ext cx="1230" cy="189183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a:off x="4957590" y="2938883"/>
                <a:ext cx="1547449" cy="9499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6499920" y="2940797"/>
                <a:ext cx="1955840" cy="1635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40" name="矩形 39"/>
              <p:cNvSpPr/>
              <p:nvPr/>
            </p:nvSpPr>
            <p:spPr>
              <a:xfrm>
                <a:off x="476097" y="1324449"/>
                <a:ext cx="4107864" cy="1077218"/>
              </a:xfrm>
              <a:prstGeom prst="rect">
                <a:avLst/>
              </a:prstGeom>
            </p:spPr>
            <p:txBody>
              <a:bodyPr wrap="square">
                <a:spAutoFit/>
              </a:bodyPr>
              <a:lstStyle/>
              <a:p>
                <a:r>
                  <a:rPr lang="en-US" altLang="zh-TW" sz="1600" dirty="0">
                    <a:solidFill>
                      <a:srgbClr val="FF0000"/>
                    </a:solidFill>
                    <a:latin typeface="Times New Roman" panose="02020603050405020304" pitchFamily="18" charset="0"/>
                    <a:ea typeface="微軟正黑體" panose="020B0604030504040204" pitchFamily="34" charset="-120"/>
                  </a:rPr>
                  <a:t>r</a:t>
                </a:r>
                <a:r>
                  <a:rPr lang="en-US" altLang="zh-TW" sz="1600" dirty="0">
                    <a:latin typeface="Times New Roman" panose="02020603050405020304" pitchFamily="18" charset="0"/>
                    <a:ea typeface="微軟正黑體" panose="020B0604030504040204" pitchFamily="34" charset="-120"/>
                  </a:rPr>
                  <a:t> </a:t>
                </a:r>
                <a:r>
                  <a:rPr lang="zh-TW" altLang="zh-TW" sz="1600" dirty="0">
                    <a:latin typeface="Times New Roman" panose="02020603050405020304" pitchFamily="18" charset="0"/>
                    <a:ea typeface="微軟正黑體" panose="020B0604030504040204" pitchFamily="34" charset="-120"/>
                  </a:rPr>
                  <a:t>為歸屬程度之振幅</a:t>
                </a:r>
                <a:r>
                  <a:rPr lang="zh-TW" altLang="zh-TW" sz="1600" dirty="0" smtClean="0">
                    <a:latin typeface="Times New Roman" panose="02020603050405020304" pitchFamily="18" charset="0"/>
                    <a:ea typeface="微軟正黑體" panose="020B0604030504040204" pitchFamily="34" charset="-120"/>
                  </a:rPr>
                  <a:t>值</a:t>
                </a:r>
                <a:r>
                  <a:rPr lang="zh-TW" altLang="en-US" sz="1600" dirty="0" smtClean="0">
                    <a:latin typeface="Times New Roman" panose="02020603050405020304" pitchFamily="18" charset="0"/>
                    <a:ea typeface="微軟正黑體" panose="020B0604030504040204" pitchFamily="34" charset="-120"/>
                  </a:rPr>
                  <a:t>，</a:t>
                </a:r>
                <a:r>
                  <a:rPr lang="zh-TW" altLang="en-US" sz="1600" dirty="0">
                    <a:latin typeface="Times New Roman" panose="02020603050405020304" pitchFamily="18" charset="0"/>
                    <a:ea typeface="微軟正黑體" panose="020B0604030504040204" pitchFamily="34" charset="-120"/>
                  </a:rPr>
                  <a:t>以</a:t>
                </a:r>
                <a:r>
                  <a:rPr lang="zh-TW" altLang="en-US" sz="1600" dirty="0" smtClean="0">
                    <a:latin typeface="Times New Roman" panose="02020603050405020304" pitchFamily="18" charset="0"/>
                    <a:ea typeface="微軟正黑體" panose="020B0604030504040204" pitchFamily="34" charset="-120"/>
                  </a:rPr>
                  <a:t>高斯函數計算之</a:t>
                </a:r>
                <a:endParaRPr lang="en-US" altLang="zh-TW" sz="1600" dirty="0" smtClean="0">
                  <a:latin typeface="Times New Roman" panose="02020603050405020304" pitchFamily="18" charset="0"/>
                  <a:ea typeface="微軟正黑體" panose="020B0604030504040204" pitchFamily="34" charset="-120"/>
                </a:endParaRPr>
              </a:p>
              <a:p>
                <a:endParaRPr lang="en-US" altLang="zh-TW" sz="1600" dirty="0">
                  <a:latin typeface="Times New Roman" panose="02020603050405020304" pitchFamily="18" charset="0"/>
                  <a:ea typeface="微軟正黑體" panose="020B0604030504040204" pitchFamily="34" charset="-120"/>
                </a:endParaRPr>
              </a:p>
              <a:p>
                <a14:m>
                  <m:oMath xmlns:m="http://schemas.openxmlformats.org/officeDocument/2006/math">
                    <m:sSub>
                      <m:sSubPr>
                        <m:ctrlPr>
                          <a:rPr lang="zh-TW" altLang="zh-TW" sz="1600" i="1">
                            <a:solidFill>
                              <a:schemeClr val="accent5">
                                <a:lumMod val="75000"/>
                              </a:schemeClr>
                            </a:solidFill>
                            <a:latin typeface="Cambria Math" panose="02040503050406030204" pitchFamily="18" charset="0"/>
                          </a:rPr>
                        </m:ctrlPr>
                      </m:sSubPr>
                      <m:e>
                        <m:r>
                          <m:rPr>
                            <m:sty m:val="p"/>
                          </m:rPr>
                          <a:rPr lang="zh-TW" altLang="zh-TW" sz="1600">
                            <a:solidFill>
                              <a:schemeClr val="accent5">
                                <a:lumMod val="75000"/>
                              </a:schemeClr>
                            </a:solidFill>
                            <a:latin typeface="Cambria Math" panose="02040503050406030204" pitchFamily="18" charset="0"/>
                          </a:rPr>
                          <m:t>θ</m:t>
                        </m:r>
                      </m:e>
                      <m:sub>
                        <m:r>
                          <a:rPr lang="en-US" altLang="zh-TW" sz="1600" i="1">
                            <a:solidFill>
                              <a:schemeClr val="accent5">
                                <a:lumMod val="75000"/>
                              </a:schemeClr>
                            </a:solidFill>
                            <a:latin typeface="Cambria Math" panose="02040503050406030204" pitchFamily="18" charset="0"/>
                          </a:rPr>
                          <m:t>1</m:t>
                        </m:r>
                      </m:sub>
                    </m:sSub>
                  </m:oMath>
                </a14:m>
                <a:r>
                  <a:rPr lang="en-US" altLang="zh-TW" sz="1600" dirty="0">
                    <a:latin typeface="Times New Roman" panose="02020603050405020304" pitchFamily="18" charset="0"/>
                    <a:ea typeface="微軟正黑體" panose="020B0604030504040204" pitchFamily="34" charset="-120"/>
                  </a:rPr>
                  <a:t> </a:t>
                </a:r>
                <a:r>
                  <a:rPr lang="zh-TW" altLang="zh-TW" sz="1600" dirty="0">
                    <a:latin typeface="Times New Roman" panose="02020603050405020304" pitchFamily="18" charset="0"/>
                    <a:ea typeface="微軟正黑體" panose="020B0604030504040204" pitchFamily="34" charset="-120"/>
                  </a:rPr>
                  <a:t>和</a:t>
                </a:r>
                <a:r>
                  <a:rPr lang="en-US" altLang="zh-TW" sz="1600" dirty="0">
                    <a:latin typeface="Times New Roman" panose="02020603050405020304" pitchFamily="18" charset="0"/>
                    <a:ea typeface="微軟正黑體" panose="020B0604030504040204" pitchFamily="34" charset="-120"/>
                  </a:rPr>
                  <a:t> </a:t>
                </a:r>
                <a14:m>
                  <m:oMath xmlns:m="http://schemas.openxmlformats.org/officeDocument/2006/math">
                    <m:sSub>
                      <m:sSubPr>
                        <m:ctrlPr>
                          <a:rPr lang="zh-TW" altLang="zh-TW" sz="1600" i="1">
                            <a:solidFill>
                              <a:srgbClr val="0070C0"/>
                            </a:solidFill>
                            <a:latin typeface="Cambria Math" panose="02040503050406030204" pitchFamily="18" charset="0"/>
                          </a:rPr>
                        </m:ctrlPr>
                      </m:sSubPr>
                      <m:e>
                        <m:r>
                          <m:rPr>
                            <m:sty m:val="p"/>
                          </m:rPr>
                          <a:rPr lang="zh-TW" altLang="zh-TW" sz="1600">
                            <a:solidFill>
                              <a:srgbClr val="0070C0"/>
                            </a:solidFill>
                            <a:latin typeface="Cambria Math" panose="02040503050406030204" pitchFamily="18" charset="0"/>
                          </a:rPr>
                          <m:t>θ</m:t>
                        </m:r>
                      </m:e>
                      <m:sub>
                        <m:r>
                          <a:rPr lang="en-US" altLang="zh-TW" sz="1600" i="1">
                            <a:solidFill>
                              <a:srgbClr val="0070C0"/>
                            </a:solidFill>
                            <a:latin typeface="Cambria Math" panose="02040503050406030204" pitchFamily="18" charset="0"/>
                          </a:rPr>
                          <m:t>2</m:t>
                        </m:r>
                      </m:sub>
                    </m:sSub>
                  </m:oMath>
                </a14:m>
                <a:r>
                  <a:rPr lang="en-US" altLang="zh-TW" sz="1600" dirty="0">
                    <a:latin typeface="Times New Roman" panose="02020603050405020304" pitchFamily="18" charset="0"/>
                    <a:ea typeface="微軟正黑體" panose="020B0604030504040204" pitchFamily="34" charset="-120"/>
                  </a:rPr>
                  <a:t> </a:t>
                </a:r>
                <a:r>
                  <a:rPr lang="zh-TW" altLang="zh-TW" sz="1600" dirty="0">
                    <a:latin typeface="Times New Roman" panose="02020603050405020304" pitchFamily="18" charset="0"/>
                    <a:ea typeface="微軟正黑體" panose="020B0604030504040204" pitchFamily="34" charset="-120"/>
                  </a:rPr>
                  <a:t>為歸屬程度之相位</a:t>
                </a:r>
                <a:r>
                  <a:rPr lang="zh-TW" altLang="zh-TW" sz="1600" dirty="0" smtClean="0">
                    <a:latin typeface="Times New Roman" panose="02020603050405020304" pitchFamily="18" charset="0"/>
                    <a:ea typeface="微軟正黑體" panose="020B0604030504040204" pitchFamily="34" charset="-120"/>
                  </a:rPr>
                  <a:t>值</a:t>
                </a:r>
                <a:r>
                  <a:rPr lang="zh-TW" altLang="en-US" sz="1600" dirty="0" smtClean="0">
                    <a:latin typeface="Times New Roman" panose="02020603050405020304" pitchFamily="18" charset="0"/>
                    <a:ea typeface="微軟正黑體" panose="020B0604030504040204" pitchFamily="34" charset="-120"/>
                  </a:rPr>
                  <a:t>，分別為 </a:t>
                </a:r>
                <a:r>
                  <a:rPr lang="en-US" altLang="zh-TW" sz="1600" dirty="0" smtClean="0">
                    <a:solidFill>
                      <a:srgbClr val="FF0000"/>
                    </a:solidFill>
                    <a:latin typeface="Times New Roman" panose="02020603050405020304" pitchFamily="18" charset="0"/>
                    <a:ea typeface="微軟正黑體" panose="020B0604030504040204" pitchFamily="34" charset="-120"/>
                  </a:rPr>
                  <a:t>r</a:t>
                </a:r>
                <a:r>
                  <a:rPr lang="zh-TW" altLang="en-US" sz="1600" dirty="0" smtClean="0">
                    <a:solidFill>
                      <a:srgbClr val="FF0000"/>
                    </a:solidFill>
                    <a:latin typeface="Times New Roman" panose="02020603050405020304" pitchFamily="18" charset="0"/>
                    <a:ea typeface="微軟正黑體" panose="020B0604030504040204" pitchFamily="34" charset="-120"/>
                  </a:rPr>
                  <a:t> </a:t>
                </a:r>
                <a:r>
                  <a:rPr lang="zh-TW" altLang="en-US" sz="1600" dirty="0" smtClean="0">
                    <a:latin typeface="Times New Roman" panose="02020603050405020304" pitchFamily="18" charset="0"/>
                    <a:ea typeface="微軟正黑體" panose="020B0604030504040204" pitchFamily="34" charset="-120"/>
                  </a:rPr>
                  <a:t>的一階與二階偏微分</a:t>
                </a:r>
                <a:endParaRPr lang="zh-TW" altLang="en-US" sz="1600" dirty="0">
                  <a:latin typeface="Times New Roman" panose="02020603050405020304" pitchFamily="18" charset="0"/>
                  <a:ea typeface="微軟正黑體" panose="020B0604030504040204" pitchFamily="34" charset="-120"/>
                </a:endParaRPr>
              </a:p>
            </p:txBody>
          </p:sp>
        </mc:Choice>
        <mc:Fallback xmlns="">
          <p:sp>
            <p:nvSpPr>
              <p:cNvPr id="40" name="矩形 39"/>
              <p:cNvSpPr>
                <a:spLocks noRot="1" noChangeAspect="1" noMove="1" noResize="1" noEditPoints="1" noAdjustHandles="1" noChangeArrowheads="1" noChangeShapeType="1" noTextEdit="1"/>
              </p:cNvSpPr>
              <p:nvPr/>
            </p:nvSpPr>
            <p:spPr>
              <a:xfrm>
                <a:off x="476097" y="1324449"/>
                <a:ext cx="4107864" cy="1077218"/>
              </a:xfrm>
              <a:prstGeom prst="rect">
                <a:avLst/>
              </a:prstGeom>
              <a:blipFill>
                <a:blip r:embed="rId29"/>
                <a:stretch>
                  <a:fillRect l="-742" t="-2260" b="-565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p:cNvSpPr txBox="1"/>
              <p:nvPr/>
            </p:nvSpPr>
            <p:spPr>
              <a:xfrm>
                <a:off x="556939" y="3092205"/>
                <a:ext cx="2398542" cy="9409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m:rPr>
                              <m:sty m:val="p"/>
                            </m:rPr>
                            <a:rPr lang="el-GR" altLang="zh-TW" sz="1600" i="1">
                              <a:latin typeface="Cambria Math" panose="02040503050406030204" pitchFamily="18" charset="0"/>
                              <a:ea typeface="Cambria Math" panose="02040503050406030204" pitchFamily="18" charset="0"/>
                            </a:rPr>
                            <m:t>μ</m:t>
                          </m:r>
                        </m:e>
                      </m:acc>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zh-TW" altLang="zh-TW" sz="1600" i="1">
                                  <a:latin typeface="Cambria Math" panose="02040503050406030204" pitchFamily="18" charset="0"/>
                                </a:rPr>
                              </m:ctrlPr>
                            </m:eqArrPr>
                            <m:e>
                              <m:sSub>
                                <m:sSubPr>
                                  <m:ctrlPr>
                                    <a:rPr lang="zh-TW" altLang="zh-TW" sz="1600" i="1">
                                      <a:latin typeface="Cambria Math" panose="02040503050406030204" pitchFamily="18" charset="0"/>
                                    </a:rPr>
                                  </m:ctrlPr>
                                </m:sSubPr>
                                <m:e>
                                  <m:r>
                                    <m:rPr>
                                      <m:sty m:val="p"/>
                                    </m:rPr>
                                    <a:rPr lang="el-GR" altLang="zh-TW" sz="1600" i="1">
                                      <a:latin typeface="Cambria Math" panose="02040503050406030204" pitchFamily="18" charset="0"/>
                                      <a:ea typeface="Cambria Math" panose="02040503050406030204" pitchFamily="18" charset="0"/>
                                    </a:rPr>
                                    <m:t>μ</m:t>
                                  </m:r>
                                </m:e>
                                <m:sub>
                                  <m:r>
                                    <a:rPr lang="en-US" altLang="zh-TW" sz="1600" b="0" i="1" smtClean="0">
                                      <a:latin typeface="Cambria Math" panose="02040503050406030204" pitchFamily="18" charset="0"/>
                                      <a:ea typeface="Cambria Math" panose="02040503050406030204" pitchFamily="18" charset="0"/>
                                    </a:rPr>
                                    <m:t>1</m:t>
                                  </m:r>
                                </m:sub>
                              </m:sSub>
                            </m:e>
                            <m:e>
                              <m:sSub>
                                <m:sSubPr>
                                  <m:ctrlPr>
                                    <a:rPr lang="zh-TW" altLang="zh-TW" sz="1600" i="1">
                                      <a:latin typeface="Cambria Math" panose="02040503050406030204" pitchFamily="18" charset="0"/>
                                    </a:rPr>
                                  </m:ctrlPr>
                                </m:sSubPr>
                                <m:e>
                                  <m:r>
                                    <m:rPr>
                                      <m:sty m:val="p"/>
                                    </m:rPr>
                                    <a:rPr lang="el-GR" altLang="zh-TW" sz="1600" i="1">
                                      <a:latin typeface="Cambria Math" panose="02040503050406030204" pitchFamily="18" charset="0"/>
                                      <a:ea typeface="Cambria Math" panose="02040503050406030204" pitchFamily="18" charset="0"/>
                                    </a:rPr>
                                    <m:t>μ</m:t>
                                  </m:r>
                                </m:e>
                                <m:sub>
                                  <m:r>
                                    <a:rPr lang="en-US" altLang="zh-TW" sz="1600" i="1">
                                      <a:latin typeface="Cambria Math" panose="02040503050406030204" pitchFamily="18" charset="0"/>
                                      <a:ea typeface="Cambria Math" panose="02040503050406030204" pitchFamily="18" charset="0"/>
                                    </a:rPr>
                                    <m:t>2</m:t>
                                  </m:r>
                                </m:sub>
                              </m:sSub>
                            </m:e>
                            <m:e>
                              <m:m>
                                <m:mPr>
                                  <m:mcs>
                                    <m:mc>
                                      <m:mcPr>
                                        <m:count m:val="1"/>
                                        <m:mcJc m:val="center"/>
                                      </m:mcPr>
                                    </m:mc>
                                  </m:mcs>
                                  <m:ctrlPr>
                                    <a:rPr lang="en-US" altLang="zh-TW" sz="1600" i="1" smtClean="0">
                                      <a:latin typeface="Cambria Math" panose="02040503050406030204" pitchFamily="18" charset="0"/>
                                      <a:ea typeface="Cambria Math" panose="02040503050406030204" pitchFamily="18" charset="0"/>
                                    </a:rPr>
                                  </m:ctrlPr>
                                </m:mPr>
                                <m:mr>
                                  <m:e>
                                    <m:sSub>
                                      <m:sSubPr>
                                        <m:ctrlPr>
                                          <a:rPr lang="zh-TW" altLang="zh-TW" sz="1600" i="1">
                                            <a:latin typeface="Cambria Math" panose="02040503050406030204" pitchFamily="18" charset="0"/>
                                          </a:rPr>
                                        </m:ctrlPr>
                                      </m:sSubPr>
                                      <m:e>
                                        <m:r>
                                          <m:rPr>
                                            <m:sty m:val="p"/>
                                          </m:rPr>
                                          <a:rPr lang="el-GR" altLang="zh-TW" sz="1600" i="1">
                                            <a:latin typeface="Cambria Math" panose="02040503050406030204" pitchFamily="18" charset="0"/>
                                            <a:ea typeface="Cambria Math" panose="02040503050406030204" pitchFamily="18" charset="0"/>
                                          </a:rPr>
                                          <m:t>μ</m:t>
                                        </m:r>
                                      </m:e>
                                      <m:sub>
                                        <m:r>
                                          <a:rPr lang="en-US" altLang="zh-TW" sz="1600" i="1">
                                            <a:latin typeface="Cambria Math" panose="02040503050406030204" pitchFamily="18" charset="0"/>
                                            <a:ea typeface="Cambria Math" panose="02040503050406030204" pitchFamily="18" charset="0"/>
                                          </a:rPr>
                                          <m:t>3</m:t>
                                        </m:r>
                                      </m:sub>
                                    </m:sSub>
                                  </m:e>
                                </m:mr>
                                <m:mr>
                                  <m:e>
                                    <m:r>
                                      <a:rPr lang="en-US" altLang="zh-TW" sz="1600" i="1" smtClean="0">
                                        <a:latin typeface="Cambria Math" panose="02040503050406030204" pitchFamily="18" charset="0"/>
                                        <a:ea typeface="Cambria Math" panose="02040503050406030204" pitchFamily="18" charset="0"/>
                                      </a:rPr>
                                      <m:t>⋮</m:t>
                                    </m:r>
                                  </m:e>
                                </m:mr>
                              </m:m>
                            </m:e>
                          </m:eqArr>
                        </m:e>
                      </m:d>
                      <m:d>
                        <m:dPr>
                          <m:begChr m:val="{"/>
                          <m:endChr m:val=""/>
                          <m:ctrlPr>
                            <a:rPr lang="en-US" altLang="zh-TW" sz="1600" b="0" i="1" smtClean="0">
                              <a:latin typeface="Cambria Math" panose="02040503050406030204" pitchFamily="18" charset="0"/>
                              <a:ea typeface="Cambria Math" panose="02040503050406030204" pitchFamily="18" charset="0"/>
                            </a:rPr>
                          </m:ctrlPr>
                        </m:dPr>
                        <m:e>
                          <m:eqArr>
                            <m:eqArrPr>
                              <m:ctrlPr>
                                <a:rPr lang="en-US" altLang="zh-TW" sz="1600" b="0" i="1" smtClean="0">
                                  <a:latin typeface="Cambria Math" panose="02040503050406030204" pitchFamily="18" charset="0"/>
                                  <a:ea typeface="Cambria Math" panose="02040503050406030204" pitchFamily="18" charset="0"/>
                                </a:rPr>
                              </m:ctrlPr>
                            </m:eqArrPr>
                            <m:e>
                              <m:sSub>
                                <m:sSubPr>
                                  <m:ctrlPr>
                                    <a:rPr lang="zh-TW" altLang="zh-TW" sz="1600" i="1">
                                      <a:latin typeface="Cambria Math" panose="02040503050406030204" pitchFamily="18" charset="0"/>
                                    </a:rPr>
                                  </m:ctrlPr>
                                </m:sSubPr>
                                <m:e>
                                  <m:r>
                                    <m:rPr>
                                      <m:sty m:val="p"/>
                                    </m:rPr>
                                    <a:rPr lang="el-GR" altLang="zh-TW" sz="1600" i="1">
                                      <a:latin typeface="Cambria Math" panose="02040503050406030204" pitchFamily="18" charset="0"/>
                                      <a:ea typeface="Cambria Math" panose="02040503050406030204" pitchFamily="18" charset="0"/>
                                    </a:rPr>
                                    <m:t>μ</m:t>
                                  </m:r>
                                </m:e>
                                <m:sub>
                                  <m:r>
                                    <a:rPr lang="en-US" altLang="zh-TW" sz="1600" i="1">
                                      <a:latin typeface="Cambria Math" panose="02040503050406030204" pitchFamily="18" charset="0"/>
                                      <a:ea typeface="Cambria Math" panose="02040503050406030204" pitchFamily="18" charset="0"/>
                                    </a:rPr>
                                    <m:t>1</m:t>
                                  </m:r>
                                </m:sub>
                              </m:sSub>
                              <m:r>
                                <a:rPr lang="en-US" altLang="zh-TW" sz="1600" i="1">
                                  <a:latin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i="1">
                                      <a:latin typeface="Cambria Math" panose="02040503050406030204" pitchFamily="18" charset="0"/>
                                      <a:ea typeface="Cambria Math" panose="02040503050406030204" pitchFamily="18" charset="0"/>
                                    </a:rPr>
                                    <m:t>1</m:t>
                                  </m:r>
                                </m:sub>
                              </m:sSub>
                              <m:r>
                                <a:rPr lang="en-US" altLang="zh-TW" sz="1600" i="1">
                                  <a:latin typeface="Cambria Math" panose="02040503050406030204" pitchFamily="18" charset="0"/>
                                  <a:ea typeface="Cambria Math" panose="02040503050406030204" pitchFamily="18" charset="0"/>
                                </a:rPr>
                                <m:t>+</m:t>
                              </m:r>
                              <m:r>
                                <a:rPr lang="en-US" altLang="zh-TW" sz="1600" i="1">
                                  <a:latin typeface="Cambria Math" panose="02040503050406030204" pitchFamily="18" charset="0"/>
                                  <a:ea typeface="Cambria Math" panose="02040503050406030204" pitchFamily="18" charset="0"/>
                                </a:rPr>
                                <m:t>𝑗</m:t>
                              </m:r>
                              <m:r>
                                <a:rPr lang="en-US" altLang="zh-TW" sz="1600" i="1">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i="1">
                                      <a:latin typeface="Cambria Math" panose="02040503050406030204" pitchFamily="18" charset="0"/>
                                      <a:ea typeface="Cambria Math" panose="02040503050406030204" pitchFamily="18" charset="0"/>
                                    </a:rPr>
                                    <m:t>2</m:t>
                                  </m:r>
                                </m:sub>
                              </m:sSub>
                            </m:e>
                            <m:e>
                              <m:sSub>
                                <m:sSubPr>
                                  <m:ctrlPr>
                                    <a:rPr lang="zh-TW" altLang="zh-TW" sz="1600" i="1">
                                      <a:latin typeface="Cambria Math" panose="02040503050406030204" pitchFamily="18" charset="0"/>
                                    </a:rPr>
                                  </m:ctrlPr>
                                </m:sSubPr>
                                <m:e>
                                  <m:r>
                                    <m:rPr>
                                      <m:sty m:val="p"/>
                                    </m:rPr>
                                    <a:rPr lang="el-GR" altLang="zh-TW" sz="1600" i="1">
                                      <a:latin typeface="Cambria Math" panose="02040503050406030204" pitchFamily="18" charset="0"/>
                                      <a:ea typeface="Cambria Math" panose="02040503050406030204" pitchFamily="18" charset="0"/>
                                    </a:rPr>
                                    <m:t>μ</m:t>
                                  </m:r>
                                </m:e>
                                <m:sub>
                                  <m:r>
                                    <a:rPr lang="en-US" altLang="zh-TW" sz="1600" i="1">
                                      <a:latin typeface="Cambria Math" panose="02040503050406030204" pitchFamily="18" charset="0"/>
                                      <a:ea typeface="Cambria Math" panose="02040503050406030204" pitchFamily="18" charset="0"/>
                                    </a:rPr>
                                    <m:t>2</m:t>
                                  </m:r>
                                </m:sub>
                              </m:sSub>
                              <m:r>
                                <a:rPr lang="en-US" altLang="zh-TW" sz="1600" i="1">
                                  <a:latin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i="1">
                                      <a:latin typeface="Cambria Math" panose="02040503050406030204" pitchFamily="18" charset="0"/>
                                      <a:ea typeface="Cambria Math" panose="02040503050406030204" pitchFamily="18" charset="0"/>
                                    </a:rPr>
                                    <m:t>1</m:t>
                                  </m:r>
                                </m:sub>
                              </m:sSub>
                              <m:r>
                                <a:rPr lang="en-US" altLang="zh-TW" sz="1600" i="1">
                                  <a:latin typeface="Cambria Math" panose="02040503050406030204" pitchFamily="18" charset="0"/>
                                  <a:ea typeface="Cambria Math" panose="02040503050406030204" pitchFamily="18" charset="0"/>
                                </a:rPr>
                                <m:t>+</m:t>
                              </m:r>
                              <m:r>
                                <a:rPr lang="en-US" altLang="zh-TW" sz="1600" i="1">
                                  <a:latin typeface="Cambria Math" panose="02040503050406030204" pitchFamily="18" charset="0"/>
                                  <a:ea typeface="Cambria Math" panose="02040503050406030204" pitchFamily="18" charset="0"/>
                                </a:rPr>
                                <m:t>𝑗</m:t>
                              </m:r>
                              <m:r>
                                <a:rPr lang="en-US" altLang="zh-TW" sz="1600" i="1">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i="1">
                                      <a:latin typeface="Cambria Math" panose="02040503050406030204" pitchFamily="18" charset="0"/>
                                      <a:ea typeface="Cambria Math" panose="02040503050406030204" pitchFamily="18" charset="0"/>
                                    </a:rPr>
                                    <m:t>3</m:t>
                                  </m:r>
                                </m:sub>
                              </m:sSub>
                            </m:e>
                            <m:e>
                              <m:m>
                                <m:mPr>
                                  <m:mcs>
                                    <m:mc>
                                      <m:mcPr>
                                        <m:count m:val="1"/>
                                        <m:mcJc m:val="center"/>
                                      </m:mcPr>
                                    </m:mc>
                                  </m:mcs>
                                  <m:ctrlPr>
                                    <a:rPr lang="en-US" altLang="zh-TW" sz="1600" b="0" i="1" smtClean="0">
                                      <a:latin typeface="Cambria Math" panose="02040503050406030204" pitchFamily="18" charset="0"/>
                                      <a:ea typeface="Cambria Math" panose="02040503050406030204" pitchFamily="18" charset="0"/>
                                    </a:rPr>
                                  </m:ctrlPr>
                                </m:mPr>
                                <m:mr>
                                  <m:e>
                                    <m:sSub>
                                      <m:sSubPr>
                                        <m:ctrlPr>
                                          <a:rPr lang="zh-TW" altLang="zh-TW" sz="1600" i="1">
                                            <a:latin typeface="Cambria Math" panose="02040503050406030204" pitchFamily="18" charset="0"/>
                                          </a:rPr>
                                        </m:ctrlPr>
                                      </m:sSubPr>
                                      <m:e>
                                        <m:r>
                                          <m:rPr>
                                            <m:sty m:val="p"/>
                                          </m:rPr>
                                          <a:rPr lang="el-GR" altLang="zh-TW" sz="1600" i="1">
                                            <a:latin typeface="Cambria Math" panose="02040503050406030204" pitchFamily="18" charset="0"/>
                                            <a:ea typeface="Cambria Math" panose="02040503050406030204" pitchFamily="18" charset="0"/>
                                          </a:rPr>
                                          <m:t>μ</m:t>
                                        </m:r>
                                      </m:e>
                                      <m:sub>
                                        <m:r>
                                          <a:rPr lang="en-US" altLang="zh-TW" sz="1600" i="1">
                                            <a:latin typeface="Cambria Math" panose="02040503050406030204" pitchFamily="18" charset="0"/>
                                            <a:ea typeface="Cambria Math" panose="02040503050406030204" pitchFamily="18" charset="0"/>
                                          </a:rPr>
                                          <m:t>3</m:t>
                                        </m:r>
                                      </m:sub>
                                    </m:sSub>
                                    <m:r>
                                      <a:rPr lang="en-US" altLang="zh-TW" sz="1600" i="1">
                                        <a:latin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i="1">
                                            <a:latin typeface="Cambria Math" panose="02040503050406030204" pitchFamily="18" charset="0"/>
                                            <a:ea typeface="Cambria Math" panose="02040503050406030204" pitchFamily="18" charset="0"/>
                                          </a:rPr>
                                          <m:t>2</m:t>
                                        </m:r>
                                      </m:sub>
                                    </m:sSub>
                                    <m:r>
                                      <a:rPr lang="en-US" altLang="zh-TW" sz="1600" i="1">
                                        <a:latin typeface="Cambria Math" panose="02040503050406030204" pitchFamily="18" charset="0"/>
                                        <a:ea typeface="Cambria Math" panose="02040503050406030204" pitchFamily="18" charset="0"/>
                                      </a:rPr>
                                      <m:t>+</m:t>
                                    </m:r>
                                    <m:r>
                                      <a:rPr lang="en-US" altLang="zh-TW" sz="1600" i="1">
                                        <a:latin typeface="Cambria Math" panose="02040503050406030204" pitchFamily="18" charset="0"/>
                                        <a:ea typeface="Cambria Math" panose="02040503050406030204" pitchFamily="18" charset="0"/>
                                      </a:rPr>
                                      <m:t>𝑗</m:t>
                                    </m:r>
                                    <m:r>
                                      <a:rPr lang="en-US" altLang="zh-TW" sz="1600" i="1">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i="1">
                                            <a:latin typeface="Cambria Math" panose="02040503050406030204" pitchFamily="18" charset="0"/>
                                            <a:ea typeface="Cambria Math" panose="02040503050406030204" pitchFamily="18" charset="0"/>
                                          </a:rPr>
                                          <m:t>3</m:t>
                                        </m:r>
                                      </m:sub>
                                    </m:sSub>
                                  </m:e>
                                </m:mr>
                                <m:mr>
                                  <m:e>
                                    <m:r>
                                      <a:rPr lang="en-US" altLang="zh-TW" sz="1600" b="0" i="1" smtClean="0">
                                        <a:latin typeface="Cambria Math" panose="02040503050406030204" pitchFamily="18" charset="0"/>
                                        <a:ea typeface="Cambria Math" panose="02040503050406030204" pitchFamily="18" charset="0"/>
                                      </a:rPr>
                                      <m:t>⋮</m:t>
                                    </m:r>
                                  </m:e>
                                </m:mr>
                              </m:m>
                            </m:e>
                          </m:eqArr>
                        </m:e>
                      </m:d>
                    </m:oMath>
                  </m:oMathPara>
                </a14:m>
                <a:endParaRPr lang="en-US" sz="2000" dirty="0">
                  <a:latin typeface="Times New Roman" panose="02020603050405020304" pitchFamily="18" charset="0"/>
                  <a:ea typeface="微軟正黑體" panose="020B0604030504040204" pitchFamily="34" charset="-120"/>
                </a:endParaRPr>
              </a:p>
            </p:txBody>
          </p:sp>
        </mc:Choice>
        <mc:Fallback xmlns="">
          <p:sp>
            <p:nvSpPr>
              <p:cNvPr id="42" name="文字方塊 41"/>
              <p:cNvSpPr txBox="1">
                <a:spLocks noRot="1" noChangeAspect="1" noMove="1" noResize="1" noEditPoints="1" noAdjustHandles="1" noChangeArrowheads="1" noChangeShapeType="1" noTextEdit="1"/>
              </p:cNvSpPr>
              <p:nvPr/>
            </p:nvSpPr>
            <p:spPr>
              <a:xfrm>
                <a:off x="556939" y="3092205"/>
                <a:ext cx="2398542" cy="940963"/>
              </a:xfrm>
              <a:prstGeom prst="rect">
                <a:avLst/>
              </a:prstGeom>
              <a:blipFill>
                <a:blip r:embed="rId3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5564152" y="3686402"/>
                <a:ext cx="180113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400" i="1">
                          <a:solidFill>
                            <a:srgbClr val="B00000"/>
                          </a:solidFill>
                          <a:latin typeface="Cambria Math" panose="02040503050406030204" pitchFamily="18" charset="0"/>
                        </a:rPr>
                        <m:t>𝑟</m:t>
                      </m:r>
                      <m:r>
                        <a:rPr lang="en-US" altLang="zh-TW" sz="1400" i="1">
                          <a:solidFill>
                            <a:srgbClr val="B00000"/>
                          </a:solidFill>
                          <a:latin typeface="Cambria Math" panose="02040503050406030204" pitchFamily="18" charset="0"/>
                        </a:rPr>
                        <m:t>∗</m:t>
                      </m:r>
                      <m:func>
                        <m:funcPr>
                          <m:ctrlPr>
                            <a:rPr lang="en-US" altLang="zh-TW" sz="1400" i="1">
                              <a:solidFill>
                                <a:srgbClr val="B00000"/>
                              </a:solidFill>
                              <a:latin typeface="Cambria Math" panose="02040503050406030204" pitchFamily="18" charset="0"/>
                            </a:rPr>
                          </m:ctrlPr>
                        </m:funcPr>
                        <m:fName>
                          <m:r>
                            <m:rPr>
                              <m:sty m:val="p"/>
                            </m:rPr>
                            <a:rPr lang="en-US" altLang="zh-TW" sz="1400">
                              <a:solidFill>
                                <a:srgbClr val="B00000"/>
                              </a:solidFill>
                              <a:latin typeface="Cambria Math" panose="02040503050406030204" pitchFamily="18" charset="0"/>
                            </a:rPr>
                            <m:t>cos</m:t>
                          </m:r>
                        </m:fName>
                        <m:e>
                          <m:d>
                            <m:dPr>
                              <m:ctrlPr>
                                <a:rPr lang="en-US" altLang="zh-TW" sz="1400" i="1">
                                  <a:solidFill>
                                    <a:srgbClr val="B00000"/>
                                  </a:solidFill>
                                  <a:latin typeface="Cambria Math" panose="02040503050406030204" pitchFamily="18" charset="0"/>
                                </a:rPr>
                              </m:ctrlPr>
                            </m:dPr>
                            <m:e>
                              <m:sSub>
                                <m:sSubPr>
                                  <m:ctrlPr>
                                    <a:rPr lang="zh-TW" altLang="zh-TW" sz="1400" i="1">
                                      <a:solidFill>
                                        <a:srgbClr val="B00000"/>
                                      </a:solidFill>
                                      <a:latin typeface="Cambria Math" panose="02040503050406030204" pitchFamily="18" charset="0"/>
                                    </a:rPr>
                                  </m:ctrlPr>
                                </m:sSubPr>
                                <m:e>
                                  <m:r>
                                    <m:rPr>
                                      <m:sty m:val="p"/>
                                    </m:rPr>
                                    <a:rPr lang="zh-TW" altLang="zh-TW" sz="1400">
                                      <a:solidFill>
                                        <a:srgbClr val="B00000"/>
                                      </a:solidFill>
                                      <a:latin typeface="Cambria Math" panose="02040503050406030204" pitchFamily="18" charset="0"/>
                                    </a:rPr>
                                    <m:t>θ</m:t>
                                  </m:r>
                                </m:e>
                                <m:sub>
                                  <m:r>
                                    <a:rPr lang="en-US" altLang="zh-TW" sz="1400" i="1">
                                      <a:solidFill>
                                        <a:srgbClr val="B00000"/>
                                      </a:solidFill>
                                      <a:latin typeface="Cambria Math" panose="02040503050406030204" pitchFamily="18" charset="0"/>
                                    </a:rPr>
                                    <m:t>2</m:t>
                                  </m:r>
                                </m:sub>
                              </m:sSub>
                            </m:e>
                          </m:d>
                          <m:r>
                            <a:rPr lang="en-US" altLang="zh-TW" sz="1400" i="1">
                              <a:solidFill>
                                <a:srgbClr val="B00000"/>
                              </a:solidFill>
                              <a:latin typeface="Cambria Math" panose="02040503050406030204" pitchFamily="18" charset="0"/>
                            </a:rPr>
                            <m:t>∗</m:t>
                          </m:r>
                        </m:e>
                      </m:func>
                      <m:func>
                        <m:funcPr>
                          <m:ctrlPr>
                            <a:rPr lang="en-US" altLang="zh-TW" sz="1400" i="1">
                              <a:solidFill>
                                <a:srgbClr val="B00000"/>
                              </a:solidFill>
                              <a:latin typeface="Cambria Math" panose="02040503050406030204" pitchFamily="18" charset="0"/>
                            </a:rPr>
                          </m:ctrlPr>
                        </m:funcPr>
                        <m:fName>
                          <m:r>
                            <m:rPr>
                              <m:sty m:val="p"/>
                            </m:rPr>
                            <a:rPr lang="en-US" altLang="zh-TW" sz="1400">
                              <a:solidFill>
                                <a:srgbClr val="B00000"/>
                              </a:solidFill>
                              <a:latin typeface="Cambria Math" panose="02040503050406030204" pitchFamily="18" charset="0"/>
                            </a:rPr>
                            <m:t>cos</m:t>
                          </m:r>
                        </m:fName>
                        <m:e>
                          <m:d>
                            <m:dPr>
                              <m:ctrlPr>
                                <a:rPr lang="en-US" altLang="zh-TW" sz="1400" i="1">
                                  <a:solidFill>
                                    <a:srgbClr val="B00000"/>
                                  </a:solidFill>
                                  <a:latin typeface="Cambria Math" panose="02040503050406030204" pitchFamily="18" charset="0"/>
                                </a:rPr>
                              </m:ctrlPr>
                            </m:dPr>
                            <m:e>
                              <m:sSub>
                                <m:sSubPr>
                                  <m:ctrlPr>
                                    <a:rPr lang="zh-TW" altLang="zh-TW" sz="1400" i="1">
                                      <a:solidFill>
                                        <a:srgbClr val="B00000"/>
                                      </a:solidFill>
                                      <a:latin typeface="Cambria Math" panose="02040503050406030204" pitchFamily="18" charset="0"/>
                                    </a:rPr>
                                  </m:ctrlPr>
                                </m:sSubPr>
                                <m:e>
                                  <m:r>
                                    <m:rPr>
                                      <m:sty m:val="p"/>
                                    </m:rPr>
                                    <a:rPr lang="zh-TW" altLang="zh-TW" sz="1400">
                                      <a:solidFill>
                                        <a:srgbClr val="B00000"/>
                                      </a:solidFill>
                                      <a:latin typeface="Cambria Math" panose="02040503050406030204" pitchFamily="18" charset="0"/>
                                    </a:rPr>
                                    <m:t>θ</m:t>
                                  </m:r>
                                </m:e>
                                <m:sub>
                                  <m:r>
                                    <a:rPr lang="en-US" altLang="zh-TW" sz="1400" i="1">
                                      <a:solidFill>
                                        <a:srgbClr val="B00000"/>
                                      </a:solidFill>
                                      <a:latin typeface="Cambria Math" panose="02040503050406030204" pitchFamily="18" charset="0"/>
                                    </a:rPr>
                                    <m:t>1</m:t>
                                  </m:r>
                                </m:sub>
                              </m:sSub>
                            </m:e>
                          </m:d>
                        </m:e>
                      </m:func>
                    </m:oMath>
                  </m:oMathPara>
                </a14:m>
                <a:endParaRPr lang="zh-TW" altLang="en-US" dirty="0"/>
              </a:p>
            </p:txBody>
          </p:sp>
        </mc:Choice>
        <mc:Fallback xmlns="">
          <p:sp>
            <p:nvSpPr>
              <p:cNvPr id="68" name="矩形 67"/>
              <p:cNvSpPr>
                <a:spLocks noRot="1" noChangeAspect="1" noMove="1" noResize="1" noEditPoints="1" noAdjustHandles="1" noChangeArrowheads="1" noChangeShapeType="1" noTextEdit="1"/>
              </p:cNvSpPr>
              <p:nvPr/>
            </p:nvSpPr>
            <p:spPr>
              <a:xfrm>
                <a:off x="5564152" y="3686402"/>
                <a:ext cx="1801134" cy="307777"/>
              </a:xfrm>
              <a:prstGeom prst="rect">
                <a:avLst/>
              </a:prstGeom>
              <a:blipFill>
                <a:blip r:embed="rId3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7289082" y="3562644"/>
                <a:ext cx="1778692"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400" i="1">
                          <a:solidFill>
                            <a:srgbClr val="002060"/>
                          </a:solidFill>
                          <a:latin typeface="Cambria Math" panose="02040503050406030204" pitchFamily="18" charset="0"/>
                        </a:rPr>
                        <m:t>𝑟</m:t>
                      </m:r>
                      <m:r>
                        <a:rPr lang="en-US" altLang="zh-TW" sz="1400" i="1">
                          <a:solidFill>
                            <a:srgbClr val="002060"/>
                          </a:solidFill>
                          <a:latin typeface="Cambria Math" panose="02040503050406030204" pitchFamily="18" charset="0"/>
                        </a:rPr>
                        <m:t>∗</m:t>
                      </m:r>
                      <m:func>
                        <m:funcPr>
                          <m:ctrlPr>
                            <a:rPr lang="en-US" altLang="zh-TW" sz="1400" i="1">
                              <a:solidFill>
                                <a:srgbClr val="002060"/>
                              </a:solidFill>
                              <a:latin typeface="Cambria Math" panose="02040503050406030204" pitchFamily="18" charset="0"/>
                            </a:rPr>
                          </m:ctrlPr>
                        </m:funcPr>
                        <m:fName>
                          <m:r>
                            <m:rPr>
                              <m:sty m:val="p"/>
                            </m:rPr>
                            <a:rPr lang="en-US" altLang="zh-TW" sz="1400">
                              <a:solidFill>
                                <a:srgbClr val="002060"/>
                              </a:solidFill>
                              <a:latin typeface="Cambria Math" panose="02040503050406030204" pitchFamily="18" charset="0"/>
                            </a:rPr>
                            <m:t>cos</m:t>
                          </m:r>
                        </m:fName>
                        <m:e>
                          <m:d>
                            <m:dPr>
                              <m:ctrlPr>
                                <a:rPr lang="en-US" altLang="zh-TW" sz="1400" i="1">
                                  <a:solidFill>
                                    <a:srgbClr val="002060"/>
                                  </a:solidFill>
                                  <a:latin typeface="Cambria Math" panose="02040503050406030204" pitchFamily="18" charset="0"/>
                                </a:rPr>
                              </m:ctrlPr>
                            </m:dPr>
                            <m:e>
                              <m:sSub>
                                <m:sSubPr>
                                  <m:ctrlPr>
                                    <a:rPr lang="zh-TW" altLang="zh-TW" sz="1400" i="1">
                                      <a:solidFill>
                                        <a:srgbClr val="002060"/>
                                      </a:solidFill>
                                      <a:latin typeface="Cambria Math" panose="02040503050406030204" pitchFamily="18" charset="0"/>
                                    </a:rPr>
                                  </m:ctrlPr>
                                </m:sSubPr>
                                <m:e>
                                  <m:r>
                                    <m:rPr>
                                      <m:sty m:val="p"/>
                                    </m:rPr>
                                    <a:rPr lang="zh-TW" altLang="zh-TW" sz="1400">
                                      <a:solidFill>
                                        <a:srgbClr val="002060"/>
                                      </a:solidFill>
                                      <a:latin typeface="Cambria Math" panose="02040503050406030204" pitchFamily="18" charset="0"/>
                                    </a:rPr>
                                    <m:t>θ</m:t>
                                  </m:r>
                                </m:e>
                                <m:sub>
                                  <m:r>
                                    <a:rPr lang="en-US" altLang="zh-TW" sz="1400" i="1">
                                      <a:solidFill>
                                        <a:srgbClr val="002060"/>
                                      </a:solidFill>
                                      <a:latin typeface="Cambria Math" panose="02040503050406030204" pitchFamily="18" charset="0"/>
                                    </a:rPr>
                                    <m:t>2</m:t>
                                  </m:r>
                                </m:sub>
                              </m:sSub>
                            </m:e>
                          </m:d>
                          <m:r>
                            <a:rPr lang="en-US" altLang="zh-TW" sz="1400" i="1">
                              <a:solidFill>
                                <a:srgbClr val="002060"/>
                              </a:solidFill>
                              <a:latin typeface="Cambria Math" panose="02040503050406030204" pitchFamily="18" charset="0"/>
                            </a:rPr>
                            <m:t>∗</m:t>
                          </m:r>
                        </m:e>
                      </m:func>
                      <m:func>
                        <m:funcPr>
                          <m:ctrlPr>
                            <a:rPr lang="en-US" altLang="zh-TW" sz="1400" i="1">
                              <a:solidFill>
                                <a:srgbClr val="002060"/>
                              </a:solidFill>
                              <a:latin typeface="Cambria Math" panose="02040503050406030204" pitchFamily="18" charset="0"/>
                            </a:rPr>
                          </m:ctrlPr>
                        </m:funcPr>
                        <m:fName>
                          <m:r>
                            <m:rPr>
                              <m:sty m:val="p"/>
                            </m:rPr>
                            <a:rPr lang="en-US" altLang="zh-TW" sz="1400">
                              <a:solidFill>
                                <a:srgbClr val="002060"/>
                              </a:solidFill>
                              <a:latin typeface="Cambria Math" panose="02040503050406030204" pitchFamily="18" charset="0"/>
                            </a:rPr>
                            <m:t>sin</m:t>
                          </m:r>
                        </m:fName>
                        <m:e>
                          <m:d>
                            <m:dPr>
                              <m:ctrlPr>
                                <a:rPr lang="en-US" altLang="zh-TW" sz="1400" i="1">
                                  <a:solidFill>
                                    <a:srgbClr val="002060"/>
                                  </a:solidFill>
                                  <a:latin typeface="Cambria Math" panose="02040503050406030204" pitchFamily="18" charset="0"/>
                                </a:rPr>
                              </m:ctrlPr>
                            </m:dPr>
                            <m:e>
                              <m:sSub>
                                <m:sSubPr>
                                  <m:ctrlPr>
                                    <a:rPr lang="zh-TW" altLang="zh-TW" sz="1400" i="1">
                                      <a:solidFill>
                                        <a:srgbClr val="002060"/>
                                      </a:solidFill>
                                      <a:latin typeface="Cambria Math" panose="02040503050406030204" pitchFamily="18" charset="0"/>
                                    </a:rPr>
                                  </m:ctrlPr>
                                </m:sSubPr>
                                <m:e>
                                  <m:r>
                                    <m:rPr>
                                      <m:sty m:val="p"/>
                                    </m:rPr>
                                    <a:rPr lang="zh-TW" altLang="zh-TW" sz="1400">
                                      <a:solidFill>
                                        <a:srgbClr val="002060"/>
                                      </a:solidFill>
                                      <a:latin typeface="Cambria Math" panose="02040503050406030204" pitchFamily="18" charset="0"/>
                                    </a:rPr>
                                    <m:t>θ</m:t>
                                  </m:r>
                                </m:e>
                                <m:sub>
                                  <m:r>
                                    <a:rPr lang="en-US" altLang="zh-TW" sz="1400" i="1">
                                      <a:solidFill>
                                        <a:srgbClr val="002060"/>
                                      </a:solidFill>
                                      <a:latin typeface="Cambria Math" panose="02040503050406030204" pitchFamily="18" charset="0"/>
                                    </a:rPr>
                                    <m:t>1</m:t>
                                  </m:r>
                                </m:sub>
                              </m:sSub>
                            </m:e>
                          </m:d>
                        </m:e>
                      </m:func>
                    </m:oMath>
                  </m:oMathPara>
                </a14:m>
                <a:endParaRPr lang="zh-TW" altLang="en-US" dirty="0"/>
              </a:p>
            </p:txBody>
          </p:sp>
        </mc:Choice>
        <mc:Fallback xmlns="">
          <p:sp>
            <p:nvSpPr>
              <p:cNvPr id="69" name="矩形 68"/>
              <p:cNvSpPr>
                <a:spLocks noRot="1" noChangeAspect="1" noMove="1" noResize="1" noEditPoints="1" noAdjustHandles="1" noChangeArrowheads="1" noChangeShapeType="1" noTextEdit="1"/>
              </p:cNvSpPr>
              <p:nvPr/>
            </p:nvSpPr>
            <p:spPr>
              <a:xfrm>
                <a:off x="7289082" y="3562644"/>
                <a:ext cx="1778692" cy="307777"/>
              </a:xfrm>
              <a:prstGeom prst="rect">
                <a:avLst/>
              </a:prstGeom>
              <a:blipFill>
                <a:blip r:embed="rId3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7278300" y="2580414"/>
                <a:ext cx="104682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400" i="1">
                          <a:solidFill>
                            <a:srgbClr val="7030A0"/>
                          </a:solidFill>
                          <a:latin typeface="Cambria Math" panose="02040503050406030204" pitchFamily="18" charset="0"/>
                        </a:rPr>
                        <m:t>𝑟</m:t>
                      </m:r>
                      <m:r>
                        <a:rPr lang="en-US" altLang="zh-TW" sz="1400" i="1">
                          <a:solidFill>
                            <a:srgbClr val="7030A0"/>
                          </a:solidFill>
                          <a:latin typeface="Cambria Math" panose="02040503050406030204" pitchFamily="18" charset="0"/>
                        </a:rPr>
                        <m:t>∗</m:t>
                      </m:r>
                      <m:func>
                        <m:funcPr>
                          <m:ctrlPr>
                            <a:rPr lang="en-US" altLang="zh-TW" sz="1400" i="1">
                              <a:solidFill>
                                <a:srgbClr val="7030A0"/>
                              </a:solidFill>
                              <a:latin typeface="Cambria Math" panose="02040503050406030204" pitchFamily="18" charset="0"/>
                            </a:rPr>
                          </m:ctrlPr>
                        </m:funcPr>
                        <m:fName>
                          <m:r>
                            <m:rPr>
                              <m:sty m:val="p"/>
                            </m:rPr>
                            <a:rPr lang="en-US" altLang="zh-TW" sz="1400">
                              <a:solidFill>
                                <a:srgbClr val="7030A0"/>
                              </a:solidFill>
                              <a:latin typeface="Cambria Math" panose="02040503050406030204" pitchFamily="18" charset="0"/>
                            </a:rPr>
                            <m:t>sin</m:t>
                          </m:r>
                        </m:fName>
                        <m:e>
                          <m:d>
                            <m:dPr>
                              <m:ctrlPr>
                                <a:rPr lang="en-US" altLang="zh-TW" sz="1400" i="1">
                                  <a:solidFill>
                                    <a:srgbClr val="7030A0"/>
                                  </a:solidFill>
                                  <a:latin typeface="Cambria Math" panose="02040503050406030204" pitchFamily="18" charset="0"/>
                                </a:rPr>
                              </m:ctrlPr>
                            </m:dPr>
                            <m:e>
                              <m:sSub>
                                <m:sSubPr>
                                  <m:ctrlPr>
                                    <a:rPr lang="zh-TW" altLang="zh-TW" sz="1400" i="1">
                                      <a:solidFill>
                                        <a:srgbClr val="7030A0"/>
                                      </a:solidFill>
                                      <a:latin typeface="Cambria Math" panose="02040503050406030204" pitchFamily="18" charset="0"/>
                                    </a:rPr>
                                  </m:ctrlPr>
                                </m:sSubPr>
                                <m:e>
                                  <m:r>
                                    <m:rPr>
                                      <m:sty m:val="p"/>
                                    </m:rPr>
                                    <a:rPr lang="zh-TW" altLang="zh-TW" sz="1400">
                                      <a:solidFill>
                                        <a:srgbClr val="7030A0"/>
                                      </a:solidFill>
                                      <a:latin typeface="Cambria Math" panose="02040503050406030204" pitchFamily="18" charset="0"/>
                                    </a:rPr>
                                    <m:t>θ</m:t>
                                  </m:r>
                                </m:e>
                                <m:sub>
                                  <m:r>
                                    <a:rPr lang="en-US" altLang="zh-TW" sz="1400" i="1">
                                      <a:solidFill>
                                        <a:srgbClr val="7030A0"/>
                                      </a:solidFill>
                                      <a:latin typeface="Cambria Math" panose="02040503050406030204" pitchFamily="18" charset="0"/>
                                    </a:rPr>
                                    <m:t>2</m:t>
                                  </m:r>
                                </m:sub>
                              </m:sSub>
                            </m:e>
                          </m:d>
                        </m:e>
                      </m:func>
                    </m:oMath>
                  </m:oMathPara>
                </a14:m>
                <a:endParaRPr lang="zh-TW" altLang="en-US" dirty="0"/>
              </a:p>
            </p:txBody>
          </p:sp>
        </mc:Choice>
        <mc:Fallback xmlns="">
          <p:sp>
            <p:nvSpPr>
              <p:cNvPr id="70" name="矩形 69"/>
              <p:cNvSpPr>
                <a:spLocks noRot="1" noChangeAspect="1" noMove="1" noResize="1" noEditPoints="1" noAdjustHandles="1" noChangeArrowheads="1" noChangeShapeType="1" noTextEdit="1"/>
              </p:cNvSpPr>
              <p:nvPr/>
            </p:nvSpPr>
            <p:spPr>
              <a:xfrm>
                <a:off x="7278300" y="2580414"/>
                <a:ext cx="1046825" cy="307777"/>
              </a:xfrm>
              <a:prstGeom prst="rect">
                <a:avLst/>
              </a:prstGeom>
              <a:blipFill>
                <a:blip r:embed="rId33"/>
                <a:stretch>
                  <a:fillRect/>
                </a:stretch>
              </a:blipFill>
            </p:spPr>
            <p:txBody>
              <a:bodyPr/>
              <a:lstStyle/>
              <a:p>
                <a:r>
                  <a:rPr lang="zh-TW" altLang="en-US">
                    <a:noFill/>
                  </a:rPr>
                  <a:t> </a:t>
                </a:r>
              </a:p>
            </p:txBody>
          </p:sp>
        </mc:Fallback>
      </mc:AlternateContent>
      <p:sp>
        <p:nvSpPr>
          <p:cNvPr id="72" name="流程圖: 接點 71"/>
          <p:cNvSpPr/>
          <p:nvPr/>
        </p:nvSpPr>
        <p:spPr>
          <a:xfrm>
            <a:off x="7240849" y="1884972"/>
            <a:ext cx="108000" cy="108000"/>
          </a:xfrm>
          <a:prstGeom prst="flowChartConnector">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3" name="矩形 72"/>
              <p:cNvSpPr/>
              <p:nvPr/>
            </p:nvSpPr>
            <p:spPr>
              <a:xfrm>
                <a:off x="646267" y="2496944"/>
                <a:ext cx="4459778" cy="338554"/>
              </a:xfrm>
              <a:prstGeom prst="rect">
                <a:avLst/>
              </a:prstGeom>
            </p:spPr>
            <p:txBody>
              <a:bodyPr wrap="square">
                <a:spAutoFit/>
              </a:bodyPr>
              <a:lstStyle/>
              <a:p>
                <a:r>
                  <a:rPr lang="zh-TW" altLang="en-US" sz="1600" dirty="0" smtClean="0">
                    <a:solidFill>
                      <a:schemeClr val="tx1"/>
                    </a:solidFill>
                    <a:latin typeface="Times New Roman" panose="02020603050405020304" pitchFamily="18" charset="0"/>
                    <a:ea typeface="微軟正黑體" panose="020B0604030504040204" pitchFamily="34" charset="-120"/>
                  </a:rPr>
                  <a:t>取得位置向量 </a:t>
                </a:r>
                <a:r>
                  <a:rPr lang="en-US" altLang="zh-TW" sz="1600" dirty="0" smtClean="0">
                    <a:solidFill>
                      <a:schemeClr val="tx1"/>
                    </a:solidFill>
                    <a:latin typeface="Times New Roman" panose="02020603050405020304" pitchFamily="18" charset="0"/>
                    <a:ea typeface="微軟正黑體" panose="020B0604030504040204" pitchFamily="34" charset="-120"/>
                  </a:rPr>
                  <a:t>[</a:t>
                </a:r>
                <a14:m>
                  <m:oMath xmlns:m="http://schemas.openxmlformats.org/officeDocument/2006/math">
                    <m:sSub>
                      <m:sSubPr>
                        <m:ctrlPr>
                          <a:rPr lang="en-US" altLang="zh-TW" sz="1600" i="1">
                            <a:solidFill>
                              <a:schemeClr val="tx1"/>
                            </a:solidFill>
                            <a:latin typeface="Cambria Math" panose="02040503050406030204" pitchFamily="18" charset="0"/>
                            <a:ea typeface="Cambria Math" panose="02040503050406030204" pitchFamily="18" charset="0"/>
                          </a:rPr>
                        </m:ctrlPr>
                      </m:sSubPr>
                      <m:e>
                        <m:r>
                          <a:rPr lang="en-US" altLang="zh-TW" sz="1600" i="1">
                            <a:solidFill>
                              <a:schemeClr val="tx1"/>
                            </a:solidFill>
                            <a:latin typeface="Cambria Math" panose="02040503050406030204" pitchFamily="18" charset="0"/>
                            <a:ea typeface="Cambria Math" panose="02040503050406030204" pitchFamily="18" charset="0"/>
                          </a:rPr>
                          <m:t>𝑢</m:t>
                        </m:r>
                      </m:e>
                      <m:sub>
                        <m:r>
                          <a:rPr lang="en-US" altLang="zh-TW" sz="1600" i="1">
                            <a:solidFill>
                              <a:schemeClr val="tx1"/>
                            </a:solidFill>
                            <a:latin typeface="Cambria Math" panose="02040503050406030204" pitchFamily="18" charset="0"/>
                            <a:ea typeface="Cambria Math" panose="02040503050406030204" pitchFamily="18" charset="0"/>
                          </a:rPr>
                          <m:t>1</m:t>
                        </m:r>
                      </m:sub>
                    </m:sSub>
                    <m:r>
                      <a:rPr lang="en-US" altLang="zh-TW" sz="1600" i="1">
                        <a:solidFill>
                          <a:schemeClr val="tx1"/>
                        </a:solidFill>
                        <a:latin typeface="Cambria Math" panose="02040503050406030204" pitchFamily="18" charset="0"/>
                        <a:ea typeface="Cambria Math" panose="02040503050406030204" pitchFamily="18" charset="0"/>
                      </a:rPr>
                      <m:t>,</m:t>
                    </m:r>
                    <m:sSub>
                      <m:sSubPr>
                        <m:ctrlPr>
                          <a:rPr lang="en-US" altLang="zh-TW" sz="1600" i="1">
                            <a:solidFill>
                              <a:schemeClr val="tx1"/>
                            </a:solidFill>
                            <a:latin typeface="Cambria Math" panose="02040503050406030204" pitchFamily="18" charset="0"/>
                            <a:ea typeface="Cambria Math" panose="02040503050406030204" pitchFamily="18" charset="0"/>
                          </a:rPr>
                        </m:ctrlPr>
                      </m:sSubPr>
                      <m:e>
                        <m:r>
                          <a:rPr lang="en-US" altLang="zh-TW" sz="1600" i="1">
                            <a:solidFill>
                              <a:schemeClr val="tx1"/>
                            </a:solidFill>
                            <a:latin typeface="Cambria Math" panose="02040503050406030204" pitchFamily="18" charset="0"/>
                            <a:ea typeface="Cambria Math" panose="02040503050406030204" pitchFamily="18" charset="0"/>
                          </a:rPr>
                          <m:t>𝑢</m:t>
                        </m:r>
                      </m:e>
                      <m:sub>
                        <m:r>
                          <a:rPr lang="en-US" altLang="zh-TW" sz="1600" i="1">
                            <a:solidFill>
                              <a:schemeClr val="tx1"/>
                            </a:solidFill>
                            <a:latin typeface="Cambria Math" panose="02040503050406030204" pitchFamily="18" charset="0"/>
                            <a:ea typeface="Cambria Math" panose="02040503050406030204" pitchFamily="18" charset="0"/>
                          </a:rPr>
                          <m:t>2</m:t>
                        </m:r>
                      </m:sub>
                    </m:sSub>
                    <m:r>
                      <a:rPr lang="en-US" altLang="zh-TW" sz="1600" i="1">
                        <a:solidFill>
                          <a:schemeClr val="tx1"/>
                        </a:solidFill>
                        <a:latin typeface="Cambria Math" panose="02040503050406030204" pitchFamily="18" charset="0"/>
                        <a:ea typeface="Cambria Math" panose="02040503050406030204" pitchFamily="18" charset="0"/>
                      </a:rPr>
                      <m:t>,</m:t>
                    </m:r>
                    <m:sSub>
                      <m:sSubPr>
                        <m:ctrlPr>
                          <a:rPr lang="en-US" altLang="zh-TW" sz="1600" i="1">
                            <a:solidFill>
                              <a:schemeClr val="tx1"/>
                            </a:solidFill>
                            <a:latin typeface="Cambria Math" panose="02040503050406030204" pitchFamily="18" charset="0"/>
                            <a:ea typeface="Cambria Math" panose="02040503050406030204" pitchFamily="18" charset="0"/>
                          </a:rPr>
                        </m:ctrlPr>
                      </m:sSubPr>
                      <m:e>
                        <m:r>
                          <a:rPr lang="en-US" altLang="zh-TW" sz="1600" i="1">
                            <a:solidFill>
                              <a:schemeClr val="tx1"/>
                            </a:solidFill>
                            <a:latin typeface="Cambria Math" panose="02040503050406030204" pitchFamily="18" charset="0"/>
                            <a:ea typeface="Cambria Math" panose="02040503050406030204" pitchFamily="18" charset="0"/>
                          </a:rPr>
                          <m:t>𝑢</m:t>
                        </m:r>
                      </m:e>
                      <m:sub>
                        <m:r>
                          <a:rPr lang="en-US" altLang="zh-TW" sz="1600" i="1">
                            <a:solidFill>
                              <a:schemeClr val="tx1"/>
                            </a:solidFill>
                            <a:latin typeface="Cambria Math" panose="02040503050406030204" pitchFamily="18" charset="0"/>
                            <a:ea typeface="Cambria Math" panose="02040503050406030204" pitchFamily="18" charset="0"/>
                          </a:rPr>
                          <m:t>3</m:t>
                        </m:r>
                      </m:sub>
                    </m:sSub>
                  </m:oMath>
                </a14:m>
                <a:r>
                  <a:rPr lang="en-US" altLang="zh-TW" sz="1600" dirty="0" smtClean="0">
                    <a:solidFill>
                      <a:schemeClr val="tx1"/>
                    </a:solidFill>
                    <a:latin typeface="Times New Roman" panose="02020603050405020304" pitchFamily="18" charset="0"/>
                    <a:ea typeface="微軟正黑體" panose="020B0604030504040204" pitchFamily="34" charset="-120"/>
                  </a:rPr>
                  <a:t>]</a:t>
                </a:r>
                <a:endParaRPr lang="zh-TW" altLang="en-US" sz="1600" dirty="0">
                  <a:solidFill>
                    <a:schemeClr val="tx1"/>
                  </a:solidFill>
                  <a:latin typeface="Times New Roman" panose="02020603050405020304" pitchFamily="18" charset="0"/>
                  <a:ea typeface="微軟正黑體" panose="020B0604030504040204" pitchFamily="34" charset="-120"/>
                </a:endParaRPr>
              </a:p>
            </p:txBody>
          </p:sp>
        </mc:Choice>
        <mc:Fallback xmlns="">
          <p:sp>
            <p:nvSpPr>
              <p:cNvPr id="73" name="矩形 72"/>
              <p:cNvSpPr>
                <a:spLocks noRot="1" noChangeAspect="1" noMove="1" noResize="1" noEditPoints="1" noAdjustHandles="1" noChangeArrowheads="1" noChangeShapeType="1" noTextEdit="1"/>
              </p:cNvSpPr>
              <p:nvPr/>
            </p:nvSpPr>
            <p:spPr>
              <a:xfrm>
                <a:off x="646267" y="2496944"/>
                <a:ext cx="4459778" cy="338554"/>
              </a:xfrm>
              <a:prstGeom prst="rect">
                <a:avLst/>
              </a:prstGeom>
              <a:blipFill>
                <a:blip r:embed="rId34"/>
                <a:stretch>
                  <a:fillRect l="-683" t="-7273" b="-23636"/>
                </a:stretch>
              </a:blipFill>
            </p:spPr>
            <p:txBody>
              <a:bodyPr/>
              <a:lstStyle/>
              <a:p>
                <a:r>
                  <a:rPr lang="zh-TW" altLang="en-US">
                    <a:noFill/>
                  </a:rPr>
                  <a:t> </a:t>
                </a:r>
              </a:p>
            </p:txBody>
          </p:sp>
        </mc:Fallback>
      </mc:AlternateContent>
      <p:sp>
        <p:nvSpPr>
          <p:cNvPr id="49" name="流程圖: 接點 48"/>
          <p:cNvSpPr/>
          <p:nvPr/>
        </p:nvSpPr>
        <p:spPr>
          <a:xfrm>
            <a:off x="554398" y="2620485"/>
            <a:ext cx="108000" cy="108000"/>
          </a:xfrm>
          <a:prstGeom prst="flowChartConnector">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0" name="矩形 49"/>
          <p:cNvSpPr/>
          <p:nvPr/>
        </p:nvSpPr>
        <p:spPr>
          <a:xfrm>
            <a:off x="460687" y="4096372"/>
            <a:ext cx="4956282" cy="830997"/>
          </a:xfrm>
          <a:prstGeom prst="rect">
            <a:avLst/>
          </a:prstGeom>
        </p:spPr>
        <p:txBody>
          <a:bodyPr wrap="square">
            <a:spAutoFit/>
          </a:bodyPr>
          <a:lstStyle/>
          <a:p>
            <a:pPr marL="285750" indent="-285750">
              <a:buFont typeface="Arial" panose="020B0604020202020204" pitchFamily="34" charset="0"/>
              <a:buChar char="•"/>
            </a:pPr>
            <a:r>
              <a:rPr lang="zh-TW" altLang="en-US" sz="1600" dirty="0" smtClean="0">
                <a:latin typeface="Times New Roman" panose="02020603050405020304" pitchFamily="18" charset="0"/>
                <a:ea typeface="微軟正黑體" panose="020B0604030504040204" pitchFamily="34" charset="-120"/>
              </a:rPr>
              <a:t> 一次產生多個複數型態的歸屬程度</a:t>
            </a:r>
            <a:endParaRPr lang="en-US" altLang="zh-TW" sz="1600" dirty="0" smtClean="0">
              <a:latin typeface="Times New Roman" panose="02020603050405020304" pitchFamily="18" charset="0"/>
              <a:ea typeface="微軟正黑體" panose="020B0604030504040204" pitchFamily="34" charset="-120"/>
            </a:endParaRPr>
          </a:p>
          <a:p>
            <a:pPr marL="285750" indent="-285750">
              <a:buFont typeface="Arial" panose="020B0604020202020204" pitchFamily="34" charset="0"/>
              <a:buChar char="•"/>
            </a:pPr>
            <a:r>
              <a:rPr lang="zh-TW" altLang="en-US" sz="1600" dirty="0" smtClean="0">
                <a:latin typeface="Times New Roman" panose="02020603050405020304" pitchFamily="18" charset="0"/>
                <a:ea typeface="微軟正黑體" panose="020B0604030504040204" pitchFamily="34" charset="-120"/>
              </a:rPr>
              <a:t>呈載更多維度的資訊量</a:t>
            </a:r>
            <a:endParaRPr lang="en-US" altLang="zh-TW" sz="1600" dirty="0" smtClean="0">
              <a:latin typeface="Times New Roman" panose="02020603050405020304" pitchFamily="18" charset="0"/>
              <a:ea typeface="微軟正黑體" panose="020B0604030504040204" pitchFamily="34" charset="-120"/>
            </a:endParaRPr>
          </a:p>
          <a:p>
            <a:pPr marL="285750" indent="-285750">
              <a:buFont typeface="Arial" panose="020B0604020202020204" pitchFamily="34" charset="0"/>
              <a:buChar char="•"/>
            </a:pPr>
            <a:r>
              <a:rPr lang="zh-TW" altLang="en-US" sz="1600" dirty="0" smtClean="0">
                <a:latin typeface="Times New Roman" panose="02020603050405020304" pitchFamily="18" charset="0"/>
                <a:ea typeface="微軟正黑體" panose="020B0604030504040204" pitchFamily="34" charset="-120"/>
              </a:rPr>
              <a:t>多目標預測的核心</a:t>
            </a:r>
            <a:endParaRPr lang="zh-TW" altLang="en-US" sz="1600" dirty="0">
              <a:latin typeface="Times New Roman" panose="02020603050405020304" pitchFamily="18" charset="0"/>
              <a:ea typeface="微軟正黑體" panose="020B0604030504040204" pitchFamily="34" charset="-120"/>
            </a:endParaRPr>
          </a:p>
        </p:txBody>
      </p:sp>
    </p:spTree>
    <p:extLst>
      <p:ext uri="{BB962C8B-B14F-4D97-AF65-F5344CB8AC3E}">
        <p14:creationId xmlns:p14="http://schemas.microsoft.com/office/powerpoint/2010/main" val="168550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animEffect transition="in" filter="fade">
                                      <p:cBhvr>
                                        <p:cTn id="9" dur="500"/>
                                        <p:tgtEl>
                                          <p:spTgt spid="6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411760" y="267494"/>
            <a:ext cx="673224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smtClean="0">
                <a:solidFill>
                  <a:schemeClr val="tx1">
                    <a:lumMod val="75000"/>
                    <a:lumOff val="25000"/>
                  </a:schemeClr>
                </a:solidFill>
                <a:cs typeface="Arial" pitchFamily="34" charset="0"/>
              </a:rPr>
              <a:t>Agenda</a:t>
            </a:r>
            <a:endParaRPr lang="en-US" sz="3600" dirty="0">
              <a:solidFill>
                <a:schemeClr val="tx1">
                  <a:lumMod val="75000"/>
                  <a:lumOff val="25000"/>
                </a:schemeClr>
              </a:solidFill>
              <a:cs typeface="Arial" pitchFamily="34" charset="0"/>
            </a:endParaRPr>
          </a:p>
        </p:txBody>
      </p:sp>
      <p:grpSp>
        <p:nvGrpSpPr>
          <p:cNvPr id="30" name="Group 29"/>
          <p:cNvGrpSpPr/>
          <p:nvPr/>
        </p:nvGrpSpPr>
        <p:grpSpPr>
          <a:xfrm>
            <a:off x="2987824" y="987574"/>
            <a:ext cx="5611091" cy="576000"/>
            <a:chOff x="2984973" y="1131591"/>
            <a:chExt cx="5611091" cy="576000"/>
          </a:xfrm>
        </p:grpSpPr>
        <p:sp>
          <p:nvSpPr>
            <p:cNvPr id="4" name="Round Same Side Corner Rectangle 3"/>
            <p:cNvSpPr/>
            <p:nvPr/>
          </p:nvSpPr>
          <p:spPr>
            <a:xfrm rot="5400000">
              <a:off x="5719936" y="-1240513"/>
              <a:ext cx="432048" cy="5320208"/>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AutoShape 92"/>
            <p:cNvSpPr>
              <a:spLocks noChangeAspect="1" noChangeArrowheads="1"/>
            </p:cNvSpPr>
            <p:nvPr/>
          </p:nvSpPr>
          <p:spPr bwMode="auto">
            <a:xfrm rot="16200000" flipH="1">
              <a:off x="2984973" y="1131591"/>
              <a:ext cx="576000" cy="576000"/>
            </a:xfrm>
            <a:prstGeom prst="ellipse">
              <a:avLst/>
            </a:prstGeom>
            <a:solidFill>
              <a:schemeClr val="bg1"/>
            </a:solidFill>
            <a:ln w="50800">
              <a:solidFill>
                <a:schemeClr val="accent1"/>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6" name="TextBox 5"/>
            <p:cNvSpPr txBox="1"/>
            <p:nvPr/>
          </p:nvSpPr>
          <p:spPr>
            <a:xfrm>
              <a:off x="2988072" y="1234925"/>
              <a:ext cx="569802" cy="369332"/>
            </a:xfrm>
            <a:prstGeom prst="rect">
              <a:avLst/>
            </a:prstGeom>
            <a:noFill/>
          </p:spPr>
          <p:txBody>
            <a:bodyPr wrap="square" tIns="0" bIns="0" rtlCol="0" anchor="ctr">
              <a:spAutoFit/>
            </a:bodyPr>
            <a:lstStyle/>
            <a:p>
              <a:pPr algn="ctr"/>
              <a:r>
                <a:rPr lang="en-US" altLang="ko-KR" sz="2400" b="1" dirty="0">
                  <a:solidFill>
                    <a:schemeClr val="accent1"/>
                  </a:solidFill>
                  <a:cs typeface="Arial" pitchFamily="34" charset="0"/>
                </a:rPr>
                <a:t>01</a:t>
              </a:r>
            </a:p>
          </p:txBody>
        </p:sp>
        <p:sp>
          <p:nvSpPr>
            <p:cNvPr id="7" name="TextBox 6"/>
            <p:cNvSpPr txBox="1"/>
            <p:nvPr/>
          </p:nvSpPr>
          <p:spPr bwMode="auto">
            <a:xfrm>
              <a:off x="3667248" y="1242874"/>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zh-TW" altLang="en-US" sz="1600" b="1" dirty="0">
                  <a:solidFill>
                    <a:schemeClr val="bg1"/>
                  </a:solidFill>
                  <a:latin typeface="微軟正黑體" panose="020B0604030504040204" pitchFamily="34" charset="-120"/>
                  <a:ea typeface="微軟正黑體" panose="020B0604030504040204" pitchFamily="34" charset="-120"/>
                  <a:cs typeface="Arial" pitchFamily="34" charset="0"/>
                </a:rPr>
                <a:t>緒論</a:t>
              </a:r>
              <a:endParaRPr lang="en-US" altLang="ko-KR" sz="1600" b="1" dirty="0">
                <a:solidFill>
                  <a:schemeClr val="bg1"/>
                </a:solidFill>
                <a:latin typeface="微軟正黑體" panose="020B0604030504040204" pitchFamily="34" charset="-120"/>
                <a:ea typeface="微軟正黑體" panose="020B0604030504040204" pitchFamily="34" charset="-120"/>
                <a:cs typeface="Arial" pitchFamily="34" charset="0"/>
              </a:endParaRPr>
            </a:p>
          </p:txBody>
        </p:sp>
      </p:grpSp>
      <p:grpSp>
        <p:nvGrpSpPr>
          <p:cNvPr id="31" name="Group 30"/>
          <p:cNvGrpSpPr/>
          <p:nvPr/>
        </p:nvGrpSpPr>
        <p:grpSpPr>
          <a:xfrm>
            <a:off x="2987824" y="1657473"/>
            <a:ext cx="5611091" cy="576000"/>
            <a:chOff x="2984973" y="2023433"/>
            <a:chExt cx="5611091" cy="576000"/>
          </a:xfrm>
        </p:grpSpPr>
        <p:sp>
          <p:nvSpPr>
            <p:cNvPr id="15" name="Round Same Side Corner Rectangle 14"/>
            <p:cNvSpPr/>
            <p:nvPr/>
          </p:nvSpPr>
          <p:spPr>
            <a:xfrm rot="5400000">
              <a:off x="5719936" y="-348671"/>
              <a:ext cx="432048" cy="532020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AutoShape 92"/>
            <p:cNvSpPr>
              <a:spLocks noChangeAspect="1" noChangeArrowheads="1"/>
            </p:cNvSpPr>
            <p:nvPr/>
          </p:nvSpPr>
          <p:spPr bwMode="auto">
            <a:xfrm rot="16200000" flipH="1">
              <a:off x="2984973" y="2023433"/>
              <a:ext cx="576000" cy="576000"/>
            </a:xfrm>
            <a:prstGeom prst="ellipse">
              <a:avLst/>
            </a:prstGeom>
            <a:solidFill>
              <a:schemeClr val="bg1"/>
            </a:solidFill>
            <a:ln w="50800">
              <a:solidFill>
                <a:schemeClr val="accent2"/>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17" name="TextBox 16"/>
            <p:cNvSpPr txBox="1"/>
            <p:nvPr/>
          </p:nvSpPr>
          <p:spPr>
            <a:xfrm>
              <a:off x="2988072" y="2126767"/>
              <a:ext cx="569802" cy="369332"/>
            </a:xfrm>
            <a:prstGeom prst="rect">
              <a:avLst/>
            </a:prstGeom>
            <a:noFill/>
          </p:spPr>
          <p:txBody>
            <a:bodyPr wrap="square" tIns="0" bIns="0" rtlCol="0" anchor="ctr">
              <a:spAutoFit/>
            </a:bodyPr>
            <a:lstStyle/>
            <a:p>
              <a:pPr algn="ctr"/>
              <a:r>
                <a:rPr lang="en-US" altLang="ko-KR" sz="2400" b="1" dirty="0">
                  <a:solidFill>
                    <a:schemeClr val="accent2"/>
                  </a:solidFill>
                  <a:cs typeface="Arial" pitchFamily="34" charset="0"/>
                </a:rPr>
                <a:t>02</a:t>
              </a:r>
            </a:p>
          </p:txBody>
        </p:sp>
        <p:sp>
          <p:nvSpPr>
            <p:cNvPr id="18" name="TextBox 17"/>
            <p:cNvSpPr txBox="1"/>
            <p:nvPr/>
          </p:nvSpPr>
          <p:spPr bwMode="auto">
            <a:xfrm>
              <a:off x="3667248" y="2134716"/>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zh-TW" altLang="en-US" sz="1600" b="1" dirty="0" smtClean="0">
                  <a:solidFill>
                    <a:schemeClr val="bg1"/>
                  </a:solidFill>
                  <a:latin typeface="微軟正黑體" panose="020B0604030504040204" pitchFamily="34" charset="-120"/>
                  <a:ea typeface="微軟正黑體" panose="020B0604030504040204" pitchFamily="34" charset="-120"/>
                  <a:cs typeface="Arial" pitchFamily="34" charset="0"/>
                </a:rPr>
                <a:t>文獻</a:t>
              </a:r>
              <a:r>
                <a:rPr lang="zh-TW" altLang="en-US" sz="1600" b="1" dirty="0">
                  <a:solidFill>
                    <a:schemeClr val="bg1"/>
                  </a:solidFill>
                  <a:latin typeface="微軟正黑體" panose="020B0604030504040204" pitchFamily="34" charset="-120"/>
                  <a:ea typeface="微軟正黑體" panose="020B0604030504040204" pitchFamily="34" charset="-120"/>
                  <a:cs typeface="Arial" pitchFamily="34" charset="0"/>
                </a:rPr>
                <a:t>探討</a:t>
              </a:r>
              <a:endParaRPr lang="en-US" altLang="ko-KR" sz="1600" b="1" dirty="0">
                <a:solidFill>
                  <a:schemeClr val="bg1"/>
                </a:solidFill>
                <a:latin typeface="微軟正黑體" panose="020B0604030504040204" pitchFamily="34" charset="-120"/>
                <a:ea typeface="微軟正黑體" panose="020B0604030504040204" pitchFamily="34" charset="-120"/>
                <a:cs typeface="Arial" pitchFamily="34" charset="0"/>
              </a:endParaRPr>
            </a:p>
          </p:txBody>
        </p:sp>
      </p:grpSp>
      <p:grpSp>
        <p:nvGrpSpPr>
          <p:cNvPr id="32" name="Group 31"/>
          <p:cNvGrpSpPr/>
          <p:nvPr/>
        </p:nvGrpSpPr>
        <p:grpSpPr>
          <a:xfrm>
            <a:off x="2987824" y="2324666"/>
            <a:ext cx="5611091" cy="576000"/>
            <a:chOff x="2984973" y="2915275"/>
            <a:chExt cx="5611091" cy="576000"/>
          </a:xfrm>
        </p:grpSpPr>
        <p:sp>
          <p:nvSpPr>
            <p:cNvPr id="20" name="Round Same Side Corner Rectangle 19"/>
            <p:cNvSpPr/>
            <p:nvPr/>
          </p:nvSpPr>
          <p:spPr>
            <a:xfrm rot="5400000">
              <a:off x="5719936" y="543171"/>
              <a:ext cx="432048" cy="5320208"/>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AutoShape 92"/>
            <p:cNvSpPr>
              <a:spLocks noChangeAspect="1" noChangeArrowheads="1"/>
            </p:cNvSpPr>
            <p:nvPr/>
          </p:nvSpPr>
          <p:spPr bwMode="auto">
            <a:xfrm rot="16200000" flipH="1">
              <a:off x="2984973" y="2915275"/>
              <a:ext cx="576000" cy="576000"/>
            </a:xfrm>
            <a:prstGeom prst="ellipse">
              <a:avLst/>
            </a:prstGeom>
            <a:solidFill>
              <a:schemeClr val="bg1"/>
            </a:solidFill>
            <a:ln w="50800">
              <a:solidFill>
                <a:schemeClr val="accent3"/>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22" name="TextBox 21"/>
            <p:cNvSpPr txBox="1"/>
            <p:nvPr/>
          </p:nvSpPr>
          <p:spPr>
            <a:xfrm>
              <a:off x="2988072" y="3018609"/>
              <a:ext cx="569802" cy="369332"/>
            </a:xfrm>
            <a:prstGeom prst="rect">
              <a:avLst/>
            </a:prstGeom>
            <a:noFill/>
          </p:spPr>
          <p:txBody>
            <a:bodyPr wrap="square" tIns="0" bIns="0" rtlCol="0" anchor="ctr">
              <a:spAutoFit/>
            </a:bodyPr>
            <a:lstStyle/>
            <a:p>
              <a:pPr algn="ctr"/>
              <a:r>
                <a:rPr lang="en-US" altLang="ko-KR" sz="2400" b="1" dirty="0">
                  <a:solidFill>
                    <a:schemeClr val="accent3"/>
                  </a:solidFill>
                  <a:cs typeface="Arial" pitchFamily="34" charset="0"/>
                </a:rPr>
                <a:t>03</a:t>
              </a:r>
            </a:p>
          </p:txBody>
        </p:sp>
        <p:sp>
          <p:nvSpPr>
            <p:cNvPr id="23" name="TextBox 22"/>
            <p:cNvSpPr txBox="1"/>
            <p:nvPr/>
          </p:nvSpPr>
          <p:spPr bwMode="auto">
            <a:xfrm>
              <a:off x="3667248" y="3026558"/>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zh-TW" altLang="en-US" sz="1600" b="1" dirty="0" smtClean="0">
                  <a:solidFill>
                    <a:schemeClr val="bg1"/>
                  </a:solidFill>
                  <a:latin typeface="微軟正黑體" panose="020B0604030504040204" pitchFamily="34" charset="-120"/>
                  <a:ea typeface="微軟正黑體" panose="020B0604030504040204" pitchFamily="34" charset="-120"/>
                  <a:cs typeface="Arial" pitchFamily="34" charset="0"/>
                </a:rPr>
                <a:t>研究方</a:t>
              </a:r>
              <a:r>
                <a:rPr lang="zh-TW" altLang="en-US" sz="1600" b="1" dirty="0">
                  <a:solidFill>
                    <a:schemeClr val="bg1"/>
                  </a:solidFill>
                  <a:latin typeface="微軟正黑體" panose="020B0604030504040204" pitchFamily="34" charset="-120"/>
                  <a:ea typeface="微軟正黑體" panose="020B0604030504040204" pitchFamily="34" charset="-120"/>
                  <a:cs typeface="Arial" pitchFamily="34" charset="0"/>
                </a:rPr>
                <a:t>法</a:t>
              </a:r>
              <a:endParaRPr lang="en-US" altLang="ko-KR" sz="1600" b="1" dirty="0">
                <a:solidFill>
                  <a:schemeClr val="bg1"/>
                </a:solidFill>
                <a:latin typeface="微軟正黑體" panose="020B0604030504040204" pitchFamily="34" charset="-120"/>
                <a:ea typeface="微軟正黑體" panose="020B0604030504040204" pitchFamily="34" charset="-120"/>
                <a:cs typeface="Arial" pitchFamily="34" charset="0"/>
              </a:endParaRPr>
            </a:p>
          </p:txBody>
        </p:sp>
      </p:grpSp>
      <p:grpSp>
        <p:nvGrpSpPr>
          <p:cNvPr id="33" name="Group 32"/>
          <p:cNvGrpSpPr/>
          <p:nvPr/>
        </p:nvGrpSpPr>
        <p:grpSpPr>
          <a:xfrm>
            <a:off x="2987824" y="3004000"/>
            <a:ext cx="5611091" cy="576000"/>
            <a:chOff x="2984973" y="3807117"/>
            <a:chExt cx="5611091" cy="576000"/>
          </a:xfrm>
        </p:grpSpPr>
        <p:sp>
          <p:nvSpPr>
            <p:cNvPr id="25" name="Round Same Side Corner Rectangle 24"/>
            <p:cNvSpPr/>
            <p:nvPr/>
          </p:nvSpPr>
          <p:spPr>
            <a:xfrm rot="5400000">
              <a:off x="5719936" y="1435013"/>
              <a:ext cx="432048" cy="532020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AutoShape 92"/>
            <p:cNvSpPr>
              <a:spLocks noChangeAspect="1" noChangeArrowheads="1"/>
            </p:cNvSpPr>
            <p:nvPr/>
          </p:nvSpPr>
          <p:spPr bwMode="auto">
            <a:xfrm rot="16200000" flipH="1">
              <a:off x="2984973" y="3807117"/>
              <a:ext cx="576000" cy="576000"/>
            </a:xfrm>
            <a:prstGeom prst="ellipse">
              <a:avLst/>
            </a:prstGeom>
            <a:solidFill>
              <a:schemeClr val="bg1"/>
            </a:solidFill>
            <a:ln w="50800">
              <a:solidFill>
                <a:schemeClr val="accent4"/>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27" name="TextBox 26"/>
            <p:cNvSpPr txBox="1"/>
            <p:nvPr/>
          </p:nvSpPr>
          <p:spPr>
            <a:xfrm>
              <a:off x="2988072" y="3910451"/>
              <a:ext cx="569802" cy="369332"/>
            </a:xfrm>
            <a:prstGeom prst="rect">
              <a:avLst/>
            </a:prstGeom>
            <a:noFill/>
          </p:spPr>
          <p:txBody>
            <a:bodyPr wrap="square" tIns="0" bIns="0" rtlCol="0" anchor="ctr">
              <a:spAutoFit/>
            </a:bodyPr>
            <a:lstStyle/>
            <a:p>
              <a:pPr algn="ctr"/>
              <a:r>
                <a:rPr lang="en-US" altLang="ko-KR" sz="2400" b="1" dirty="0">
                  <a:solidFill>
                    <a:schemeClr val="accent4"/>
                  </a:solidFill>
                  <a:cs typeface="Arial" pitchFamily="34" charset="0"/>
                </a:rPr>
                <a:t>04</a:t>
              </a:r>
            </a:p>
          </p:txBody>
        </p:sp>
        <p:sp>
          <p:nvSpPr>
            <p:cNvPr id="28" name="TextBox 27"/>
            <p:cNvSpPr txBox="1"/>
            <p:nvPr/>
          </p:nvSpPr>
          <p:spPr bwMode="auto">
            <a:xfrm>
              <a:off x="3667248" y="3918400"/>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zh-TW" altLang="en-US" sz="1600" b="1" dirty="0" smtClean="0">
                  <a:solidFill>
                    <a:schemeClr val="bg1"/>
                  </a:solidFill>
                  <a:latin typeface="微軟正黑體" panose="020B0604030504040204" pitchFamily="34" charset="-120"/>
                  <a:ea typeface="微軟正黑體" panose="020B0604030504040204" pitchFamily="34" charset="-120"/>
                  <a:cs typeface="Arial" pitchFamily="34" charset="0"/>
                </a:rPr>
                <a:t>實驗內</a:t>
              </a:r>
              <a:r>
                <a:rPr lang="zh-TW" altLang="en-US" sz="1600" b="1" dirty="0">
                  <a:solidFill>
                    <a:schemeClr val="bg1"/>
                  </a:solidFill>
                  <a:latin typeface="微軟正黑體" panose="020B0604030504040204" pitchFamily="34" charset="-120"/>
                  <a:ea typeface="微軟正黑體" panose="020B0604030504040204" pitchFamily="34" charset="-120"/>
                  <a:cs typeface="Arial" pitchFamily="34" charset="0"/>
                </a:rPr>
                <a:t>容</a:t>
              </a:r>
              <a:endParaRPr lang="en-US" altLang="ko-KR" sz="1600" b="1" dirty="0">
                <a:solidFill>
                  <a:schemeClr val="bg1"/>
                </a:solidFill>
                <a:latin typeface="微軟正黑體" panose="020B0604030504040204" pitchFamily="34" charset="-120"/>
                <a:ea typeface="微軟正黑體" panose="020B0604030504040204" pitchFamily="34" charset="-120"/>
                <a:cs typeface="Arial" pitchFamily="34" charset="0"/>
              </a:endParaRPr>
            </a:p>
          </p:txBody>
        </p:sp>
      </p:grpSp>
      <p:grpSp>
        <p:nvGrpSpPr>
          <p:cNvPr id="34" name="Group 29"/>
          <p:cNvGrpSpPr/>
          <p:nvPr/>
        </p:nvGrpSpPr>
        <p:grpSpPr>
          <a:xfrm>
            <a:off x="2987824" y="3693519"/>
            <a:ext cx="5611091" cy="576000"/>
            <a:chOff x="2984973" y="1131591"/>
            <a:chExt cx="5611091" cy="576000"/>
          </a:xfrm>
        </p:grpSpPr>
        <p:sp>
          <p:nvSpPr>
            <p:cNvPr id="35" name="Round Same Side Corner Rectangle 3"/>
            <p:cNvSpPr/>
            <p:nvPr/>
          </p:nvSpPr>
          <p:spPr>
            <a:xfrm rot="5400000">
              <a:off x="5719936" y="-1240513"/>
              <a:ext cx="432048" cy="5320208"/>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6" name="AutoShape 92"/>
            <p:cNvSpPr>
              <a:spLocks noChangeAspect="1" noChangeArrowheads="1"/>
            </p:cNvSpPr>
            <p:nvPr/>
          </p:nvSpPr>
          <p:spPr bwMode="auto">
            <a:xfrm rot="16200000" flipH="1">
              <a:off x="2984973" y="1131591"/>
              <a:ext cx="576000" cy="576000"/>
            </a:xfrm>
            <a:prstGeom prst="ellipse">
              <a:avLst/>
            </a:prstGeom>
            <a:solidFill>
              <a:schemeClr val="bg1"/>
            </a:solidFill>
            <a:ln w="50800">
              <a:solidFill>
                <a:schemeClr val="accent1"/>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37" name="TextBox 5"/>
            <p:cNvSpPr txBox="1"/>
            <p:nvPr/>
          </p:nvSpPr>
          <p:spPr>
            <a:xfrm>
              <a:off x="2988072" y="1234925"/>
              <a:ext cx="569802" cy="369332"/>
            </a:xfrm>
            <a:prstGeom prst="rect">
              <a:avLst/>
            </a:prstGeom>
            <a:noFill/>
          </p:spPr>
          <p:txBody>
            <a:bodyPr wrap="square" tIns="0" bIns="0" rtlCol="0" anchor="ctr">
              <a:spAutoFit/>
            </a:bodyPr>
            <a:lstStyle/>
            <a:p>
              <a:pPr algn="ctr"/>
              <a:r>
                <a:rPr lang="en-US" altLang="ko-KR" sz="2400" b="1" dirty="0" smtClean="0">
                  <a:solidFill>
                    <a:schemeClr val="accent1"/>
                  </a:solidFill>
                  <a:cs typeface="Arial" pitchFamily="34" charset="0"/>
                </a:rPr>
                <a:t>05</a:t>
              </a:r>
              <a:endParaRPr lang="en-US" altLang="ko-KR" sz="2400" b="1" dirty="0">
                <a:solidFill>
                  <a:schemeClr val="accent1"/>
                </a:solidFill>
                <a:cs typeface="Arial" pitchFamily="34" charset="0"/>
              </a:endParaRPr>
            </a:p>
          </p:txBody>
        </p:sp>
        <p:sp>
          <p:nvSpPr>
            <p:cNvPr id="38" name="TextBox 6"/>
            <p:cNvSpPr txBox="1"/>
            <p:nvPr/>
          </p:nvSpPr>
          <p:spPr bwMode="auto">
            <a:xfrm>
              <a:off x="3667248" y="1242874"/>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zh-TW" altLang="en-US" sz="1600" b="1" dirty="0" smtClean="0">
                  <a:solidFill>
                    <a:schemeClr val="bg1"/>
                  </a:solidFill>
                  <a:latin typeface="微軟正黑體" panose="020B0604030504040204" pitchFamily="34" charset="-120"/>
                  <a:ea typeface="微軟正黑體" panose="020B0604030504040204" pitchFamily="34" charset="-120"/>
                  <a:cs typeface="Arial" pitchFamily="34" charset="0"/>
                </a:rPr>
                <a:t>結果與討</a:t>
              </a:r>
              <a:r>
                <a:rPr lang="zh-TW" altLang="en-US" sz="1600" b="1" dirty="0">
                  <a:solidFill>
                    <a:schemeClr val="bg1"/>
                  </a:solidFill>
                  <a:latin typeface="微軟正黑體" panose="020B0604030504040204" pitchFamily="34" charset="-120"/>
                  <a:ea typeface="微軟正黑體" panose="020B0604030504040204" pitchFamily="34" charset="-120"/>
                  <a:cs typeface="Arial" pitchFamily="34" charset="0"/>
                </a:rPr>
                <a:t>論</a:t>
              </a:r>
              <a:endParaRPr lang="en-US" altLang="ko-KR" sz="1600" b="1" dirty="0">
                <a:solidFill>
                  <a:schemeClr val="bg1"/>
                </a:solidFill>
                <a:latin typeface="微軟正黑體" panose="020B0604030504040204" pitchFamily="34" charset="-120"/>
                <a:ea typeface="微軟正黑體" panose="020B0604030504040204" pitchFamily="34" charset="-120"/>
                <a:cs typeface="Arial" pitchFamily="34" charset="0"/>
              </a:endParaRPr>
            </a:p>
          </p:txBody>
        </p:sp>
      </p:grpSp>
      <p:grpSp>
        <p:nvGrpSpPr>
          <p:cNvPr id="40" name="Group 29"/>
          <p:cNvGrpSpPr/>
          <p:nvPr/>
        </p:nvGrpSpPr>
        <p:grpSpPr>
          <a:xfrm>
            <a:off x="2972334" y="4383038"/>
            <a:ext cx="5611091" cy="576000"/>
            <a:chOff x="2984973" y="1131591"/>
            <a:chExt cx="5611091" cy="576000"/>
          </a:xfrm>
        </p:grpSpPr>
        <p:sp>
          <p:nvSpPr>
            <p:cNvPr id="41" name="Round Same Side Corner Rectangle 3"/>
            <p:cNvSpPr/>
            <p:nvPr/>
          </p:nvSpPr>
          <p:spPr>
            <a:xfrm rot="5400000">
              <a:off x="5719936" y="-1240513"/>
              <a:ext cx="432048" cy="5320208"/>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2" name="AutoShape 92"/>
            <p:cNvSpPr>
              <a:spLocks noChangeAspect="1" noChangeArrowheads="1"/>
            </p:cNvSpPr>
            <p:nvPr/>
          </p:nvSpPr>
          <p:spPr bwMode="auto">
            <a:xfrm rot="16200000" flipH="1">
              <a:off x="2984973" y="1131591"/>
              <a:ext cx="576000" cy="576000"/>
            </a:xfrm>
            <a:prstGeom prst="ellipse">
              <a:avLst/>
            </a:prstGeom>
            <a:solidFill>
              <a:schemeClr val="bg1"/>
            </a:solidFill>
            <a:ln w="50800">
              <a:solidFill>
                <a:schemeClr val="accent1"/>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43" name="TextBox 5"/>
            <p:cNvSpPr txBox="1"/>
            <p:nvPr/>
          </p:nvSpPr>
          <p:spPr>
            <a:xfrm>
              <a:off x="2988072" y="1234925"/>
              <a:ext cx="569802" cy="369332"/>
            </a:xfrm>
            <a:prstGeom prst="rect">
              <a:avLst/>
            </a:prstGeom>
            <a:noFill/>
          </p:spPr>
          <p:txBody>
            <a:bodyPr wrap="square" tIns="0" bIns="0" rtlCol="0" anchor="ctr">
              <a:spAutoFit/>
            </a:bodyPr>
            <a:lstStyle/>
            <a:p>
              <a:pPr algn="ctr"/>
              <a:r>
                <a:rPr lang="en-US" altLang="ko-KR" sz="2400" b="1" dirty="0" smtClean="0">
                  <a:solidFill>
                    <a:schemeClr val="accent1"/>
                  </a:solidFill>
                  <a:cs typeface="Arial" pitchFamily="34" charset="0"/>
                </a:rPr>
                <a:t>06</a:t>
              </a:r>
              <a:endParaRPr lang="en-US" altLang="ko-KR" sz="2400" b="1" dirty="0">
                <a:solidFill>
                  <a:schemeClr val="accent1"/>
                </a:solidFill>
                <a:cs typeface="Arial" pitchFamily="34" charset="0"/>
              </a:endParaRPr>
            </a:p>
          </p:txBody>
        </p:sp>
        <p:sp>
          <p:nvSpPr>
            <p:cNvPr id="44" name="TextBox 6"/>
            <p:cNvSpPr txBox="1"/>
            <p:nvPr/>
          </p:nvSpPr>
          <p:spPr bwMode="auto">
            <a:xfrm>
              <a:off x="3667248" y="1242874"/>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zh-TW" altLang="en-US" sz="1600" b="1" dirty="0">
                  <a:solidFill>
                    <a:schemeClr val="bg1"/>
                  </a:solidFill>
                  <a:latin typeface="微軟正黑體" panose="020B0604030504040204" pitchFamily="34" charset="-120"/>
                  <a:ea typeface="微軟正黑體" panose="020B0604030504040204" pitchFamily="34" charset="-120"/>
                  <a:cs typeface="Arial" pitchFamily="34" charset="0"/>
                </a:rPr>
                <a:t>結論</a:t>
              </a:r>
              <a:endParaRPr lang="en-US" altLang="ko-KR" sz="1600" b="1" dirty="0">
                <a:solidFill>
                  <a:schemeClr val="bg1"/>
                </a:solidFill>
                <a:latin typeface="微軟正黑體" panose="020B0604030504040204" pitchFamily="34" charset="-120"/>
                <a:ea typeface="微軟正黑體" panose="020B0604030504040204" pitchFamily="34" charset="-120"/>
                <a:cs typeface="Arial" pitchFamily="34" charset="0"/>
              </a:endParaRPr>
            </a:p>
          </p:txBody>
        </p:sp>
      </p:grpSp>
    </p:spTree>
    <p:extLst>
      <p:ext uri="{BB962C8B-B14F-4D97-AF65-F5344CB8AC3E}">
        <p14:creationId xmlns:p14="http://schemas.microsoft.com/office/powerpoint/2010/main" val="10950559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矩形 25"/>
              <p:cNvSpPr/>
              <p:nvPr/>
            </p:nvSpPr>
            <p:spPr>
              <a:xfrm>
                <a:off x="4940527" y="2445473"/>
                <a:ext cx="3707904" cy="1143968"/>
              </a:xfrm>
              <a:prstGeom prst="rect">
                <a:avLst/>
              </a:prstGeom>
            </p:spPr>
            <p:txBody>
              <a:bodyPr wrap="square">
                <a:spAutoFit/>
              </a:bodyPr>
              <a:lstStyle/>
              <a:p>
                <a:pPr marL="304800" indent="304800">
                  <a:lnSpc>
                    <a:spcPct val="150000"/>
                  </a:lnSpc>
                  <a:spcAft>
                    <a:spcPts val="0"/>
                  </a:spcAft>
                </a:pPr>
                <a:r>
                  <a:rPr lang="zh-TW" altLang="zh-TW" sz="1400" dirty="0">
                    <a:latin typeface="微軟正黑體" panose="020B0604030504040204" pitchFamily="34" charset="-120"/>
                    <a:ea typeface="微軟正黑體" panose="020B0604030504040204" pitchFamily="34" charset="-120"/>
                  </a:rPr>
                  <a:t>以</a:t>
                </a:r>
                <a:r>
                  <a:rPr lang="en-US" altLang="zh-TW" sz="1400" dirty="0">
                    <a:ea typeface="微軟正黑體" panose="020B0604030504040204" pitchFamily="34" charset="-120"/>
                  </a:rPr>
                  <a:t>T-S</a:t>
                </a:r>
                <a:r>
                  <a:rPr lang="zh-TW" altLang="zh-TW" sz="1400" dirty="0">
                    <a:latin typeface="微軟正黑體" panose="020B0604030504040204" pitchFamily="34" charset="-120"/>
                    <a:ea typeface="微軟正黑體" panose="020B0604030504040204" pitchFamily="34" charset="-120"/>
                  </a:rPr>
                  <a:t>模糊</a:t>
                </a:r>
                <a:r>
                  <a:rPr lang="zh-TW" altLang="zh-TW" sz="1400" dirty="0" smtClean="0">
                    <a:latin typeface="微軟正黑體" panose="020B0604030504040204" pitchFamily="34" charset="-120"/>
                    <a:ea typeface="微軟正黑體" panose="020B0604030504040204" pitchFamily="34" charset="-120"/>
                  </a:rPr>
                  <a:t>規則為</a:t>
                </a:r>
                <a:r>
                  <a:rPr lang="zh-TW" altLang="zh-TW" sz="1400" dirty="0">
                    <a:latin typeface="微軟正黑體" panose="020B0604030504040204" pitchFamily="34" charset="-120"/>
                    <a:ea typeface="微軟正黑體" panose="020B0604030504040204" pitchFamily="34" charset="-120"/>
                  </a:rPr>
                  <a:t>基礎，與</a:t>
                </a:r>
                <a:r>
                  <a:rPr lang="zh-TW" altLang="zh-TW" sz="1400" dirty="0">
                    <a:ea typeface="微軟正黑體" panose="020B0604030504040204" pitchFamily="34" charset="-120"/>
                  </a:rPr>
                  <a:t>λ</a:t>
                </a:r>
                <a:r>
                  <a:rPr lang="zh-TW" altLang="zh-TW" sz="1400" dirty="0">
                    <a:latin typeface="微軟正黑體" panose="020B0604030504040204" pitchFamily="34" charset="-120"/>
                    <a:ea typeface="微軟正黑體" panose="020B0604030504040204" pitchFamily="34" charset="-120"/>
                  </a:rPr>
                  <a:t>值相乘後得到此規則的</a:t>
                </a:r>
                <a:r>
                  <a:rPr lang="zh-TW" altLang="zh-TW" sz="1400" dirty="0" smtClean="0">
                    <a:latin typeface="微軟正黑體" panose="020B0604030504040204" pitchFamily="34" charset="-120"/>
                    <a:ea typeface="微軟正黑體" panose="020B0604030504040204" pitchFamily="34" charset="-120"/>
                  </a:rPr>
                  <a:t>輸出</a:t>
                </a:r>
                <a:endParaRPr lang="en-US" altLang="zh-TW" sz="1400" dirty="0" smtClean="0">
                  <a:latin typeface="微軟正黑體" panose="020B0604030504040204" pitchFamily="34" charset="-120"/>
                  <a:ea typeface="微軟正黑體" panose="020B0604030504040204" pitchFamily="34" charset="-120"/>
                </a:endParaRPr>
              </a:p>
              <a:p>
                <a:pPr marL="304800" indent="304800">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zh-TW" altLang="zh-TW" sz="1400" i="1">
                              <a:latin typeface="Cambria Math" panose="02040503050406030204" pitchFamily="18" charset="0"/>
                            </a:rPr>
                          </m:ctrlPr>
                        </m:sSup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𝑦</m:t>
                              </m:r>
                            </m:e>
                          </m:acc>
                        </m:e>
                        <m:sup>
                          <m:r>
                            <a:rPr lang="en-US" altLang="zh-TW" sz="1400" i="1">
                              <a:latin typeface="Cambria Math" panose="02040503050406030204" pitchFamily="18" charset="0"/>
                            </a:rPr>
                            <m:t>(</m:t>
                          </m:r>
                          <m:r>
                            <a:rPr lang="en-US" altLang="zh-TW" sz="1400" i="1">
                              <a:latin typeface="Cambria Math" panose="02040503050406030204" pitchFamily="18" charset="0"/>
                            </a:rPr>
                            <m:t>𝑘</m:t>
                          </m:r>
                          <m:r>
                            <a:rPr lang="en-US" altLang="zh-TW" sz="1400" i="1">
                              <a:latin typeface="Cambria Math" panose="02040503050406030204" pitchFamily="18" charset="0"/>
                            </a:rPr>
                            <m:t>)</m:t>
                          </m:r>
                        </m:sup>
                      </m:sSup>
                      <m:r>
                        <a:rPr lang="en-US" altLang="zh-TW" sz="1400">
                          <a:latin typeface="Cambria Math" panose="02040503050406030204" pitchFamily="18" charset="0"/>
                        </a:rPr>
                        <m:t>=</m:t>
                      </m:r>
                      <m:sSup>
                        <m:sSupPr>
                          <m:ctrlPr>
                            <a:rPr lang="zh-TW" altLang="zh-TW" sz="1400" i="1">
                              <a:latin typeface="Cambria Math" panose="02040503050406030204" pitchFamily="18" charset="0"/>
                            </a:rPr>
                          </m:ctrlPr>
                        </m:sSup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𝜆</m:t>
                              </m:r>
                            </m:e>
                          </m:acc>
                        </m:e>
                        <m:sup>
                          <m:d>
                            <m:dPr>
                              <m:ctrlPr>
                                <a:rPr lang="zh-TW" altLang="zh-TW" sz="1400" i="1">
                                  <a:latin typeface="Cambria Math" panose="02040503050406030204" pitchFamily="18" charset="0"/>
                                </a:rPr>
                              </m:ctrlPr>
                            </m:dPr>
                            <m:e>
                              <m:r>
                                <a:rPr lang="en-US" altLang="zh-TW" sz="1400" i="1">
                                  <a:latin typeface="Cambria Math" panose="02040503050406030204" pitchFamily="18" charset="0"/>
                                </a:rPr>
                                <m:t>𝑘</m:t>
                              </m:r>
                            </m:e>
                          </m:d>
                        </m:sup>
                      </m:sSup>
                      <m:r>
                        <a:rPr lang="en-US" altLang="zh-TW" sz="1400" i="1">
                          <a:latin typeface="Cambria Math" panose="02040503050406030204" pitchFamily="18" charset="0"/>
                        </a:rPr>
                        <m:t>(</m:t>
                      </m:r>
                      <m:sSubSup>
                        <m:sSubSupPr>
                          <m:ctrlPr>
                            <a:rPr lang="zh-TW" altLang="zh-TW" sz="1400" i="1">
                              <a:latin typeface="Cambria Math" panose="02040503050406030204" pitchFamily="18" charset="0"/>
                            </a:rPr>
                          </m:ctrlPr>
                        </m:sSubSupPr>
                        <m:e>
                          <m:r>
                            <a:rPr lang="en-US" altLang="zh-TW" sz="1400" i="1">
                              <a:latin typeface="Cambria Math" panose="02040503050406030204" pitchFamily="18" charset="0"/>
                            </a:rPr>
                            <m:t>𝑎</m:t>
                          </m:r>
                        </m:e>
                        <m:sub>
                          <m:r>
                            <a:rPr lang="en-US" altLang="zh-TW" sz="1400" i="1">
                              <a:latin typeface="Cambria Math" panose="02040503050406030204" pitchFamily="18" charset="0"/>
                            </a:rPr>
                            <m:t>0</m:t>
                          </m:r>
                        </m:sub>
                        <m:sup>
                          <m:d>
                            <m:dPr>
                              <m:ctrlPr>
                                <a:rPr lang="zh-TW" altLang="zh-TW" sz="1400" i="1">
                                  <a:latin typeface="Cambria Math" panose="02040503050406030204" pitchFamily="18" charset="0"/>
                                </a:rPr>
                              </m:ctrlPr>
                            </m:dPr>
                            <m:e>
                              <m:r>
                                <a:rPr lang="en-US" altLang="zh-TW" sz="1400" i="1">
                                  <a:latin typeface="Cambria Math" panose="02040503050406030204" pitchFamily="18" charset="0"/>
                                </a:rPr>
                                <m:t>𝑘</m:t>
                              </m:r>
                            </m:e>
                          </m:d>
                        </m:sup>
                      </m:sSubSup>
                      <m:r>
                        <a:rPr lang="en-US" altLang="zh-TW" sz="1400" i="1">
                          <a:latin typeface="Cambria Math" panose="02040503050406030204" pitchFamily="18" charset="0"/>
                        </a:rPr>
                        <m:t>+</m:t>
                      </m:r>
                      <m:sSubSup>
                        <m:sSubSupPr>
                          <m:ctrlPr>
                            <a:rPr lang="zh-TW" altLang="zh-TW" sz="1400" i="1">
                              <a:latin typeface="Cambria Math" panose="02040503050406030204" pitchFamily="18" charset="0"/>
                            </a:rPr>
                          </m:ctrlPr>
                        </m:sSubSupPr>
                        <m:e>
                          <m:r>
                            <a:rPr lang="en-US" altLang="zh-TW" sz="1400" i="1">
                              <a:latin typeface="Cambria Math" panose="02040503050406030204" pitchFamily="18" charset="0"/>
                            </a:rPr>
                            <m:t>𝑎</m:t>
                          </m:r>
                        </m:e>
                        <m:sub>
                          <m:r>
                            <a:rPr lang="en-US" altLang="zh-TW" sz="1400" i="1">
                              <a:latin typeface="Cambria Math" panose="02040503050406030204" pitchFamily="18" charset="0"/>
                            </a:rPr>
                            <m:t>1</m:t>
                          </m:r>
                        </m:sub>
                        <m:sup>
                          <m:d>
                            <m:dPr>
                              <m:ctrlPr>
                                <a:rPr lang="zh-TW" altLang="zh-TW" sz="1400" i="1">
                                  <a:latin typeface="Cambria Math" panose="02040503050406030204" pitchFamily="18" charset="0"/>
                                </a:rPr>
                              </m:ctrlPr>
                            </m:dPr>
                            <m:e>
                              <m:r>
                                <a:rPr lang="en-US" altLang="zh-TW" sz="1400" i="1">
                                  <a:latin typeface="Cambria Math" panose="02040503050406030204" pitchFamily="18" charset="0"/>
                                </a:rPr>
                                <m:t>𝑘</m:t>
                              </m:r>
                            </m:e>
                          </m:d>
                        </m:sup>
                      </m:sSubSup>
                      <m:sSub>
                        <m:sSubPr>
                          <m:ctrlPr>
                            <a:rPr lang="zh-TW" altLang="zh-TW" sz="1400" i="1">
                              <a:latin typeface="Cambria Math" panose="02040503050406030204" pitchFamily="18" charset="0"/>
                            </a:rPr>
                          </m:ctrlPr>
                        </m:sSubPr>
                        <m:e>
                          <m:r>
                            <a:rPr lang="en-US" altLang="zh-TW" sz="1400" i="1">
                              <a:latin typeface="Cambria Math" panose="02040503050406030204" pitchFamily="18" charset="0"/>
                            </a:rPr>
                            <m:t>h</m:t>
                          </m:r>
                        </m:e>
                        <m:sub>
                          <m:r>
                            <a:rPr lang="en-US" altLang="zh-TW" sz="1400" i="1">
                              <a:latin typeface="Cambria Math" panose="02040503050406030204" pitchFamily="18" charset="0"/>
                            </a:rPr>
                            <m:t>1</m:t>
                          </m:r>
                        </m:sub>
                      </m:sSub>
                      <m:r>
                        <a:rPr lang="en-US" altLang="zh-TW" sz="1400" i="1">
                          <a:latin typeface="Cambria Math" panose="02040503050406030204" pitchFamily="18" charset="0"/>
                        </a:rPr>
                        <m:t>+⋯+</m:t>
                      </m:r>
                      <m:sSubSup>
                        <m:sSubSupPr>
                          <m:ctrlPr>
                            <a:rPr lang="zh-TW" altLang="zh-TW" sz="1400" i="1">
                              <a:latin typeface="Cambria Math" panose="02040503050406030204" pitchFamily="18" charset="0"/>
                            </a:rPr>
                          </m:ctrlPr>
                        </m:sSubSupPr>
                        <m:e>
                          <m:r>
                            <a:rPr lang="en-US" altLang="zh-TW" sz="1400" i="1">
                              <a:latin typeface="Cambria Math" panose="02040503050406030204" pitchFamily="18" charset="0"/>
                            </a:rPr>
                            <m:t>𝑎</m:t>
                          </m:r>
                        </m:e>
                        <m:sub>
                          <m:r>
                            <a:rPr lang="en-US" altLang="zh-TW" sz="1400" i="1">
                              <a:latin typeface="Cambria Math" panose="02040503050406030204" pitchFamily="18" charset="0"/>
                            </a:rPr>
                            <m:t>𝑀</m:t>
                          </m:r>
                        </m:sub>
                        <m:sup>
                          <m:d>
                            <m:dPr>
                              <m:ctrlPr>
                                <a:rPr lang="zh-TW" altLang="zh-TW" sz="1400" i="1">
                                  <a:latin typeface="Cambria Math" panose="02040503050406030204" pitchFamily="18" charset="0"/>
                                </a:rPr>
                              </m:ctrlPr>
                            </m:dPr>
                            <m:e>
                              <m:r>
                                <a:rPr lang="en-US" altLang="zh-TW" sz="1400" i="1">
                                  <a:latin typeface="Cambria Math" panose="02040503050406030204" pitchFamily="18" charset="0"/>
                                </a:rPr>
                                <m:t>𝑘</m:t>
                              </m:r>
                            </m:e>
                          </m:d>
                        </m:sup>
                      </m:sSubSup>
                      <m:sSub>
                        <m:sSubPr>
                          <m:ctrlPr>
                            <a:rPr lang="zh-TW" altLang="zh-TW" sz="1400" i="1">
                              <a:latin typeface="Cambria Math" panose="02040503050406030204" pitchFamily="18" charset="0"/>
                            </a:rPr>
                          </m:ctrlPr>
                        </m:sSubPr>
                        <m:e>
                          <m:r>
                            <a:rPr lang="en-US" altLang="zh-TW" sz="1400" i="1">
                              <a:latin typeface="Cambria Math" panose="02040503050406030204" pitchFamily="18" charset="0"/>
                            </a:rPr>
                            <m:t>h</m:t>
                          </m:r>
                        </m:e>
                        <m:sub>
                          <m:r>
                            <a:rPr lang="en-US" altLang="zh-TW" sz="1400" i="1">
                              <a:latin typeface="Cambria Math" panose="02040503050406030204" pitchFamily="18" charset="0"/>
                            </a:rPr>
                            <m:t>𝑀</m:t>
                          </m:r>
                        </m:sub>
                      </m:sSub>
                      <m:r>
                        <a:rPr lang="en-US" altLang="zh-TW" sz="1400" i="1">
                          <a:latin typeface="Cambria Math" panose="02040503050406030204" pitchFamily="18" charset="0"/>
                        </a:rPr>
                        <m:t>)</m:t>
                      </m:r>
                    </m:oMath>
                  </m:oMathPara>
                </a14:m>
                <a:endParaRPr lang="en-US" altLang="zh-TW" sz="600" dirty="0" smtClean="0">
                  <a:latin typeface="微軟正黑體" panose="020B0604030504040204" pitchFamily="34" charset="-120"/>
                  <a:ea typeface="微軟正黑體" panose="020B0604030504040204" pitchFamily="34" charset="-120"/>
                </a:endParaRPr>
              </a:p>
            </p:txBody>
          </p:sp>
        </mc:Choice>
        <mc:Fallback xmlns="">
          <p:sp>
            <p:nvSpPr>
              <p:cNvPr id="26" name="矩形 25"/>
              <p:cNvSpPr>
                <a:spLocks noRot="1" noChangeAspect="1" noMove="1" noResize="1" noEditPoints="1" noAdjustHandles="1" noChangeArrowheads="1" noChangeShapeType="1" noTextEdit="1"/>
              </p:cNvSpPr>
              <p:nvPr/>
            </p:nvSpPr>
            <p:spPr>
              <a:xfrm>
                <a:off x="4940527" y="2445473"/>
                <a:ext cx="3707904" cy="1143968"/>
              </a:xfrm>
              <a:prstGeom prst="rect">
                <a:avLst/>
              </a:prstGeom>
              <a:blipFill>
                <a:blip r:embed="rId2"/>
                <a:stretch>
                  <a:fillRect/>
                </a:stretch>
              </a:blipFill>
            </p:spPr>
            <p:txBody>
              <a:bodyPr/>
              <a:lstStyle/>
              <a:p>
                <a:r>
                  <a:rPr lang="zh-TW" altLang="en-US">
                    <a:noFill/>
                  </a:rPr>
                  <a:t> </a:t>
                </a:r>
              </a:p>
            </p:txBody>
          </p:sp>
        </mc:Fallback>
      </mc:AlternateContent>
      <p:sp>
        <p:nvSpPr>
          <p:cNvPr id="17" name="矩形 16"/>
          <p:cNvSpPr/>
          <p:nvPr/>
        </p:nvSpPr>
        <p:spPr>
          <a:xfrm>
            <a:off x="4940527" y="2456548"/>
            <a:ext cx="3707904" cy="1385892"/>
          </a:xfrm>
          <a:prstGeom prst="rect">
            <a:avLst/>
          </a:prstGeom>
        </p:spPr>
        <p:txBody>
          <a:bodyPr wrap="square">
            <a:spAutoFit/>
          </a:bodyPr>
          <a:lstStyle/>
          <a:p>
            <a:pPr marL="304800" indent="304800">
              <a:lnSpc>
                <a:spcPct val="150000"/>
              </a:lnSpc>
              <a:spcAft>
                <a:spcPts val="0"/>
              </a:spcAft>
            </a:pPr>
            <a:r>
              <a:rPr lang="zh-TW" altLang="zh-TW" sz="1400" dirty="0">
                <a:latin typeface="微軟正黑體" panose="020B0604030504040204" pitchFamily="34" charset="-120"/>
                <a:ea typeface="微軟正黑體" panose="020B0604030504040204" pitchFamily="34" charset="-120"/>
              </a:rPr>
              <a:t>一個節點即為一條規則中所有子規則的組合</a:t>
            </a:r>
            <a:r>
              <a:rPr lang="zh-TW" altLang="zh-TW" sz="1400" dirty="0" smtClean="0">
                <a:latin typeface="微軟正黑體" panose="020B0604030504040204" pitchFamily="34" charset="-120"/>
                <a:ea typeface="微軟正黑體" panose="020B0604030504040204" pitchFamily="34" charset="-120"/>
              </a:rPr>
              <a:t>，目的</a:t>
            </a:r>
            <a:r>
              <a:rPr lang="zh-TW" altLang="zh-TW" sz="1400" dirty="0">
                <a:latin typeface="微軟正黑體" panose="020B0604030504040204" pitchFamily="34" charset="-120"/>
                <a:ea typeface="微軟正黑體" panose="020B0604030504040204" pitchFamily="34" charset="-120"/>
              </a:rPr>
              <a:t>是計算出輸入值對每條規則的啟動</a:t>
            </a:r>
            <a:r>
              <a:rPr lang="zh-TW" altLang="zh-TW" sz="1400" dirty="0" smtClean="0">
                <a:latin typeface="微軟正黑體" panose="020B0604030504040204" pitchFamily="34" charset="-120"/>
                <a:ea typeface="微軟正黑體" panose="020B0604030504040204" pitchFamily="34" charset="-120"/>
              </a:rPr>
              <a:t>強度</a:t>
            </a:r>
            <a:r>
              <a:rPr lang="zh-TW" altLang="en-US" sz="1400" dirty="0" smtClean="0">
                <a:latin typeface="微軟正黑體" panose="020B0604030504040204" pitchFamily="34" charset="-120"/>
                <a:ea typeface="微軟正黑體" panose="020B0604030504040204" pitchFamily="34" charset="-120"/>
              </a:rPr>
              <a:t>，即輸入能夠觸發該規則的程度</a:t>
            </a:r>
            <a:r>
              <a:rPr lang="zh-TW" altLang="zh-TW" sz="1400" dirty="0">
                <a:latin typeface="微軟正黑體" panose="020B0604030504040204" pitchFamily="34" charset="-120"/>
                <a:ea typeface="微軟正黑體" panose="020B0604030504040204" pitchFamily="34" charset="-120"/>
              </a:rPr>
              <a:t>，以符號β</a:t>
            </a:r>
            <a:r>
              <a:rPr lang="zh-TW" altLang="zh-TW" sz="1400" dirty="0" smtClean="0">
                <a:latin typeface="微軟正黑體" panose="020B0604030504040204" pitchFamily="34" charset="-120"/>
                <a:ea typeface="微軟正黑體" panose="020B0604030504040204" pitchFamily="34" charset="-120"/>
              </a:rPr>
              <a:t>表示</a:t>
            </a:r>
            <a:endParaRPr lang="en-US" altLang="zh-TW" sz="1100" dirty="0" smtClean="0">
              <a:latin typeface="微軟正黑體" panose="020B0604030504040204" pitchFamily="34" charset="-120"/>
              <a:ea typeface="微軟正黑體" panose="020B0604030504040204" pitchFamily="34" charset="-120"/>
            </a:endParaRPr>
          </a:p>
        </p:txBody>
      </p:sp>
      <p:sp>
        <p:nvSpPr>
          <p:cNvPr id="20" name="矩形 19"/>
          <p:cNvSpPr/>
          <p:nvPr/>
        </p:nvSpPr>
        <p:spPr>
          <a:xfrm>
            <a:off x="4942983" y="2449272"/>
            <a:ext cx="3707904" cy="738664"/>
          </a:xfrm>
          <a:prstGeom prst="rect">
            <a:avLst/>
          </a:prstGeom>
        </p:spPr>
        <p:txBody>
          <a:bodyPr wrap="square">
            <a:spAutoFit/>
          </a:bodyPr>
          <a:lstStyle/>
          <a:p>
            <a:pPr marL="304800" indent="304800">
              <a:lnSpc>
                <a:spcPct val="150000"/>
              </a:lnSpc>
              <a:spcAft>
                <a:spcPts val="0"/>
              </a:spcAft>
            </a:pPr>
            <a:r>
              <a:rPr lang="zh-TW" altLang="en-US" sz="1400" dirty="0" smtClean="0">
                <a:latin typeface="微軟正黑體" panose="020B0604030504040204" pitchFamily="34" charset="-120"/>
                <a:ea typeface="微軟正黑體" panose="020B0604030504040204" pitchFamily="34" charset="-120"/>
              </a:rPr>
              <a:t>將</a:t>
            </a:r>
            <a:r>
              <a:rPr lang="zh-TW" altLang="zh-TW" sz="1400" dirty="0" smtClean="0">
                <a:latin typeface="微軟正黑體" panose="020B0604030504040204" pitchFamily="34" charset="-120"/>
                <a:ea typeface="微軟正黑體" panose="020B0604030504040204" pitchFamily="34" charset="-120"/>
              </a:rPr>
              <a:t>啟動</a:t>
            </a:r>
            <a:r>
              <a:rPr lang="zh-TW" altLang="zh-TW" sz="1400" dirty="0">
                <a:latin typeface="微軟正黑體" panose="020B0604030504040204" pitchFamily="34" charset="-120"/>
                <a:ea typeface="微軟正黑體" panose="020B0604030504040204" pitchFamily="34" charset="-120"/>
              </a:rPr>
              <a:t>強度</a:t>
            </a:r>
            <a:r>
              <a:rPr lang="zh-TW" altLang="zh-TW" sz="1400" dirty="0" smtClean="0">
                <a:latin typeface="微軟正黑體" panose="020B0604030504040204" pitchFamily="34" charset="-120"/>
                <a:ea typeface="微軟正黑體" panose="020B0604030504040204" pitchFamily="34" charset="-120"/>
              </a:rPr>
              <a:t>後正規</a:t>
            </a:r>
            <a:r>
              <a:rPr lang="zh-TW" altLang="zh-TW" sz="1400" dirty="0">
                <a:latin typeface="微軟正黑體" panose="020B0604030504040204" pitchFamily="34" charset="-120"/>
                <a:ea typeface="微軟正黑體" panose="020B0604030504040204" pitchFamily="34" charset="-120"/>
              </a:rPr>
              <a:t>化，正規化後的值以λ</a:t>
            </a:r>
            <a:r>
              <a:rPr lang="zh-TW" altLang="zh-TW" sz="1400" dirty="0" smtClean="0">
                <a:latin typeface="微軟正黑體" panose="020B0604030504040204" pitchFamily="34" charset="-120"/>
                <a:ea typeface="微軟正黑體" panose="020B0604030504040204" pitchFamily="34" charset="-120"/>
              </a:rPr>
              <a:t>表示</a:t>
            </a:r>
            <a:endParaRPr lang="en-US" altLang="zh-TW" sz="1000" dirty="0" smtClean="0">
              <a:latin typeface="微軟正黑體" panose="020B0604030504040204" pitchFamily="34" charset="-120"/>
              <a:ea typeface="微軟正黑體" panose="020B0604030504040204" pitchFamily="34" charset="-120"/>
            </a:endParaRPr>
          </a:p>
        </p:txBody>
      </p:sp>
      <p:sp>
        <p:nvSpPr>
          <p:cNvPr id="12" name="矩形 11"/>
          <p:cNvSpPr/>
          <p:nvPr/>
        </p:nvSpPr>
        <p:spPr>
          <a:xfrm>
            <a:off x="4942983" y="2447941"/>
            <a:ext cx="3707904" cy="1061829"/>
          </a:xfrm>
          <a:prstGeom prst="rect">
            <a:avLst/>
          </a:prstGeom>
        </p:spPr>
        <p:txBody>
          <a:bodyPr wrap="square">
            <a:spAutoFit/>
          </a:bodyPr>
          <a:lstStyle/>
          <a:p>
            <a:pPr marL="304800" indent="304800">
              <a:lnSpc>
                <a:spcPct val="150000"/>
              </a:lnSpc>
              <a:spcAft>
                <a:spcPts val="0"/>
              </a:spcAft>
            </a:pPr>
            <a:r>
              <a:rPr lang="zh-TW" altLang="zh-TW" sz="1400" kern="1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所有節點皆為一球型複數模糊集合</a:t>
            </a:r>
            <a:r>
              <a:rPr lang="zh-TW" altLang="zh-TW" sz="1400" kern="1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，計算</a:t>
            </a:r>
            <a:r>
              <a:rPr lang="zh-TW"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振幅值和相位</a:t>
            </a:r>
            <a:r>
              <a:rPr lang="zh-TW" altLang="zh-TW" sz="1400" kern="100" dirty="0" smtClean="0">
                <a:latin typeface="微軟正黑體" panose="020B0604030504040204" pitchFamily="34" charset="-120"/>
                <a:ea typeface="微軟正黑體" panose="020B0604030504040204" pitchFamily="34" charset="-120"/>
                <a:cs typeface="Times New Roman" panose="02020603050405020304" pitchFamily="18" charset="0"/>
              </a:rPr>
              <a:t>值</a:t>
            </a:r>
            <a:r>
              <a:rPr lang="zh-TW" altLang="zh-TW" sz="1400" kern="1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輸出</a:t>
            </a:r>
            <a:r>
              <a:rPr lang="zh-TW" altLang="zh-TW" sz="1400" kern="1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該球型模糊集合的歸屬</a:t>
            </a:r>
            <a:r>
              <a:rPr lang="zh-TW" altLang="zh-TW" sz="1400" kern="1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程度</a:t>
            </a:r>
            <a:endParaRPr lang="zh-TW" altLang="zh-TW" sz="1400" kern="100" dirty="0">
              <a:latin typeface="微軟正黑體" panose="020B0604030504040204" pitchFamily="34" charset="-120"/>
              <a:ea typeface="微軟正黑體"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p:cNvSpPr/>
              <p:nvPr/>
            </p:nvSpPr>
            <p:spPr>
              <a:xfrm>
                <a:off x="5549930" y="2449763"/>
                <a:ext cx="2698175" cy="1070421"/>
              </a:xfrm>
              <a:prstGeom prst="rect">
                <a:avLst/>
              </a:prstGeom>
            </p:spPr>
            <p:txBody>
              <a:bodyPr wrap="none">
                <a:spAutoFit/>
              </a:bodyPr>
              <a:lstStyle/>
              <a:p>
                <a:pPr>
                  <a:lnSpc>
                    <a:spcPct val="150000"/>
                  </a:lnSpc>
                </a:pP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接收輸入值並將其傳入下一</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階層</a:t>
                </a:r>
                <a:endParaRPr lang="en-US" altLang="zh-TW" sz="14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h</m:t>
                          </m:r>
                        </m:e>
                      </m:acc>
                      <m:r>
                        <a:rPr lang="en-US" altLang="zh-TW" sz="1400" i="1">
                          <a:latin typeface="Cambria Math" panose="02040503050406030204" pitchFamily="18" charset="0"/>
                        </a:rPr>
                        <m:t>=</m:t>
                      </m:r>
                      <m:sSup>
                        <m:sSupPr>
                          <m:ctrlPr>
                            <a:rPr lang="zh-TW" altLang="zh-TW" sz="1400" i="1">
                              <a:latin typeface="Cambria Math" panose="02040503050406030204" pitchFamily="18" charset="0"/>
                            </a:rPr>
                          </m:ctrlPr>
                        </m:sSupPr>
                        <m:e>
                          <m:r>
                            <a:rPr lang="en-US" altLang="zh-TW" sz="1400" i="1">
                              <a:latin typeface="Cambria Math" panose="02040503050406030204" pitchFamily="18" charset="0"/>
                            </a:rPr>
                            <m:t>[</m:t>
                          </m:r>
                          <m:sSub>
                            <m:sSubPr>
                              <m:ctrlPr>
                                <a:rPr lang="zh-TW" altLang="zh-TW" sz="1400" i="1">
                                  <a:latin typeface="Cambria Math" panose="02040503050406030204" pitchFamily="18" charset="0"/>
                                </a:rPr>
                              </m:ctrlPr>
                            </m:sSubPr>
                            <m:e>
                              <m:r>
                                <a:rPr lang="en-US" altLang="zh-TW" sz="1400" i="1">
                                  <a:latin typeface="Cambria Math" panose="02040503050406030204" pitchFamily="18" charset="0"/>
                                </a:rPr>
                                <m:t>h</m:t>
                              </m:r>
                            </m:e>
                            <m:sub>
                              <m:r>
                                <a:rPr lang="en-US" altLang="zh-TW" sz="1400" i="1">
                                  <a:latin typeface="Cambria Math" panose="02040503050406030204" pitchFamily="18" charset="0"/>
                                </a:rPr>
                                <m:t>1</m:t>
                              </m:r>
                            </m:sub>
                          </m:sSub>
                          <m:r>
                            <a:rPr lang="en-US" altLang="zh-TW" sz="1400" i="1">
                              <a:latin typeface="Cambria Math" panose="02040503050406030204" pitchFamily="18" charset="0"/>
                            </a:rPr>
                            <m:t>, </m:t>
                          </m:r>
                          <m:sSub>
                            <m:sSubPr>
                              <m:ctrlPr>
                                <a:rPr lang="zh-TW" altLang="zh-TW" sz="1400" i="1">
                                  <a:latin typeface="Cambria Math" panose="02040503050406030204" pitchFamily="18" charset="0"/>
                                </a:rPr>
                              </m:ctrlPr>
                            </m:sSubPr>
                            <m:e>
                              <m:r>
                                <a:rPr lang="en-US" altLang="zh-TW" sz="1400" i="1">
                                  <a:latin typeface="Cambria Math" panose="02040503050406030204" pitchFamily="18" charset="0"/>
                                </a:rPr>
                                <m:t>h</m:t>
                              </m:r>
                            </m:e>
                            <m:sub>
                              <m:r>
                                <a:rPr lang="en-US" altLang="zh-TW" sz="1400" i="1">
                                  <a:latin typeface="Cambria Math" panose="02040503050406030204" pitchFamily="18" charset="0"/>
                                </a:rPr>
                                <m:t>2</m:t>
                              </m:r>
                            </m:sub>
                          </m:sSub>
                          <m:r>
                            <a:rPr lang="en-US" altLang="zh-TW" sz="1400" i="1">
                              <a:latin typeface="Cambria Math" panose="02040503050406030204" pitchFamily="18" charset="0"/>
                            </a:rPr>
                            <m:t>,…,</m:t>
                          </m:r>
                          <m:sSub>
                            <m:sSubPr>
                              <m:ctrlPr>
                                <a:rPr lang="zh-TW" altLang="zh-TW" sz="1400" i="1">
                                  <a:latin typeface="Cambria Math" panose="02040503050406030204" pitchFamily="18" charset="0"/>
                                </a:rPr>
                              </m:ctrlPr>
                            </m:sSubPr>
                            <m:e>
                              <m:r>
                                <a:rPr lang="en-US" altLang="zh-TW" sz="1400" i="1">
                                  <a:latin typeface="Cambria Math" panose="02040503050406030204" pitchFamily="18" charset="0"/>
                                </a:rPr>
                                <m:t>h</m:t>
                              </m:r>
                            </m:e>
                            <m:sub>
                              <m:r>
                                <a:rPr lang="en-US" altLang="zh-TW" sz="1400" i="1">
                                  <a:latin typeface="Cambria Math" panose="02040503050406030204" pitchFamily="18" charset="0"/>
                                </a:rPr>
                                <m:t>𝑀</m:t>
                              </m:r>
                            </m:sub>
                          </m:sSub>
                          <m:r>
                            <a:rPr lang="en-US" altLang="zh-TW" sz="1400" i="1">
                              <a:latin typeface="Cambria Math" panose="02040503050406030204" pitchFamily="18" charset="0"/>
                            </a:rPr>
                            <m:t>]</m:t>
                          </m:r>
                        </m:e>
                        <m:sup>
                          <m:r>
                            <a:rPr lang="en-US" altLang="zh-TW" sz="1400" i="1">
                              <a:latin typeface="Cambria Math" panose="02040503050406030204" pitchFamily="18" charset="0"/>
                            </a:rPr>
                            <m:t>𝑇</m:t>
                          </m:r>
                        </m:sup>
                      </m:sSup>
                    </m:oMath>
                  </m:oMathPara>
                </a14:m>
                <a:endParaRPr lang="en-US" altLang="zh-TW" sz="1400" dirty="0" smtClean="0">
                  <a:latin typeface="微軟正黑體" panose="020B0604030504040204" pitchFamily="34" charset="-120"/>
                  <a:ea typeface="微軟正黑體" panose="020B0604030504040204" pitchFamily="34" charset="-120"/>
                </a:endParaRPr>
              </a:p>
              <a:p>
                <a:pPr>
                  <a:lnSpc>
                    <a:spcPct val="150000"/>
                  </a:lnSpc>
                </a:pPr>
                <a:r>
                  <a:rPr lang="en-US" altLang="zh-TW" sz="1400" dirty="0" smtClean="0">
                    <a:latin typeface="微軟正黑體" panose="020B0604030504040204" pitchFamily="34" charset="-120"/>
                    <a:ea typeface="微軟正黑體" panose="020B0604030504040204" pitchFamily="34" charset="-120"/>
                  </a:rPr>
                  <a:t>M</a:t>
                </a:r>
                <a:r>
                  <a:rPr lang="zh-TW" altLang="en-US" sz="1400" dirty="0" smtClean="0">
                    <a:latin typeface="微軟正黑體" panose="020B0604030504040204" pitchFamily="34" charset="-120"/>
                    <a:ea typeface="微軟正黑體" panose="020B0604030504040204" pitchFamily="34" charset="-120"/>
                  </a:rPr>
                  <a:t>為輸入個數</a:t>
                </a:r>
                <a:endParaRPr lang="zh-TW" altLang="en-US" sz="1400" dirty="0">
                  <a:latin typeface="微軟正黑體" panose="020B0604030504040204" pitchFamily="34" charset="-120"/>
                  <a:ea typeface="微軟正黑體" panose="020B0604030504040204" pitchFamily="34" charset="-120"/>
                </a:endParaRPr>
              </a:p>
            </p:txBody>
          </p:sp>
        </mc:Choice>
        <mc:Fallback xmlns="">
          <p:sp>
            <p:nvSpPr>
              <p:cNvPr id="9" name="矩形 8"/>
              <p:cNvSpPr>
                <a:spLocks noRot="1" noChangeAspect="1" noMove="1" noResize="1" noEditPoints="1" noAdjustHandles="1" noChangeArrowheads="1" noChangeShapeType="1" noTextEdit="1"/>
              </p:cNvSpPr>
              <p:nvPr/>
            </p:nvSpPr>
            <p:spPr>
              <a:xfrm>
                <a:off x="5549930" y="2449763"/>
                <a:ext cx="2698175" cy="1070421"/>
              </a:xfrm>
              <a:prstGeom prst="rect">
                <a:avLst/>
              </a:prstGeom>
              <a:blipFill>
                <a:blip r:embed="rId3"/>
                <a:stretch>
                  <a:fillRect l="-677" b="-45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4942983" y="2438815"/>
                <a:ext cx="3860304" cy="1653722"/>
              </a:xfrm>
              <a:prstGeom prst="rect">
                <a:avLst/>
              </a:prstGeom>
            </p:spPr>
            <p:txBody>
              <a:bodyPr wrap="square">
                <a:spAutoFit/>
              </a:bodyPr>
              <a:lstStyle/>
              <a:p>
                <a:pPr marL="304800" indent="304800">
                  <a:lnSpc>
                    <a:spcPct val="150000"/>
                  </a:lnSpc>
                  <a:spcAft>
                    <a:spcPts val="0"/>
                  </a:spcAft>
                </a:pPr>
                <a:r>
                  <a:rPr lang="zh-TW" altLang="zh-TW" sz="1400" dirty="0">
                    <a:latin typeface="微軟正黑體" panose="020B0604030504040204" pitchFamily="34" charset="-120"/>
                    <a:ea typeface="微軟正黑體" panose="020B0604030504040204" pitchFamily="34" charset="-120"/>
                  </a:rPr>
                  <a:t>將每條規則的輸出進行加總後得到</a:t>
                </a:r>
                <a:r>
                  <a:rPr lang="zh-TW" altLang="zh-TW" sz="1400" dirty="0" smtClean="0">
                    <a:latin typeface="微軟正黑體" panose="020B0604030504040204" pitchFamily="34" charset="-120"/>
                    <a:ea typeface="微軟正黑體" panose="020B0604030504040204" pitchFamily="34" charset="-120"/>
                  </a:rPr>
                  <a:t>模糊系統</a:t>
                </a:r>
                <a:r>
                  <a:rPr lang="zh-TW" altLang="zh-TW" sz="1400" dirty="0">
                    <a:latin typeface="微軟正黑體" panose="020B0604030504040204" pitchFamily="34" charset="-120"/>
                    <a:ea typeface="微軟正黑體" panose="020B0604030504040204" pitchFamily="34" charset="-120"/>
                  </a:rPr>
                  <a:t>的</a:t>
                </a:r>
                <a:r>
                  <a:rPr lang="zh-TW" altLang="zh-TW" sz="1400" dirty="0" smtClean="0">
                    <a:latin typeface="微軟正黑體" panose="020B0604030504040204" pitchFamily="34" charset="-120"/>
                    <a:ea typeface="微軟正黑體" panose="020B0604030504040204" pitchFamily="34" charset="-120"/>
                  </a:rPr>
                  <a:t>輸出</a:t>
                </a:r>
                <a:endParaRPr lang="en-US" altLang="zh-TW" sz="1400" dirty="0" smtClean="0">
                  <a:latin typeface="微軟正黑體" panose="020B0604030504040204" pitchFamily="34" charset="-120"/>
                  <a:ea typeface="微軟正黑體" panose="020B0604030504040204" pitchFamily="34" charset="-120"/>
                </a:endParaRPr>
              </a:p>
              <a:p>
                <a:pPr marL="304800" indent="304800">
                  <a:lnSpc>
                    <a:spcPct val="150000"/>
                  </a:lnSpc>
                  <a:spcAft>
                    <a:spcPts val="0"/>
                  </a:spcAft>
                </a:pPr>
                <a14:m>
                  <m:oMathPara xmlns:m="http://schemas.openxmlformats.org/officeDocument/2006/math">
                    <m:oMathParaPr>
                      <m:jc m:val="centerGroup"/>
                    </m:oMathParaPr>
                    <m:oMath xmlns:m="http://schemas.openxmlformats.org/officeDocument/2006/math">
                      <m:acc>
                        <m:accPr>
                          <m:chr m:val="⃑"/>
                          <m:ctrlPr>
                            <a:rPr lang="zh-TW" altLang="zh-TW" sz="1400" i="1">
                              <a:latin typeface="Cambria Math" panose="02040503050406030204" pitchFamily="18" charset="0"/>
                            </a:rPr>
                          </m:ctrlPr>
                        </m:acc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𝑦</m:t>
                              </m:r>
                            </m:e>
                          </m:acc>
                        </m:e>
                      </m:acc>
                      <m:r>
                        <a:rPr lang="en-US" altLang="zh-TW" sz="1400">
                          <a:latin typeface="Cambria Math" panose="02040503050406030204" pitchFamily="18" charset="0"/>
                        </a:rPr>
                        <m:t>=</m:t>
                      </m:r>
                      <m:nary>
                        <m:naryPr>
                          <m:chr m:val="∑"/>
                          <m:limLoc m:val="undOvr"/>
                          <m:ctrlPr>
                            <a:rPr lang="zh-TW" altLang="zh-TW" sz="1400" i="1">
                              <a:latin typeface="Cambria Math" panose="02040503050406030204" pitchFamily="18" charset="0"/>
                            </a:rPr>
                          </m:ctrlPr>
                        </m:naryPr>
                        <m:sub>
                          <m:r>
                            <a:rPr lang="en-US" altLang="zh-TW" sz="1400" i="1">
                              <a:latin typeface="Cambria Math" panose="02040503050406030204" pitchFamily="18" charset="0"/>
                            </a:rPr>
                            <m:t>𝑘</m:t>
                          </m:r>
                          <m:r>
                            <a:rPr lang="en-US" altLang="zh-TW" sz="1400" i="1">
                              <a:latin typeface="Cambria Math" panose="02040503050406030204" pitchFamily="18" charset="0"/>
                            </a:rPr>
                            <m:t>=1</m:t>
                          </m:r>
                        </m:sub>
                        <m:sup>
                          <m:r>
                            <a:rPr lang="en-US" altLang="zh-TW" sz="1400" i="1">
                              <a:latin typeface="Cambria Math" panose="02040503050406030204" pitchFamily="18" charset="0"/>
                            </a:rPr>
                            <m:t>𝐾</m:t>
                          </m:r>
                        </m:sup>
                        <m:e>
                          <m:sSup>
                            <m:sSupPr>
                              <m:ctrlPr>
                                <a:rPr lang="zh-TW" altLang="zh-TW" sz="1400" i="1">
                                  <a:latin typeface="Cambria Math" panose="02040503050406030204" pitchFamily="18" charset="0"/>
                                </a:rPr>
                              </m:ctrlPr>
                            </m:sSup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𝑦</m:t>
                                  </m:r>
                                </m:e>
                              </m:acc>
                            </m:e>
                            <m:sup>
                              <m:r>
                                <a:rPr lang="en-US" altLang="zh-TW" sz="1400" i="1">
                                  <a:latin typeface="Cambria Math" panose="02040503050406030204" pitchFamily="18" charset="0"/>
                                </a:rPr>
                                <m:t>(</m:t>
                              </m:r>
                              <m:r>
                                <a:rPr lang="en-US" altLang="zh-TW" sz="1400" i="1">
                                  <a:latin typeface="Cambria Math" panose="02040503050406030204" pitchFamily="18" charset="0"/>
                                </a:rPr>
                                <m:t>𝑘</m:t>
                              </m:r>
                              <m:r>
                                <a:rPr lang="en-US" altLang="zh-TW" sz="1400" i="1">
                                  <a:latin typeface="Cambria Math" panose="02040503050406030204" pitchFamily="18" charset="0"/>
                                </a:rPr>
                                <m:t>)</m:t>
                              </m:r>
                            </m:sup>
                          </m:sSup>
                        </m:e>
                      </m:nary>
                    </m:oMath>
                  </m:oMathPara>
                </a14:m>
                <a:endParaRPr lang="en-US" altLang="zh-TW" sz="600" dirty="0" smtClean="0">
                  <a:latin typeface="微軟正黑體" panose="020B0604030504040204" pitchFamily="34" charset="-120"/>
                  <a:ea typeface="微軟正黑體" panose="020B0604030504040204" pitchFamily="34" charset="-120"/>
                </a:endParaRPr>
              </a:p>
            </p:txBody>
          </p:sp>
        </mc:Choice>
        <mc:Fallback xmlns="">
          <p:sp>
            <p:nvSpPr>
              <p:cNvPr id="23" name="矩形 22"/>
              <p:cNvSpPr>
                <a:spLocks noRot="1" noChangeAspect="1" noMove="1" noResize="1" noEditPoints="1" noAdjustHandles="1" noChangeArrowheads="1" noChangeShapeType="1" noTextEdit="1"/>
              </p:cNvSpPr>
              <p:nvPr/>
            </p:nvSpPr>
            <p:spPr>
              <a:xfrm>
                <a:off x="4942983" y="2438815"/>
                <a:ext cx="3860304" cy="1653722"/>
              </a:xfrm>
              <a:prstGeom prst="rect">
                <a:avLst/>
              </a:prstGeom>
              <a:blipFill>
                <a:blip r:embed="rId4"/>
                <a:stretch>
                  <a:fillRect/>
                </a:stretch>
              </a:blipFill>
            </p:spPr>
            <p:txBody>
              <a:bodyPr/>
              <a:lstStyle/>
              <a:p>
                <a:r>
                  <a:rPr lang="zh-TW" altLang="en-US">
                    <a:noFill/>
                  </a:rPr>
                  <a:t> </a:t>
                </a:r>
              </a:p>
            </p:txBody>
          </p:sp>
        </mc:Fallback>
      </mc:AlternateContent>
      <p:sp>
        <p:nvSpPr>
          <p:cNvPr id="24" name="矩形 23"/>
          <p:cNvSpPr/>
          <p:nvPr/>
        </p:nvSpPr>
        <p:spPr>
          <a:xfrm>
            <a:off x="4301648" y="1133538"/>
            <a:ext cx="693100" cy="38884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3413136" y="1127143"/>
            <a:ext cx="957444" cy="38884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2771799" y="1133538"/>
            <a:ext cx="797331" cy="38884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1979712" y="1131590"/>
            <a:ext cx="792088" cy="38884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914466" y="1131590"/>
            <a:ext cx="1065246" cy="38884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179512" y="1131590"/>
            <a:ext cx="720080" cy="38884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版面配置區 1"/>
          <p:cNvSpPr>
            <a:spLocks noGrp="1"/>
          </p:cNvSpPr>
          <p:nvPr>
            <p:ph type="body" sz="quarter" idx="10"/>
          </p:nvPr>
        </p:nvSpPr>
        <p:spPr/>
        <p:txBody>
          <a:bodyPr/>
          <a:lstStyle/>
          <a:p>
            <a:r>
              <a:rPr lang="zh-TW" altLang="zh-TW" dirty="0">
                <a:latin typeface="微軟正黑體" panose="020B0604030504040204" pitchFamily="34" charset="-120"/>
                <a:ea typeface="微軟正黑體" panose="020B0604030504040204" pitchFamily="34" charset="-120"/>
              </a:rPr>
              <a:t>球型複數類神經模糊系統</a:t>
            </a:r>
            <a:endParaRPr lang="zh-TW" altLang="en-US" dirty="0"/>
          </a:p>
        </p:txBody>
      </p:sp>
      <p:sp>
        <p:nvSpPr>
          <p:cNvPr id="3" name="文字版面配置區 2"/>
          <p:cNvSpPr>
            <a:spLocks noGrp="1"/>
          </p:cNvSpPr>
          <p:nvPr>
            <p:ph type="body" sz="quarter" idx="11"/>
          </p:nvPr>
        </p:nvSpPr>
        <p:spPr/>
        <p:txBody>
          <a:bodyPr/>
          <a:lstStyle/>
          <a:p>
            <a:r>
              <a:rPr lang="en-US" altLang="zh-TW" dirty="0">
                <a:latin typeface="微軟正黑體" panose="020B0604030504040204" pitchFamily="34" charset="-120"/>
                <a:ea typeface="微軟正黑體" panose="020B0604030504040204" pitchFamily="34" charset="-120"/>
              </a:rPr>
              <a:t>Sphere complex neuro-fuzzy system </a:t>
            </a:r>
            <a:r>
              <a:rPr lang="zh-TW" altLang="en-US" dirty="0" smtClean="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SCNFS</a:t>
            </a:r>
            <a:r>
              <a:rPr lang="zh-TW" altLang="en-US" dirty="0" smtClean="0">
                <a:latin typeface="微軟正黑體" panose="020B0604030504040204" pitchFamily="34" charset="-120"/>
                <a:ea typeface="微軟正黑體" panose="020B0604030504040204" pitchFamily="34" charset="-120"/>
              </a:rPr>
              <a:t>）</a:t>
            </a:r>
            <a:endParaRPr lang="en-US" altLang="ko-KR" sz="1100" dirty="0">
              <a:latin typeface="微軟正黑體" panose="020B0604030504040204" pitchFamily="34" charset="-120"/>
              <a:ea typeface="微軟正黑體" panose="020B0604030504040204" pitchFamily="34" charset="-120"/>
            </a:endParaRPr>
          </a:p>
        </p:txBody>
      </p:sp>
      <p:pic>
        <p:nvPicPr>
          <p:cNvPr id="4" name="圖片 3"/>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9512" y="1203598"/>
            <a:ext cx="4789353" cy="3735522"/>
          </a:xfrm>
          <a:prstGeom prst="rect">
            <a:avLst/>
          </a:prstGeom>
        </p:spPr>
      </p:pic>
      <p:sp>
        <p:nvSpPr>
          <p:cNvPr id="8" name="文字方塊 7"/>
          <p:cNvSpPr txBox="1"/>
          <p:nvPr/>
        </p:nvSpPr>
        <p:spPr>
          <a:xfrm>
            <a:off x="5124860" y="1682393"/>
            <a:ext cx="1223412" cy="584775"/>
          </a:xfrm>
          <a:prstGeom prst="rect">
            <a:avLst/>
          </a:prstGeom>
          <a:noFill/>
        </p:spPr>
        <p:txBody>
          <a:bodyPr wrap="none" rtlCol="0">
            <a:spAutoFit/>
          </a:bodyPr>
          <a:lstStyle/>
          <a:p>
            <a:r>
              <a:rPr lang="zh-TW" altLang="en-US" sz="1600" b="1" dirty="0" smtClean="0">
                <a:latin typeface="微軟正黑體" panose="020B0604030504040204" pitchFamily="34" charset="-120"/>
                <a:ea typeface="微軟正黑體" panose="020B0604030504040204" pitchFamily="34" charset="-120"/>
              </a:rPr>
              <a:t>輸入層 </a:t>
            </a:r>
            <a:endParaRPr lang="en-US" altLang="zh-TW" sz="1600" b="1" dirty="0" smtClean="0">
              <a:latin typeface="微軟正黑體" panose="020B0604030504040204" pitchFamily="34" charset="-120"/>
              <a:ea typeface="微軟正黑體" panose="020B0604030504040204" pitchFamily="34" charset="-120"/>
            </a:endParaRPr>
          </a:p>
          <a:p>
            <a:r>
              <a:rPr lang="en-US" altLang="zh-TW" sz="1600" b="1" dirty="0" smtClean="0">
                <a:ea typeface="微軟正黑體" panose="020B0604030504040204" pitchFamily="34" charset="-120"/>
              </a:rPr>
              <a:t>Input layer</a:t>
            </a:r>
            <a:endParaRPr lang="zh-TW" altLang="en-US" sz="1600" b="1" dirty="0">
              <a:ea typeface="微軟正黑體" panose="020B0604030504040204" pitchFamily="34" charset="-120"/>
            </a:endParaRPr>
          </a:p>
        </p:txBody>
      </p:sp>
      <p:sp>
        <p:nvSpPr>
          <p:cNvPr id="11" name="文字方塊 10"/>
          <p:cNvSpPr txBox="1"/>
          <p:nvPr/>
        </p:nvSpPr>
        <p:spPr>
          <a:xfrm>
            <a:off x="5116118" y="1682393"/>
            <a:ext cx="2876108" cy="584775"/>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球型複數模糊集合</a:t>
            </a:r>
            <a:r>
              <a:rPr lang="zh-TW" altLang="en-US" sz="1600" b="1" dirty="0" smtClean="0">
                <a:latin typeface="微軟正黑體" panose="020B0604030504040204" pitchFamily="34" charset="-120"/>
                <a:ea typeface="微軟正黑體" panose="020B0604030504040204" pitchFamily="34" charset="-120"/>
              </a:rPr>
              <a:t>層 </a:t>
            </a:r>
            <a:endParaRPr lang="en-US" altLang="zh-TW" sz="1600" b="1" dirty="0" smtClean="0">
              <a:latin typeface="微軟正黑體" panose="020B0604030504040204" pitchFamily="34" charset="-120"/>
              <a:ea typeface="微軟正黑體" panose="020B0604030504040204" pitchFamily="34" charset="-120"/>
            </a:endParaRPr>
          </a:p>
          <a:p>
            <a:r>
              <a:rPr lang="en-US" altLang="zh-TW" sz="1600" b="1" dirty="0" smtClean="0">
                <a:ea typeface="微軟正黑體" panose="020B0604030504040204" pitchFamily="34" charset="-120"/>
              </a:rPr>
              <a:t>Sphere </a:t>
            </a:r>
            <a:r>
              <a:rPr lang="en-US" altLang="zh-TW" sz="1600" b="1" dirty="0">
                <a:ea typeface="微軟正黑體" panose="020B0604030504040204" pitchFamily="34" charset="-120"/>
              </a:rPr>
              <a:t>complex fuzzy </a:t>
            </a:r>
            <a:r>
              <a:rPr lang="en-US" altLang="zh-TW" sz="1600" b="1" dirty="0" smtClean="0">
                <a:ea typeface="微軟正黑體" panose="020B0604030504040204" pitchFamily="34" charset="-120"/>
              </a:rPr>
              <a:t>layer</a:t>
            </a:r>
            <a:endParaRPr lang="zh-TW" altLang="en-US" sz="1600" b="1" dirty="0">
              <a:ea typeface="微軟正黑體" panose="020B0604030504040204" pitchFamily="34" charset="-120"/>
            </a:endParaRPr>
          </a:p>
        </p:txBody>
      </p:sp>
      <p:sp>
        <p:nvSpPr>
          <p:cNvPr id="16" name="文字方塊 15"/>
          <p:cNvSpPr txBox="1"/>
          <p:nvPr/>
        </p:nvSpPr>
        <p:spPr>
          <a:xfrm>
            <a:off x="5112000" y="1682393"/>
            <a:ext cx="1506374" cy="584775"/>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前鑑部</a:t>
            </a:r>
            <a:r>
              <a:rPr lang="zh-TW" altLang="en-US" sz="1600" b="1" dirty="0" smtClean="0">
                <a:latin typeface="微軟正黑體" panose="020B0604030504040204" pitchFamily="34" charset="-120"/>
                <a:ea typeface="微軟正黑體" panose="020B0604030504040204" pitchFamily="34" charset="-120"/>
              </a:rPr>
              <a:t>層</a:t>
            </a:r>
            <a:endParaRPr lang="en-US" altLang="zh-TW" sz="1600" b="1" dirty="0" smtClean="0">
              <a:latin typeface="微軟正黑體" panose="020B0604030504040204" pitchFamily="34" charset="-120"/>
              <a:ea typeface="微軟正黑體" panose="020B0604030504040204" pitchFamily="34" charset="-120"/>
            </a:endParaRPr>
          </a:p>
          <a:p>
            <a:r>
              <a:rPr lang="en-US" altLang="zh-TW" sz="1600" b="1" dirty="0" smtClean="0">
                <a:latin typeface="微軟正黑體" panose="020B0604030504040204" pitchFamily="34" charset="-120"/>
                <a:ea typeface="微軟正黑體" panose="020B0604030504040204" pitchFamily="34" charset="-120"/>
              </a:rPr>
              <a:t>Premise layer</a:t>
            </a:r>
            <a:endParaRPr lang="zh-TW" altLang="en-US" sz="1600" b="1" dirty="0">
              <a:ea typeface="微軟正黑體" panose="020B0604030504040204" pitchFamily="34" charset="-120"/>
            </a:endParaRPr>
          </a:p>
        </p:txBody>
      </p:sp>
      <p:sp>
        <p:nvSpPr>
          <p:cNvPr id="19" name="文字方塊 18"/>
          <p:cNvSpPr txBox="1"/>
          <p:nvPr/>
        </p:nvSpPr>
        <p:spPr>
          <a:xfrm>
            <a:off x="5112000" y="1682595"/>
            <a:ext cx="2134046" cy="584775"/>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正規化</a:t>
            </a:r>
            <a:r>
              <a:rPr lang="zh-TW" altLang="en-US" sz="1600" b="1" dirty="0" smtClean="0">
                <a:latin typeface="微軟正黑體" panose="020B0604030504040204" pitchFamily="34" charset="-120"/>
                <a:ea typeface="微軟正黑體" panose="020B0604030504040204" pitchFamily="34" charset="-120"/>
              </a:rPr>
              <a:t>層</a:t>
            </a:r>
            <a:endParaRPr lang="en-US" altLang="zh-TW" sz="1600" b="1" dirty="0" smtClean="0">
              <a:latin typeface="微軟正黑體" panose="020B0604030504040204" pitchFamily="34" charset="-120"/>
              <a:ea typeface="微軟正黑體" panose="020B0604030504040204" pitchFamily="34" charset="-120"/>
            </a:endParaRPr>
          </a:p>
          <a:p>
            <a:r>
              <a:rPr lang="en-US" altLang="zh-TW" sz="1600" b="1" dirty="0" smtClean="0">
                <a:latin typeface="微軟正黑體" panose="020B0604030504040204" pitchFamily="34" charset="-120"/>
                <a:ea typeface="微軟正黑體" panose="020B0604030504040204" pitchFamily="34" charset="-120"/>
              </a:rPr>
              <a:t>Normalization layer</a:t>
            </a:r>
            <a:endParaRPr lang="zh-TW" altLang="en-US" sz="1600" b="1" dirty="0">
              <a:ea typeface="微軟正黑體" panose="020B0604030504040204" pitchFamily="34" charset="-120"/>
            </a:endParaRPr>
          </a:p>
        </p:txBody>
      </p:sp>
      <p:sp>
        <p:nvSpPr>
          <p:cNvPr id="22" name="文字方塊 21"/>
          <p:cNvSpPr txBox="1"/>
          <p:nvPr/>
        </p:nvSpPr>
        <p:spPr>
          <a:xfrm>
            <a:off x="5112000" y="1678640"/>
            <a:ext cx="2197525" cy="584775"/>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後鑑部</a:t>
            </a:r>
            <a:r>
              <a:rPr lang="zh-TW" altLang="en-US" sz="1600" b="1" dirty="0" smtClean="0">
                <a:latin typeface="微軟正黑體" panose="020B0604030504040204" pitchFamily="34" charset="-120"/>
                <a:ea typeface="微軟正黑體" panose="020B0604030504040204" pitchFamily="34" charset="-120"/>
              </a:rPr>
              <a:t>層</a:t>
            </a:r>
            <a:endParaRPr lang="en-US" altLang="zh-TW" sz="1600" b="1" dirty="0" smtClean="0">
              <a:latin typeface="微軟正黑體" panose="020B0604030504040204" pitchFamily="34" charset="-120"/>
              <a:ea typeface="微軟正黑體" panose="020B0604030504040204" pitchFamily="34" charset="-120"/>
            </a:endParaRPr>
          </a:p>
          <a:p>
            <a:r>
              <a:rPr lang="en-US" altLang="zh-TW" sz="1600" b="1" dirty="0" err="1" smtClean="0">
                <a:latin typeface="微軟正黑體" panose="020B0604030504040204" pitchFamily="34" charset="-120"/>
                <a:ea typeface="微軟正黑體" panose="020B0604030504040204" pitchFamily="34" charset="-120"/>
              </a:rPr>
              <a:t>Tagaki-Sugeno</a:t>
            </a:r>
            <a:r>
              <a:rPr lang="en-US" altLang="zh-TW" sz="1600" b="1" dirty="0" smtClean="0">
                <a:latin typeface="微軟正黑體" panose="020B0604030504040204" pitchFamily="34" charset="-120"/>
                <a:ea typeface="微軟正黑體" panose="020B0604030504040204" pitchFamily="34" charset="-120"/>
              </a:rPr>
              <a:t> layer</a:t>
            </a:r>
            <a:endParaRPr lang="zh-TW" altLang="en-US" sz="1600" b="1" dirty="0">
              <a:ea typeface="微軟正黑體" panose="020B0604030504040204" pitchFamily="34" charset="-120"/>
            </a:endParaRPr>
          </a:p>
        </p:txBody>
      </p:sp>
      <p:sp>
        <p:nvSpPr>
          <p:cNvPr id="25" name="文字方塊 24"/>
          <p:cNvSpPr txBox="1"/>
          <p:nvPr/>
        </p:nvSpPr>
        <p:spPr>
          <a:xfrm>
            <a:off x="5112000" y="1699639"/>
            <a:ext cx="1430713" cy="584775"/>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輸出</a:t>
            </a:r>
            <a:r>
              <a:rPr lang="zh-TW" altLang="en-US" sz="1600" b="1" dirty="0" smtClean="0">
                <a:latin typeface="微軟正黑體" panose="020B0604030504040204" pitchFamily="34" charset="-120"/>
                <a:ea typeface="微軟正黑體" panose="020B0604030504040204" pitchFamily="34" charset="-120"/>
              </a:rPr>
              <a:t>層</a:t>
            </a:r>
            <a:endParaRPr lang="en-US" altLang="zh-TW" sz="1600" b="1" dirty="0" smtClean="0">
              <a:latin typeface="微軟正黑體" panose="020B0604030504040204" pitchFamily="34" charset="-120"/>
              <a:ea typeface="微軟正黑體" panose="020B0604030504040204" pitchFamily="34" charset="-120"/>
            </a:endParaRPr>
          </a:p>
          <a:p>
            <a:r>
              <a:rPr lang="en-US" altLang="zh-TW" sz="1600" b="1" dirty="0" smtClean="0">
                <a:latin typeface="微軟正黑體" panose="020B0604030504040204" pitchFamily="34" charset="-120"/>
                <a:ea typeface="微軟正黑體" panose="020B0604030504040204" pitchFamily="34" charset="-120"/>
              </a:rPr>
              <a:t>Output layer</a:t>
            </a:r>
            <a:endParaRPr lang="zh-TW" altLang="en-US" sz="1600" b="1" dirty="0">
              <a:ea typeface="微軟正黑體" panose="020B0604030504040204" pitchFamily="34" charset="-120"/>
            </a:endParaRPr>
          </a:p>
        </p:txBody>
      </p:sp>
    </p:spTree>
    <p:extLst>
      <p:ext uri="{BB962C8B-B14F-4D97-AF65-F5344CB8AC3E}">
        <p14:creationId xmlns:p14="http://schemas.microsoft.com/office/powerpoint/2010/main" val="75620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5"/>
                                        </p:tgtEl>
                                      </p:cBhvr>
                                    </p:animEffect>
                                    <p:set>
                                      <p:cBhvr>
                                        <p:cTn id="47" dur="1" fill="hold">
                                          <p:stCondLst>
                                            <p:cond delay="499"/>
                                          </p:stCondLst>
                                        </p:cTn>
                                        <p:tgtEl>
                                          <p:spTgt spid="15"/>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6"/>
                                        </p:tgtEl>
                                      </p:cBhvr>
                                    </p:animEffect>
                                    <p:set>
                                      <p:cBhvr>
                                        <p:cTn id="50" dur="1" fill="hold">
                                          <p:stCondLst>
                                            <p:cond delay="499"/>
                                          </p:stCondLst>
                                        </p:cTn>
                                        <p:tgtEl>
                                          <p:spTgt spid="16"/>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7"/>
                                        </p:tgtEl>
                                      </p:cBhvr>
                                    </p:animEffect>
                                    <p:set>
                                      <p:cBhvr>
                                        <p:cTn id="53" dur="1" fill="hold">
                                          <p:stCondLst>
                                            <p:cond delay="499"/>
                                          </p:stCondLst>
                                        </p:cTn>
                                        <p:tgtEl>
                                          <p:spTgt spid="17"/>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9"/>
                                        </p:tgtEl>
                                      </p:cBhvr>
                                    </p:animEffect>
                                    <p:set>
                                      <p:cBhvr>
                                        <p:cTn id="67" dur="1" fill="hold">
                                          <p:stCondLst>
                                            <p:cond delay="499"/>
                                          </p:stCondLst>
                                        </p:cTn>
                                        <p:tgtEl>
                                          <p:spTgt spid="19"/>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20"/>
                                        </p:tgtEl>
                                      </p:cBhvr>
                                    </p:animEffect>
                                    <p:set>
                                      <p:cBhvr>
                                        <p:cTn id="70" dur="1" fill="hold">
                                          <p:stCondLst>
                                            <p:cond delay="499"/>
                                          </p:stCondLst>
                                        </p:cTn>
                                        <p:tgtEl>
                                          <p:spTgt spid="20"/>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8"/>
                                        </p:tgtEl>
                                      </p:cBhvr>
                                    </p:animEffect>
                                    <p:set>
                                      <p:cBhvr>
                                        <p:cTn id="73" dur="1" fill="hold">
                                          <p:stCondLst>
                                            <p:cond delay="499"/>
                                          </p:stCondLst>
                                        </p:cTn>
                                        <p:tgtEl>
                                          <p:spTgt spid="18"/>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21"/>
                                        </p:tgtEl>
                                      </p:cBhvr>
                                    </p:animEffect>
                                    <p:set>
                                      <p:cBhvr>
                                        <p:cTn id="87" dur="1" fill="hold">
                                          <p:stCondLst>
                                            <p:cond delay="499"/>
                                          </p:stCondLst>
                                        </p:cTn>
                                        <p:tgtEl>
                                          <p:spTgt spid="21"/>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6"/>
                                        </p:tgtEl>
                                      </p:cBhvr>
                                    </p:animEffect>
                                    <p:set>
                                      <p:cBhvr>
                                        <p:cTn id="90" dur="1" fill="hold">
                                          <p:stCondLst>
                                            <p:cond delay="499"/>
                                          </p:stCondLst>
                                        </p:cTn>
                                        <p:tgtEl>
                                          <p:spTgt spid="26"/>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22"/>
                                        </p:tgtEl>
                                      </p:cBhvr>
                                    </p:animEffect>
                                    <p:set>
                                      <p:cBhvr>
                                        <p:cTn id="93" dur="1" fill="hold">
                                          <p:stCondLst>
                                            <p:cond delay="499"/>
                                          </p:stCondLst>
                                        </p:cTn>
                                        <p:tgtEl>
                                          <p:spTgt spid="22"/>
                                        </p:tgtEl>
                                        <p:attrNameLst>
                                          <p:attrName>style.visibility</p:attrName>
                                        </p:attrNameLst>
                                      </p:cBhvr>
                                      <p:to>
                                        <p:strVal val="hidden"/>
                                      </p:to>
                                    </p:se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17" grpId="0"/>
      <p:bldP spid="17" grpId="1"/>
      <p:bldP spid="20" grpId="0"/>
      <p:bldP spid="20" grpId="1"/>
      <p:bldP spid="12" grpId="0"/>
      <p:bldP spid="12" grpId="1"/>
      <p:bldP spid="9" grpId="0"/>
      <p:bldP spid="23" grpId="0"/>
      <p:bldP spid="24" grpId="0" animBg="1"/>
      <p:bldP spid="21" grpId="0" animBg="1"/>
      <p:bldP spid="21" grpId="1" animBg="1"/>
      <p:bldP spid="18" grpId="0" animBg="1"/>
      <p:bldP spid="18" grpId="1" animBg="1"/>
      <p:bldP spid="15" grpId="0" animBg="1"/>
      <p:bldP spid="15" grpId="1" animBg="1"/>
      <p:bldP spid="13" grpId="0" animBg="1"/>
      <p:bldP spid="13" grpId="1" animBg="1"/>
      <p:bldP spid="5" grpId="0" animBg="1"/>
      <p:bldP spid="8" grpId="0"/>
      <p:bldP spid="11" grpId="0"/>
      <p:bldP spid="11" grpId="1"/>
      <p:bldP spid="16" grpId="0"/>
      <p:bldP spid="16" grpId="1"/>
      <p:bldP spid="19" grpId="0"/>
      <p:bldP spid="19" grpId="1"/>
      <p:bldP spid="22" grpId="0"/>
      <p:bldP spid="22" grpId="1"/>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WOA-RLSE</a:t>
            </a:r>
            <a:r>
              <a:rPr lang="zh-TW" altLang="en-US" dirty="0">
                <a:latin typeface="微軟正黑體" panose="020B0604030504040204" pitchFamily="34" charset="-120"/>
                <a:ea typeface="微軟正黑體" panose="020B0604030504040204" pitchFamily="34" charset="-120"/>
              </a:rPr>
              <a:t>複合式學習演算法</a:t>
            </a:r>
          </a:p>
        </p:txBody>
      </p:sp>
      <p:sp>
        <p:nvSpPr>
          <p:cNvPr id="3" name="文字版面配置區 2"/>
          <p:cNvSpPr>
            <a:spLocks noGrp="1"/>
          </p:cNvSpPr>
          <p:nvPr>
            <p:ph type="body" sz="quarter" idx="11"/>
          </p:nvPr>
        </p:nvSpPr>
        <p:spPr/>
        <p:txBody>
          <a:bodyPr/>
          <a:lstStyle/>
          <a:p>
            <a:r>
              <a:rPr lang="en-US" altLang="zh-TW" dirty="0" smtClean="0"/>
              <a:t>The hybrid </a:t>
            </a:r>
            <a:r>
              <a:rPr lang="en-US" altLang="zh-TW" dirty="0"/>
              <a:t>WOA-RLSE learning algorithm</a:t>
            </a:r>
            <a:endParaRPr lang="zh-TW" altLang="en-US" dirty="0"/>
          </a:p>
        </p:txBody>
      </p:sp>
      <p:sp>
        <p:nvSpPr>
          <p:cNvPr id="132" name="流程圖: 替代處理程序 50"/>
          <p:cNvSpPr/>
          <p:nvPr/>
        </p:nvSpPr>
        <p:spPr>
          <a:xfrm>
            <a:off x="2987824" y="1129117"/>
            <a:ext cx="3312368" cy="3848474"/>
          </a:xfrm>
          <a:prstGeom prst="flowChartAlternateProcess">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1050"/>
          </a:p>
        </p:txBody>
      </p:sp>
      <p:sp>
        <p:nvSpPr>
          <p:cNvPr id="133" name="圓角矩形 132"/>
          <p:cNvSpPr/>
          <p:nvPr/>
        </p:nvSpPr>
        <p:spPr>
          <a:xfrm>
            <a:off x="3114008" y="1567243"/>
            <a:ext cx="3060000" cy="3600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zh-TW" sz="1050" dirty="0" smtClean="0">
                <a:solidFill>
                  <a:srgbClr val="000000"/>
                </a:solidFill>
                <a:ea typeface="新細明體" panose="02020500000000000000" pitchFamily="18" charset="-120"/>
                <a:cs typeface="新細明體" panose="02020500000000000000" pitchFamily="18" charset="-120"/>
              </a:rPr>
              <a:t>Fuzzy </a:t>
            </a:r>
            <a:r>
              <a:rPr lang="en-US" altLang="zh-TW" sz="1050" dirty="0">
                <a:solidFill>
                  <a:srgbClr val="000000"/>
                </a:solidFill>
                <a:ea typeface="新細明體" panose="02020500000000000000" pitchFamily="18" charset="-120"/>
                <a:cs typeface="新細明體" panose="02020500000000000000" pitchFamily="18" charset="-120"/>
              </a:rPr>
              <a:t>system </a:t>
            </a:r>
            <a:r>
              <a:rPr lang="en-US" altLang="zh-TW" sz="1050" dirty="0" smtClean="0">
                <a:solidFill>
                  <a:srgbClr val="000000"/>
                </a:solidFill>
                <a:ea typeface="新細明體" panose="02020500000000000000" pitchFamily="18" charset="-120"/>
                <a:cs typeface="新細明體" panose="02020500000000000000" pitchFamily="18" charset="-120"/>
              </a:rPr>
              <a:t>i</a:t>
            </a:r>
            <a:r>
              <a:rPr lang="en-US" sz="1050" dirty="0" smtClean="0">
                <a:solidFill>
                  <a:srgbClr val="000000"/>
                </a:solidFill>
                <a:effectLst/>
                <a:ea typeface="新細明體" panose="02020500000000000000" pitchFamily="18" charset="-120"/>
                <a:cs typeface="新細明體" panose="02020500000000000000" pitchFamily="18" charset="-120"/>
              </a:rPr>
              <a:t>nput</a:t>
            </a:r>
            <a:endParaRPr lang="zh-TW" sz="1050" dirty="0">
              <a:effectLst/>
              <a:ea typeface="新細明體" panose="02020500000000000000" pitchFamily="18" charset="-120"/>
              <a:cs typeface="新細明體" panose="02020500000000000000" pitchFamily="18" charset="-120"/>
            </a:endParaRPr>
          </a:p>
        </p:txBody>
      </p:sp>
      <p:sp>
        <p:nvSpPr>
          <p:cNvPr id="134" name="圓角矩形 133"/>
          <p:cNvSpPr/>
          <p:nvPr/>
        </p:nvSpPr>
        <p:spPr>
          <a:xfrm>
            <a:off x="3114009" y="2068013"/>
            <a:ext cx="3060000" cy="3600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b="1" dirty="0">
                <a:solidFill>
                  <a:srgbClr val="000000"/>
                </a:solidFill>
                <a:effectLst/>
                <a:ea typeface="新細明體" panose="02020500000000000000" pitchFamily="18" charset="-120"/>
                <a:cs typeface="新細明體" panose="02020500000000000000" pitchFamily="18" charset="-120"/>
              </a:rPr>
              <a:t>Calculate membership degrees </a:t>
            </a:r>
            <a:r>
              <a:rPr lang="en-US" sz="1050" b="1" dirty="0" smtClean="0">
                <a:solidFill>
                  <a:srgbClr val="000000"/>
                </a:solidFill>
                <a:effectLst/>
                <a:ea typeface="新細明體" panose="02020500000000000000" pitchFamily="18" charset="-120"/>
                <a:cs typeface="新細明體" panose="02020500000000000000" pitchFamily="18" charset="-120"/>
              </a:rPr>
              <a:t>of </a:t>
            </a:r>
            <a:r>
              <a:rPr lang="en-US" sz="1050" b="1" dirty="0">
                <a:solidFill>
                  <a:srgbClr val="000000"/>
                </a:solidFill>
                <a:effectLst/>
                <a:ea typeface="新細明體" panose="02020500000000000000" pitchFamily="18" charset="-120"/>
                <a:cs typeface="新細明體" panose="02020500000000000000" pitchFamily="18" charset="-120"/>
              </a:rPr>
              <a:t>fuzzy sets</a:t>
            </a:r>
            <a:endParaRPr lang="zh-TW" sz="1050" b="1" dirty="0">
              <a:effectLst/>
              <a:ea typeface="新細明體" panose="02020500000000000000" pitchFamily="18" charset="-120"/>
              <a:cs typeface="新細明體" panose="02020500000000000000" pitchFamily="18" charset="-120"/>
            </a:endParaRPr>
          </a:p>
        </p:txBody>
      </p:sp>
      <p:sp>
        <p:nvSpPr>
          <p:cNvPr id="135" name="圓角矩形 134"/>
          <p:cNvSpPr/>
          <p:nvPr/>
        </p:nvSpPr>
        <p:spPr>
          <a:xfrm>
            <a:off x="3114007" y="2573625"/>
            <a:ext cx="3060000" cy="3600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dirty="0">
                <a:solidFill>
                  <a:srgbClr val="000000"/>
                </a:solidFill>
                <a:effectLst/>
                <a:ea typeface="新細明體" panose="02020500000000000000" pitchFamily="18" charset="-120"/>
                <a:cs typeface="新細明體" panose="02020500000000000000" pitchFamily="18" charset="-120"/>
              </a:rPr>
              <a:t>Calculate firing strengths of fuzzy rules</a:t>
            </a:r>
            <a:endParaRPr lang="zh-TW" sz="1050" dirty="0">
              <a:effectLst/>
              <a:ea typeface="新細明體" panose="02020500000000000000" pitchFamily="18" charset="-120"/>
              <a:cs typeface="新細明體" panose="02020500000000000000" pitchFamily="18" charset="-120"/>
            </a:endParaRPr>
          </a:p>
        </p:txBody>
      </p:sp>
      <p:sp>
        <p:nvSpPr>
          <p:cNvPr id="136" name="圓角矩形 135"/>
          <p:cNvSpPr/>
          <p:nvPr/>
        </p:nvSpPr>
        <p:spPr>
          <a:xfrm>
            <a:off x="3110729" y="3113625"/>
            <a:ext cx="3060000" cy="3600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dirty="0">
                <a:solidFill>
                  <a:srgbClr val="000000"/>
                </a:solidFill>
                <a:effectLst/>
                <a:ea typeface="新細明體" panose="02020500000000000000" pitchFamily="18" charset="-120"/>
                <a:cs typeface="新細明體" panose="02020500000000000000" pitchFamily="18" charset="-120"/>
              </a:rPr>
              <a:t>Calculate normalize firing strengths</a:t>
            </a:r>
            <a:endParaRPr lang="zh-TW" sz="1050" dirty="0">
              <a:effectLst/>
              <a:ea typeface="新細明體" panose="02020500000000000000" pitchFamily="18" charset="-120"/>
              <a:cs typeface="新細明體" panose="02020500000000000000" pitchFamily="18" charset="-120"/>
            </a:endParaRPr>
          </a:p>
        </p:txBody>
      </p:sp>
      <p:sp>
        <p:nvSpPr>
          <p:cNvPr id="137" name="圓角矩形 136"/>
          <p:cNvSpPr/>
          <p:nvPr/>
        </p:nvSpPr>
        <p:spPr>
          <a:xfrm>
            <a:off x="3118734" y="3734898"/>
            <a:ext cx="3060000" cy="3600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b="1" dirty="0">
                <a:solidFill>
                  <a:srgbClr val="000000"/>
                </a:solidFill>
                <a:effectLst/>
                <a:ea typeface="新細明體" panose="02020500000000000000" pitchFamily="18" charset="-120"/>
                <a:cs typeface="新細明體" panose="02020500000000000000" pitchFamily="18" charset="-120"/>
              </a:rPr>
              <a:t>Calculate consequent part</a:t>
            </a:r>
            <a:endParaRPr lang="zh-TW" sz="1050" b="1" dirty="0">
              <a:effectLst/>
              <a:ea typeface="新細明體" panose="02020500000000000000" pitchFamily="18" charset="-120"/>
              <a:cs typeface="新細明體" panose="02020500000000000000" pitchFamily="18" charset="-120"/>
            </a:endParaRPr>
          </a:p>
        </p:txBody>
      </p:sp>
      <p:sp>
        <p:nvSpPr>
          <p:cNvPr id="138" name="圓角矩形 137"/>
          <p:cNvSpPr/>
          <p:nvPr/>
        </p:nvSpPr>
        <p:spPr>
          <a:xfrm>
            <a:off x="3110729" y="4288175"/>
            <a:ext cx="3060000" cy="3600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dirty="0">
                <a:solidFill>
                  <a:srgbClr val="000000"/>
                </a:solidFill>
                <a:effectLst/>
                <a:ea typeface="新細明體" panose="02020500000000000000" pitchFamily="18" charset="-120"/>
                <a:cs typeface="新細明體" panose="02020500000000000000" pitchFamily="18" charset="-120"/>
              </a:rPr>
              <a:t>Calculate fuzzy system output</a:t>
            </a:r>
            <a:endParaRPr lang="zh-TW" sz="1050" dirty="0">
              <a:effectLst/>
              <a:ea typeface="新細明體" panose="02020500000000000000" pitchFamily="18" charset="-120"/>
              <a:cs typeface="新細明體" panose="02020500000000000000" pitchFamily="18" charset="-120"/>
            </a:endParaRPr>
          </a:p>
        </p:txBody>
      </p:sp>
      <p:sp>
        <p:nvSpPr>
          <p:cNvPr id="139" name="矩形 138"/>
          <p:cNvSpPr/>
          <p:nvPr/>
        </p:nvSpPr>
        <p:spPr>
          <a:xfrm>
            <a:off x="3554914" y="1063932"/>
            <a:ext cx="2162175" cy="5338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zh-TW" sz="1050" dirty="0">
                <a:solidFill>
                  <a:schemeClr val="tx1"/>
                </a:solidFill>
                <a:ea typeface="微軟正黑體" panose="020B0604030504040204" pitchFamily="34" charset="-120"/>
              </a:rPr>
              <a:t>SCNFS</a:t>
            </a:r>
            <a:endParaRPr lang="zh-TW" sz="1050" dirty="0">
              <a:solidFill>
                <a:schemeClr val="tx1"/>
              </a:solidFill>
              <a:effectLst/>
              <a:ea typeface="新細明體" panose="02020500000000000000" pitchFamily="18" charset="-120"/>
              <a:cs typeface="新細明體" panose="02020500000000000000" pitchFamily="18" charset="-120"/>
            </a:endParaRPr>
          </a:p>
        </p:txBody>
      </p:sp>
      <p:cxnSp>
        <p:nvCxnSpPr>
          <p:cNvPr id="140" name="直線單箭頭接點 139"/>
          <p:cNvCxnSpPr>
            <a:stCxn id="133" idx="2"/>
            <a:endCxn id="134" idx="0"/>
          </p:cNvCxnSpPr>
          <p:nvPr/>
        </p:nvCxnSpPr>
        <p:spPr>
          <a:xfrm>
            <a:off x="4644008" y="1927243"/>
            <a:ext cx="1" cy="140770"/>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1" name="直線單箭頭接點 140"/>
          <p:cNvCxnSpPr>
            <a:stCxn id="134" idx="2"/>
            <a:endCxn id="135" idx="0"/>
          </p:cNvCxnSpPr>
          <p:nvPr/>
        </p:nvCxnSpPr>
        <p:spPr>
          <a:xfrm flipH="1">
            <a:off x="4644007" y="2428013"/>
            <a:ext cx="2" cy="145612"/>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2" name="直線單箭頭接點 141"/>
          <p:cNvCxnSpPr>
            <a:stCxn id="135" idx="2"/>
            <a:endCxn id="136" idx="0"/>
          </p:cNvCxnSpPr>
          <p:nvPr/>
        </p:nvCxnSpPr>
        <p:spPr>
          <a:xfrm flipH="1">
            <a:off x="4640729" y="2933625"/>
            <a:ext cx="3278" cy="180000"/>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3" name="直線單箭頭接點 142"/>
          <p:cNvCxnSpPr>
            <a:stCxn id="137" idx="2"/>
            <a:endCxn id="138" idx="0"/>
          </p:cNvCxnSpPr>
          <p:nvPr/>
        </p:nvCxnSpPr>
        <p:spPr>
          <a:xfrm flipH="1">
            <a:off x="4640729" y="4094898"/>
            <a:ext cx="8005" cy="193277"/>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98" name="圓角矩形 197"/>
          <p:cNvSpPr/>
          <p:nvPr/>
        </p:nvSpPr>
        <p:spPr>
          <a:xfrm>
            <a:off x="490443" y="2146508"/>
            <a:ext cx="1800200" cy="18136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RLSE</a:t>
            </a:r>
            <a:endParaRPr lang="zh-TW" altLang="en-US" dirty="0">
              <a:solidFill>
                <a:schemeClr val="tx1"/>
              </a:solidFill>
            </a:endParaRPr>
          </a:p>
        </p:txBody>
      </p:sp>
      <p:sp>
        <p:nvSpPr>
          <p:cNvPr id="204" name="圓角矩形 203"/>
          <p:cNvSpPr/>
          <p:nvPr/>
        </p:nvSpPr>
        <p:spPr>
          <a:xfrm>
            <a:off x="7092280" y="2146508"/>
            <a:ext cx="1800200" cy="1813693"/>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WOA</a:t>
            </a:r>
            <a:endParaRPr lang="zh-TW" altLang="en-US" dirty="0">
              <a:solidFill>
                <a:schemeClr val="tx1"/>
              </a:solidFill>
            </a:endParaRPr>
          </a:p>
        </p:txBody>
      </p:sp>
      <p:cxnSp>
        <p:nvCxnSpPr>
          <p:cNvPr id="210" name="肘形接點 209"/>
          <p:cNvCxnSpPr>
            <a:stCxn id="136" idx="1"/>
            <a:endCxn id="198" idx="3"/>
          </p:cNvCxnSpPr>
          <p:nvPr/>
        </p:nvCxnSpPr>
        <p:spPr>
          <a:xfrm rot="10800000">
            <a:off x="2290643" y="3053355"/>
            <a:ext cx="820086" cy="240270"/>
          </a:xfrm>
          <a:prstGeom prst="bent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肘形接點 210"/>
          <p:cNvCxnSpPr>
            <a:stCxn id="198" idx="2"/>
            <a:endCxn id="137" idx="1"/>
          </p:cNvCxnSpPr>
          <p:nvPr/>
        </p:nvCxnSpPr>
        <p:spPr>
          <a:xfrm rot="5400000" flipH="1" flipV="1">
            <a:off x="2231986" y="3073454"/>
            <a:ext cx="45303" cy="1728191"/>
          </a:xfrm>
          <a:prstGeom prst="bentConnector4">
            <a:avLst>
              <a:gd name="adj1" fmla="val -504602"/>
              <a:gd name="adj2" fmla="val 7604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肘形接點 217"/>
          <p:cNvCxnSpPr>
            <a:stCxn id="138" idx="3"/>
            <a:endCxn id="204" idx="1"/>
          </p:cNvCxnSpPr>
          <p:nvPr/>
        </p:nvCxnSpPr>
        <p:spPr>
          <a:xfrm flipV="1">
            <a:off x="6170729" y="3053355"/>
            <a:ext cx="921551" cy="1414820"/>
          </a:xfrm>
          <a:prstGeom prst="bentConnector3">
            <a:avLst>
              <a:gd name="adj1" fmla="val 50000"/>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肘形接點 220"/>
          <p:cNvCxnSpPr>
            <a:stCxn id="204" idx="2"/>
            <a:endCxn id="134" idx="3"/>
          </p:cNvCxnSpPr>
          <p:nvPr/>
        </p:nvCxnSpPr>
        <p:spPr>
          <a:xfrm rot="5400000" flipH="1">
            <a:off x="6227101" y="2194922"/>
            <a:ext cx="1712188" cy="1818371"/>
          </a:xfrm>
          <a:prstGeom prst="bentConnector4">
            <a:avLst>
              <a:gd name="adj1" fmla="val -13351"/>
              <a:gd name="adj2" fmla="val 64506"/>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9955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2355726"/>
            <a:ext cx="3744416" cy="576063"/>
          </a:xfrm>
        </p:spPr>
        <p:txBody>
          <a:bodyPr/>
          <a:lstStyle/>
          <a:p>
            <a:r>
              <a:rPr lang="zh-TW" altLang="en-US" dirty="0" smtClean="0">
                <a:latin typeface="微軟正黑體" panose="020B0604030504040204" pitchFamily="34" charset="-120"/>
                <a:ea typeface="微軟正黑體" panose="020B0604030504040204" pitchFamily="34" charset="-120"/>
              </a:rPr>
              <a:t>實驗內</a:t>
            </a:r>
            <a:r>
              <a:rPr lang="zh-TW" altLang="en-US" dirty="0">
                <a:latin typeface="微軟正黑體" panose="020B0604030504040204" pitchFamily="34" charset="-120"/>
                <a:ea typeface="微軟正黑體" panose="020B0604030504040204" pitchFamily="34" charset="-120"/>
              </a:rPr>
              <a:t>容</a:t>
            </a:r>
            <a:endParaRPr lang="ko-KR" altLang="en-US" dirty="0">
              <a:latin typeface="微軟正黑體" panose="020B0604030504040204" pitchFamily="34" charset="-120"/>
            </a:endParaRPr>
          </a:p>
        </p:txBody>
      </p:sp>
      <p:sp>
        <p:nvSpPr>
          <p:cNvPr id="4" name="Trapezoid 13">
            <a:extLst>
              <a:ext uri="{FF2B5EF4-FFF2-40B4-BE49-F238E27FC236}">
                <a16:creationId xmlns:a16="http://schemas.microsoft.com/office/drawing/2014/main" id="{CEA923DC-2B60-4B7E-8D70-BCB44E0433D2}"/>
              </a:ext>
            </a:extLst>
          </p:cNvPr>
          <p:cNvSpPr/>
          <p:nvPr/>
        </p:nvSpPr>
        <p:spPr>
          <a:xfrm>
            <a:off x="4326345" y="1707654"/>
            <a:ext cx="491310" cy="415432"/>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39719355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7882332"/>
              </p:ext>
            </p:extLst>
          </p:nvPr>
        </p:nvGraphicFramePr>
        <p:xfrm>
          <a:off x="693321" y="1319986"/>
          <a:ext cx="1847825" cy="3579451"/>
        </p:xfrm>
        <a:graphic>
          <a:graphicData uri="http://schemas.openxmlformats.org/drawingml/2006/table">
            <a:tbl>
              <a:tblPr firstRow="1" bandRow="1">
                <a:tableStyleId>{5940675A-B579-460E-94D1-54222C63F5DA}</a:tableStyleId>
              </a:tblPr>
              <a:tblGrid>
                <a:gridCol w="1847825">
                  <a:extLst>
                    <a:ext uri="{9D8B030D-6E8A-4147-A177-3AD203B41FA5}">
                      <a16:colId xmlns:a16="http://schemas.microsoft.com/office/drawing/2014/main" val="20000"/>
                    </a:ext>
                  </a:extLst>
                </a:gridCol>
              </a:tblGrid>
              <a:tr h="402657">
                <a:tc>
                  <a:txBody>
                    <a:bodyPr/>
                    <a:lstStyle/>
                    <a:p>
                      <a:pPr algn="ctr"/>
                      <a:endParaRPr lang="ko-KR" altLang="en-US" sz="1400" b="1" dirty="0">
                        <a:solidFill>
                          <a:schemeClr val="bg1"/>
                        </a:solidFill>
                        <a:latin typeface="+mn-lt"/>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921115">
                <a:tc>
                  <a:txBody>
                    <a:bodyPr/>
                    <a:lstStyle/>
                    <a:p>
                      <a:pPr algn="ctr" latinLnBrk="1"/>
                      <a:r>
                        <a:rPr lang="zh-TW" altLang="en-US" sz="1400" b="1" dirty="0" smtClean="0">
                          <a:solidFill>
                            <a:schemeClr val="bg1"/>
                          </a:solidFill>
                          <a:latin typeface="微軟正黑體" panose="020B0604030504040204" pitchFamily="34" charset="-120"/>
                          <a:ea typeface="微軟正黑體" panose="020B0604030504040204" pitchFamily="34" charset="-120"/>
                          <a:cs typeface="Arial" pitchFamily="34" charset="0"/>
                        </a:rPr>
                        <a:t>資料集</a:t>
                      </a:r>
                      <a:endParaRPr lang="en-US" altLang="ko-KR" sz="1400" b="1" dirty="0">
                        <a:solidFill>
                          <a:schemeClr val="bg1"/>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1"/>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期間</a:t>
                      </a:r>
                      <a:endParaRPr lang="en-US" altLang="ko-KR" sz="1400" b="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alpha val="20000"/>
                      </a:schemeClr>
                    </a:solidFill>
                  </a:tcPr>
                </a:tc>
                <a:extLst>
                  <a:ext uri="{0D108BD9-81ED-4DB2-BD59-A6C34878D82A}">
                    <a16:rowId xmlns:a16="http://schemas.microsoft.com/office/drawing/2014/main" val="10002"/>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預測目標</a:t>
                      </a:r>
                      <a:endParaRPr lang="en-US" altLang="ko-KR" sz="1400" b="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alpha val="20000"/>
                      </a:schemeClr>
                    </a:solidFill>
                  </a:tcPr>
                </a:tc>
                <a:extLst>
                  <a:ext uri="{0D108BD9-81ED-4DB2-BD59-A6C34878D82A}">
                    <a16:rowId xmlns:a16="http://schemas.microsoft.com/office/drawing/2014/main" val="10003"/>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測試資料集</a:t>
                      </a:r>
                      <a:endParaRPr lang="en-US" altLang="ko-KR" sz="1400" b="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alpha val="20000"/>
                      </a:schemeClr>
                    </a:solidFill>
                  </a:tcPr>
                </a:tc>
                <a:extLst>
                  <a:ext uri="{0D108BD9-81ED-4DB2-BD59-A6C34878D82A}">
                    <a16:rowId xmlns:a16="http://schemas.microsoft.com/office/drawing/2014/main" val="10004"/>
                  </a:ext>
                </a:extLst>
              </a:tr>
              <a:tr h="104770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solidFill>
                          <a:latin typeface="微軟正黑體" panose="020B0604030504040204" pitchFamily="34" charset="-120"/>
                          <a:ea typeface="微軟正黑體" panose="020B0604030504040204" pitchFamily="34" charset="-120"/>
                          <a:cs typeface="Arial" pitchFamily="34" charset="0"/>
                        </a:rPr>
                        <a:t>實驗目的</a:t>
                      </a:r>
                      <a:endParaRPr lang="en-US" altLang="ko-KR" sz="1400" b="0" dirty="0">
                        <a:solidFill>
                          <a:schemeClr val="tx1"/>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alpha val="20000"/>
                      </a:schemeClr>
                    </a:solidFill>
                  </a:tcPr>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503089739"/>
              </p:ext>
            </p:extLst>
          </p:nvPr>
        </p:nvGraphicFramePr>
        <p:xfrm>
          <a:off x="2661540" y="1318217"/>
          <a:ext cx="1847825" cy="3603216"/>
        </p:xfrm>
        <a:graphic>
          <a:graphicData uri="http://schemas.openxmlformats.org/drawingml/2006/table">
            <a:tbl>
              <a:tblPr firstRow="1" bandRow="1">
                <a:tableStyleId>{5940675A-B579-460E-94D1-54222C63F5DA}</a:tableStyleId>
              </a:tblPr>
              <a:tblGrid>
                <a:gridCol w="1847825">
                  <a:extLst>
                    <a:ext uri="{9D8B030D-6E8A-4147-A177-3AD203B41FA5}">
                      <a16:colId xmlns:a16="http://schemas.microsoft.com/office/drawing/2014/main" val="20000"/>
                    </a:ext>
                  </a:extLst>
                </a:gridCol>
              </a:tblGrid>
              <a:tr h="402657">
                <a:tc>
                  <a:txBody>
                    <a:bodyPr/>
                    <a:lstStyle/>
                    <a:p>
                      <a:pPr algn="ctr"/>
                      <a:r>
                        <a:rPr lang="zh-TW" altLang="en-US" sz="1400" b="1" dirty="0" smtClean="0">
                          <a:solidFill>
                            <a:schemeClr val="tx1"/>
                          </a:solidFill>
                          <a:latin typeface="微軟正黑體" panose="020B0604030504040204" pitchFamily="34" charset="-120"/>
                          <a:ea typeface="微軟正黑體" panose="020B0604030504040204" pitchFamily="34" charset="-120"/>
                          <a:cs typeface="Arial" pitchFamily="34" charset="0"/>
                        </a:rPr>
                        <a:t>實驗一</a:t>
                      </a:r>
                      <a:endParaRPr lang="ko-KR" altLang="en-US" sz="1400" b="1" dirty="0">
                        <a:solidFill>
                          <a:schemeClr val="tx1"/>
                        </a:solidFill>
                        <a:latin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756219">
                <a:tc>
                  <a:txBody>
                    <a:bodyPr/>
                    <a:lstStyle/>
                    <a:p>
                      <a:pPr algn="ctr" latinLnBrk="1"/>
                      <a:r>
                        <a:rPr lang="en-US" altLang="zh-TW" sz="1400" b="1" kern="1200" dirty="0" smtClean="0">
                          <a:solidFill>
                            <a:schemeClr val="bg1"/>
                          </a:solidFill>
                          <a:effectLst/>
                          <a:latin typeface="+mn-lt"/>
                          <a:ea typeface="+mn-ea"/>
                          <a:cs typeface="+mn-cs"/>
                        </a:rPr>
                        <a:t>SSEC</a:t>
                      </a:r>
                    </a:p>
                    <a:p>
                      <a:pPr algn="ctr" latinLnBrk="1"/>
                      <a:r>
                        <a:rPr lang="en-US" altLang="zh-TW" sz="1400" b="1" kern="1200" dirty="0" smtClean="0">
                          <a:solidFill>
                            <a:schemeClr val="bg1"/>
                          </a:solidFill>
                          <a:effectLst/>
                          <a:latin typeface="+mn-lt"/>
                          <a:ea typeface="+mn-ea"/>
                          <a:cs typeface="+mn-cs"/>
                        </a:rPr>
                        <a:t>HIS</a:t>
                      </a:r>
                    </a:p>
                    <a:p>
                      <a:pPr algn="ctr" latinLnBrk="1"/>
                      <a:r>
                        <a:rPr lang="en-US" altLang="zh-TW" sz="1400" b="1" kern="1200" dirty="0" smtClean="0">
                          <a:solidFill>
                            <a:schemeClr val="bg1"/>
                          </a:solidFill>
                          <a:effectLst/>
                          <a:latin typeface="+mn-lt"/>
                          <a:ea typeface="+mn-ea"/>
                          <a:cs typeface="+mn-cs"/>
                        </a:rPr>
                        <a:t>Nikkei 225</a:t>
                      </a:r>
                    </a:p>
                    <a:p>
                      <a:pPr algn="ctr" latinLnBrk="1"/>
                      <a:r>
                        <a:rPr lang="en-US" altLang="ko-KR" sz="1400" b="1" dirty="0" smtClean="0">
                          <a:solidFill>
                            <a:schemeClr val="bg1"/>
                          </a:solidFill>
                          <a:latin typeface="+mn-lt"/>
                          <a:cs typeface="Arial" pitchFamily="34" charset="0"/>
                        </a:rPr>
                        <a:t>DJI</a:t>
                      </a:r>
                      <a:endParaRPr lang="en-US" altLang="ko-KR" sz="1400" b="1" dirty="0">
                        <a:solidFill>
                          <a:schemeClr val="bg1"/>
                        </a:solidFill>
                        <a:latin typeface="+mn-lt"/>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10001"/>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chemeClr val="tx1">
                              <a:lumMod val="75000"/>
                              <a:lumOff val="25000"/>
                            </a:schemeClr>
                          </a:solidFill>
                          <a:latin typeface="+mn-lt"/>
                          <a:cs typeface="Arial" pitchFamily="34" charset="0"/>
                        </a:rPr>
                        <a:t>2018</a:t>
                      </a:r>
                      <a:endParaRPr lang="en-US" altLang="ko-KR" sz="14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extLst>
                  <a:ext uri="{0D108BD9-81ED-4DB2-BD59-A6C34878D82A}">
                    <a16:rowId xmlns:a16="http://schemas.microsoft.com/office/drawing/2014/main" val="10002"/>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多目標預測</a:t>
                      </a:r>
                      <a:endParaRPr lang="en-US" altLang="ko-KR" sz="1400" b="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extLst>
                  <a:ext uri="{0D108BD9-81ED-4DB2-BD59-A6C34878D82A}">
                    <a16:rowId xmlns:a16="http://schemas.microsoft.com/office/drawing/2014/main" val="10003"/>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chemeClr val="tx1">
                              <a:lumMod val="75000"/>
                              <a:lumOff val="25000"/>
                            </a:schemeClr>
                          </a:solidFill>
                          <a:latin typeface="+mn-lt"/>
                          <a:cs typeface="Arial" pitchFamily="34" charset="0"/>
                        </a:rPr>
                        <a:t>83%</a:t>
                      </a:r>
                      <a:endParaRPr lang="en-US" altLang="ko-KR" sz="14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extLst>
                  <a:ext uri="{0D108BD9-81ED-4DB2-BD59-A6C34878D82A}">
                    <a16:rowId xmlns:a16="http://schemas.microsoft.com/office/drawing/2014/main" val="10004"/>
                  </a:ext>
                </a:extLst>
              </a:tr>
              <a:tr h="104770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solidFill>
                          <a:latin typeface="微軟正黑體" panose="020B0604030504040204" pitchFamily="34" charset="-120"/>
                          <a:ea typeface="微軟正黑體" panose="020B0604030504040204" pitchFamily="34" charset="-120"/>
                          <a:cs typeface="Arial" pitchFamily="34" charset="0"/>
                        </a:rPr>
                        <a:t>檢驗特徵挑選的效能</a:t>
                      </a:r>
                      <a:endParaRPr lang="en-US" altLang="ko-KR" sz="1400" b="1" dirty="0">
                        <a:solidFill>
                          <a:schemeClr val="tx1"/>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61077634"/>
              </p:ext>
            </p:extLst>
          </p:nvPr>
        </p:nvGraphicFramePr>
        <p:xfrm>
          <a:off x="4629759" y="1316448"/>
          <a:ext cx="1847825" cy="3582989"/>
        </p:xfrm>
        <a:graphic>
          <a:graphicData uri="http://schemas.openxmlformats.org/drawingml/2006/table">
            <a:tbl>
              <a:tblPr firstRow="1" bandRow="1">
                <a:tableStyleId>{5940675A-B579-460E-94D1-54222C63F5DA}</a:tableStyleId>
              </a:tblPr>
              <a:tblGrid>
                <a:gridCol w="1847825">
                  <a:extLst>
                    <a:ext uri="{9D8B030D-6E8A-4147-A177-3AD203B41FA5}">
                      <a16:colId xmlns:a16="http://schemas.microsoft.com/office/drawing/2014/main" val="20000"/>
                    </a:ext>
                  </a:extLst>
                </a:gridCol>
              </a:tblGrid>
              <a:tr h="402657">
                <a:tc>
                  <a:txBody>
                    <a:bodyPr/>
                    <a:lstStyle/>
                    <a:p>
                      <a:pPr algn="ctr"/>
                      <a:r>
                        <a:rPr lang="zh-TW" altLang="en-US" sz="1400" b="1" dirty="0" smtClean="0">
                          <a:solidFill>
                            <a:schemeClr val="tx1"/>
                          </a:solidFill>
                          <a:latin typeface="微軟正黑體" panose="020B0604030504040204" pitchFamily="34" charset="-120"/>
                          <a:ea typeface="微軟正黑體" panose="020B0604030504040204" pitchFamily="34" charset="-120"/>
                          <a:cs typeface="Arial" pitchFamily="34" charset="0"/>
                        </a:rPr>
                        <a:t>實驗二</a:t>
                      </a:r>
                      <a:endParaRPr lang="ko-KR" altLang="en-US" sz="1400" b="1" dirty="0">
                        <a:solidFill>
                          <a:schemeClr val="tx1"/>
                        </a:solidFill>
                        <a:latin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924653">
                <a:tc>
                  <a:txBody>
                    <a:bodyPr/>
                    <a:lstStyle/>
                    <a:p>
                      <a:pPr algn="ctr" latinLnBrk="1"/>
                      <a:r>
                        <a:rPr lang="en-US" altLang="zh-TW" sz="1400" b="1" kern="1200" dirty="0" smtClean="0">
                          <a:solidFill>
                            <a:schemeClr val="bg1"/>
                          </a:solidFill>
                          <a:effectLst/>
                          <a:latin typeface="+mn-lt"/>
                          <a:ea typeface="+mn-ea"/>
                          <a:cs typeface="+mn-cs"/>
                        </a:rPr>
                        <a:t>SSEC</a:t>
                      </a:r>
                    </a:p>
                  </a:txBody>
                  <a:tcPr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1"/>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chemeClr val="tx1">
                              <a:lumMod val="75000"/>
                              <a:lumOff val="25000"/>
                            </a:schemeClr>
                          </a:solidFill>
                          <a:latin typeface="+mn-lt"/>
                          <a:cs typeface="Arial" pitchFamily="34" charset="0"/>
                        </a:rPr>
                        <a:t>2000-2006</a:t>
                      </a:r>
                      <a:endParaRPr lang="en-US" altLang="ko-KR" sz="14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extLst>
                  <a:ext uri="{0D108BD9-81ED-4DB2-BD59-A6C34878D82A}">
                    <a16:rowId xmlns:a16="http://schemas.microsoft.com/office/drawing/2014/main" val="10002"/>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單目標預測</a:t>
                      </a:r>
                      <a:endParaRPr lang="en-US" altLang="ko-KR" sz="1400" b="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extLst>
                  <a:ext uri="{0D108BD9-81ED-4DB2-BD59-A6C34878D82A}">
                    <a16:rowId xmlns:a16="http://schemas.microsoft.com/office/drawing/2014/main" val="10003"/>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chemeClr val="tx1">
                              <a:lumMod val="75000"/>
                              <a:lumOff val="25000"/>
                            </a:schemeClr>
                          </a:solidFill>
                          <a:latin typeface="+mn-lt"/>
                          <a:cs typeface="Arial" pitchFamily="34" charset="0"/>
                        </a:rPr>
                        <a:t>83%</a:t>
                      </a:r>
                      <a:endParaRPr lang="en-US" altLang="ko-KR" sz="14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extLst>
                  <a:ext uri="{0D108BD9-81ED-4DB2-BD59-A6C34878D82A}">
                    <a16:rowId xmlns:a16="http://schemas.microsoft.com/office/drawing/2014/main" val="10004"/>
                  </a:ext>
                </a:extLst>
              </a:tr>
              <a:tr h="104770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檢驗模型單目標預測的學習效能</a:t>
                      </a:r>
                      <a:endParaRPr lang="en-US" altLang="ko-KR" sz="1400" b="1" dirty="0">
                        <a:solidFill>
                          <a:schemeClr val="bg1"/>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extLst>
                  <a:ext uri="{0D108BD9-81ED-4DB2-BD59-A6C34878D82A}">
                    <a16:rowId xmlns:a16="http://schemas.microsoft.com/office/drawing/2014/main" val="1000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249874"/>
              </p:ext>
            </p:extLst>
          </p:nvPr>
        </p:nvGraphicFramePr>
        <p:xfrm>
          <a:off x="6597977" y="1314679"/>
          <a:ext cx="1847825" cy="3603216"/>
        </p:xfrm>
        <a:graphic>
          <a:graphicData uri="http://schemas.openxmlformats.org/drawingml/2006/table">
            <a:tbl>
              <a:tblPr firstRow="1" bandRow="1">
                <a:tableStyleId>{5940675A-B579-460E-94D1-54222C63F5DA}</a:tableStyleId>
              </a:tblPr>
              <a:tblGrid>
                <a:gridCol w="1847825">
                  <a:extLst>
                    <a:ext uri="{9D8B030D-6E8A-4147-A177-3AD203B41FA5}">
                      <a16:colId xmlns:a16="http://schemas.microsoft.com/office/drawing/2014/main" val="20000"/>
                    </a:ext>
                  </a:extLst>
                </a:gridCol>
              </a:tblGrid>
              <a:tr h="402657">
                <a:tc>
                  <a:txBody>
                    <a:bodyPr/>
                    <a:lstStyle/>
                    <a:p>
                      <a:pPr algn="ctr"/>
                      <a:r>
                        <a:rPr lang="zh-TW" altLang="en-US" sz="1400" b="1" dirty="0" smtClean="0">
                          <a:solidFill>
                            <a:schemeClr val="tx1"/>
                          </a:solidFill>
                          <a:latin typeface="微軟正黑體" panose="020B0604030504040204" pitchFamily="34" charset="-120"/>
                          <a:ea typeface="微軟正黑體" panose="020B0604030504040204" pitchFamily="34" charset="-120"/>
                          <a:cs typeface="Arial" pitchFamily="34" charset="0"/>
                        </a:rPr>
                        <a:t>實驗三</a:t>
                      </a:r>
                      <a:endParaRPr lang="ko-KR" altLang="en-US" sz="1400" b="1" dirty="0">
                        <a:solidFill>
                          <a:schemeClr val="tx1"/>
                        </a:solidFill>
                        <a:latin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756219">
                <a:tc>
                  <a:txBody>
                    <a:bodyPr/>
                    <a:lstStyle/>
                    <a:p>
                      <a:pPr algn="ctr" latinLnBrk="1"/>
                      <a:r>
                        <a:rPr lang="en-US" altLang="zh-TW" sz="1400" b="1" kern="1200" dirty="0" smtClean="0">
                          <a:solidFill>
                            <a:schemeClr val="bg1"/>
                          </a:solidFill>
                          <a:effectLst/>
                          <a:latin typeface="+mn-lt"/>
                          <a:ea typeface="+mn-ea"/>
                          <a:cs typeface="+mn-cs"/>
                        </a:rPr>
                        <a:t>SSEC</a:t>
                      </a:r>
                    </a:p>
                    <a:p>
                      <a:pPr algn="ctr" latinLnBrk="1"/>
                      <a:r>
                        <a:rPr lang="en-US" altLang="zh-TW" sz="1400" b="1" kern="1200" dirty="0" smtClean="0">
                          <a:solidFill>
                            <a:schemeClr val="bg1"/>
                          </a:solidFill>
                          <a:effectLst/>
                          <a:latin typeface="+mn-lt"/>
                          <a:ea typeface="+mn-ea"/>
                          <a:cs typeface="+mn-cs"/>
                        </a:rPr>
                        <a:t>HIS</a:t>
                      </a:r>
                    </a:p>
                    <a:p>
                      <a:pPr algn="ctr" latinLnBrk="1"/>
                      <a:r>
                        <a:rPr lang="en-US" altLang="zh-TW" sz="1400" b="1" kern="1200" dirty="0" smtClean="0">
                          <a:solidFill>
                            <a:schemeClr val="bg1"/>
                          </a:solidFill>
                          <a:effectLst/>
                          <a:latin typeface="+mn-lt"/>
                          <a:ea typeface="+mn-ea"/>
                          <a:cs typeface="+mn-cs"/>
                        </a:rPr>
                        <a:t>Nikkei 225</a:t>
                      </a:r>
                    </a:p>
                    <a:p>
                      <a:pPr algn="ctr" latinLnBrk="1"/>
                      <a:r>
                        <a:rPr lang="en-US" altLang="ko-KR" sz="1400" b="1" dirty="0" smtClean="0">
                          <a:solidFill>
                            <a:schemeClr val="bg1"/>
                          </a:solidFill>
                          <a:latin typeface="+mn-lt"/>
                          <a:cs typeface="Arial" pitchFamily="34" charset="0"/>
                        </a:rPr>
                        <a:t>DJI</a:t>
                      </a:r>
                      <a:endParaRPr lang="en-US" altLang="ko-KR" sz="1400" b="1" dirty="0">
                        <a:solidFill>
                          <a:schemeClr val="bg1"/>
                        </a:solidFill>
                        <a:latin typeface="+mn-lt"/>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1"/>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chemeClr val="tx1">
                              <a:lumMod val="75000"/>
                              <a:lumOff val="25000"/>
                            </a:schemeClr>
                          </a:solidFill>
                          <a:latin typeface="+mn-lt"/>
                          <a:cs typeface="Arial" pitchFamily="34" charset="0"/>
                        </a:rPr>
                        <a:t>2002-2003</a:t>
                      </a:r>
                      <a:r>
                        <a:rPr lang="zh-TW" altLang="en-US" sz="1400" b="0" dirty="0" smtClean="0">
                          <a:solidFill>
                            <a:schemeClr val="tx1">
                              <a:lumMod val="75000"/>
                              <a:lumOff val="25000"/>
                            </a:schemeClr>
                          </a:solidFill>
                          <a:latin typeface="+mn-lt"/>
                          <a:cs typeface="Arial" pitchFamily="34" charset="0"/>
                        </a:rPr>
                        <a:t>、</a:t>
                      </a:r>
                      <a:r>
                        <a:rPr lang="en-US" altLang="zh-TW" sz="1400" b="0" dirty="0" smtClean="0">
                          <a:solidFill>
                            <a:schemeClr val="tx1">
                              <a:lumMod val="75000"/>
                              <a:lumOff val="25000"/>
                            </a:schemeClr>
                          </a:solidFill>
                          <a:latin typeface="+mn-lt"/>
                          <a:cs typeface="Arial" pitchFamily="34" charset="0"/>
                        </a:rPr>
                        <a:t>2018</a:t>
                      </a:r>
                      <a:endParaRPr lang="en-US" altLang="ko-KR" sz="14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85D8DE">
                        <a:alpha val="20000"/>
                      </a:srgbClr>
                    </a:solidFill>
                  </a:tcPr>
                </a:tc>
                <a:extLst>
                  <a:ext uri="{0D108BD9-81ED-4DB2-BD59-A6C34878D82A}">
                    <a16:rowId xmlns:a16="http://schemas.microsoft.com/office/drawing/2014/main" val="10002"/>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單、多目標預測</a:t>
                      </a:r>
                      <a:endParaRPr lang="en-US" altLang="ko-KR" sz="1400" b="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85D8DE">
                        <a:alpha val="20000"/>
                      </a:srgbClr>
                    </a:solidFill>
                  </a:tcPr>
                </a:tc>
                <a:extLst>
                  <a:ext uri="{0D108BD9-81ED-4DB2-BD59-A6C34878D82A}">
                    <a16:rowId xmlns:a16="http://schemas.microsoft.com/office/drawing/2014/main" val="10003"/>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chemeClr val="tx1">
                              <a:lumMod val="75000"/>
                              <a:lumOff val="25000"/>
                            </a:schemeClr>
                          </a:solidFill>
                          <a:latin typeface="+mn-lt"/>
                          <a:cs typeface="Arial" pitchFamily="34" charset="0"/>
                        </a:rPr>
                        <a:t>83%</a:t>
                      </a:r>
                      <a:endParaRPr lang="en-US" altLang="ko-KR" sz="14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85D8DE">
                        <a:alpha val="20000"/>
                      </a:srgbClr>
                    </a:solidFill>
                  </a:tcPr>
                </a:tc>
                <a:extLst>
                  <a:ext uri="{0D108BD9-81ED-4DB2-BD59-A6C34878D82A}">
                    <a16:rowId xmlns:a16="http://schemas.microsoft.com/office/drawing/2014/main" val="10004"/>
                  </a:ext>
                </a:extLst>
              </a:tr>
              <a:tr h="104770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檢驗單目標與多目標預測的差異</a:t>
                      </a:r>
                      <a:endParaRPr lang="en-US" altLang="ko-KR" sz="1400" b="1" dirty="0">
                        <a:solidFill>
                          <a:schemeClr val="bg1"/>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85D8DE">
                        <a:alpha val="20000"/>
                      </a:srgbClr>
                    </a:solidFill>
                  </a:tcPr>
                </a:tc>
                <a:extLst>
                  <a:ext uri="{0D108BD9-81ED-4DB2-BD59-A6C34878D82A}">
                    <a16:rowId xmlns:a16="http://schemas.microsoft.com/office/drawing/2014/main" val="10005"/>
                  </a:ext>
                </a:extLst>
              </a:tr>
            </a:tbl>
          </a:graphicData>
        </a:graphic>
      </p:graphicFrame>
      <p:sp>
        <p:nvSpPr>
          <p:cNvPr id="10" name="Text Placeholder 1"/>
          <p:cNvSpPr>
            <a:spLocks noGrp="1"/>
          </p:cNvSpPr>
          <p:nvPr>
            <p:ph type="body" sz="quarter" idx="10"/>
          </p:nvPr>
        </p:nvSpPr>
        <p:spPr>
          <a:xfrm>
            <a:off x="0" y="275942"/>
            <a:ext cx="9144000" cy="576064"/>
          </a:xfrm>
        </p:spPr>
        <p:txBody>
          <a:bodyPr/>
          <a:lstStyle/>
          <a:p>
            <a:r>
              <a:rPr lang="zh-TW" altLang="en-US" dirty="0" smtClean="0">
                <a:latin typeface="微軟正黑體" panose="020B0604030504040204" pitchFamily="34" charset="-120"/>
                <a:ea typeface="微軟正黑體" panose="020B0604030504040204" pitchFamily="34" charset="-120"/>
              </a:rPr>
              <a:t>實驗目標</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756210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75942"/>
            <a:ext cx="9144000" cy="576064"/>
          </a:xfrm>
        </p:spPr>
        <p:txBody>
          <a:bodyPr/>
          <a:lstStyle/>
          <a:p>
            <a:r>
              <a:rPr lang="zh-TW" altLang="en-US" dirty="0" smtClean="0">
                <a:latin typeface="微軟正黑體" panose="020B0604030504040204" pitchFamily="34" charset="-120"/>
                <a:ea typeface="微軟正黑體" panose="020B0604030504040204" pitchFamily="34" charset="-120"/>
              </a:rPr>
              <a:t>實驗內容</a:t>
            </a:r>
            <a:endParaRPr lang="zh-TW" altLang="en-US" dirty="0">
              <a:latin typeface="微軟正黑體" panose="020B0604030504040204" pitchFamily="34" charset="-120"/>
              <a:ea typeface="微軟正黑體" panose="020B0604030504040204" pitchFamily="34" charset="-120"/>
            </a:endParaRPr>
          </a:p>
        </p:txBody>
      </p:sp>
      <p:sp>
        <p:nvSpPr>
          <p:cNvPr id="4" name="Oval 3"/>
          <p:cNvSpPr/>
          <p:nvPr/>
        </p:nvSpPr>
        <p:spPr>
          <a:xfrm>
            <a:off x="4849012" y="1690289"/>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p:cNvSpPr/>
          <p:nvPr/>
        </p:nvSpPr>
        <p:spPr>
          <a:xfrm>
            <a:off x="672724" y="1690289"/>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p:cNvSpPr/>
          <p:nvPr/>
        </p:nvSpPr>
        <p:spPr>
          <a:xfrm>
            <a:off x="693076" y="3327229"/>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p:cNvSpPr/>
          <p:nvPr/>
        </p:nvSpPr>
        <p:spPr>
          <a:xfrm>
            <a:off x="4849012" y="3327229"/>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717112"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01</a:t>
            </a:r>
          </a:p>
        </p:txBody>
      </p:sp>
      <p:sp>
        <p:nvSpPr>
          <p:cNvPr id="9" name="TextBox 8"/>
          <p:cNvSpPr txBox="1"/>
          <p:nvPr/>
        </p:nvSpPr>
        <p:spPr>
          <a:xfrm>
            <a:off x="737463"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03</a:t>
            </a:r>
          </a:p>
        </p:txBody>
      </p:sp>
      <p:sp>
        <p:nvSpPr>
          <p:cNvPr id="10" name="TextBox 9"/>
          <p:cNvSpPr txBox="1"/>
          <p:nvPr/>
        </p:nvSpPr>
        <p:spPr>
          <a:xfrm>
            <a:off x="4893400"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02</a:t>
            </a:r>
          </a:p>
        </p:txBody>
      </p:sp>
      <p:sp>
        <p:nvSpPr>
          <p:cNvPr id="11" name="TextBox 10"/>
          <p:cNvSpPr txBox="1"/>
          <p:nvPr/>
        </p:nvSpPr>
        <p:spPr>
          <a:xfrm>
            <a:off x="4893400"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04</a:t>
            </a:r>
          </a:p>
        </p:txBody>
      </p:sp>
      <p:grpSp>
        <p:nvGrpSpPr>
          <p:cNvPr id="12" name="Group 11"/>
          <p:cNvGrpSpPr/>
          <p:nvPr/>
        </p:nvGrpSpPr>
        <p:grpSpPr>
          <a:xfrm>
            <a:off x="1432668" y="1452221"/>
            <a:ext cx="2932815" cy="1138774"/>
            <a:chOff x="1448988" y="1564503"/>
            <a:chExt cx="3030085" cy="1138774"/>
          </a:xfrm>
        </p:grpSpPr>
        <p:sp>
          <p:nvSpPr>
            <p:cNvPr id="13" name="TextBox 12"/>
            <p:cNvSpPr txBox="1"/>
            <p:nvPr/>
          </p:nvSpPr>
          <p:spPr>
            <a:xfrm>
              <a:off x="1454023" y="1872280"/>
              <a:ext cx="3023679" cy="830997"/>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不同市場的股價資料可能有很大的差異，故正規化維持系統的穩定性</a:t>
              </a:r>
              <a:endParaRPr lang="en-US" altLang="ko-KR"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14" name="TextBox 13"/>
            <p:cNvSpPr txBox="1"/>
            <p:nvPr/>
          </p:nvSpPr>
          <p:spPr>
            <a:xfrm>
              <a:off x="1448988"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數據正規化</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5" name="Group 14"/>
          <p:cNvGrpSpPr/>
          <p:nvPr/>
        </p:nvGrpSpPr>
        <p:grpSpPr>
          <a:xfrm>
            <a:off x="1437541" y="3089161"/>
            <a:ext cx="2977663" cy="1171343"/>
            <a:chOff x="1402654" y="1564503"/>
            <a:chExt cx="3076420" cy="1171343"/>
          </a:xfrm>
        </p:grpSpPr>
        <p:sp>
          <p:nvSpPr>
            <p:cNvPr id="16" name="TextBox 15"/>
            <p:cNvSpPr txBox="1"/>
            <p:nvPr/>
          </p:nvSpPr>
          <p:spPr>
            <a:xfrm>
              <a:off x="1402654" y="1904849"/>
              <a:ext cx="3023679" cy="830997"/>
            </a:xfrm>
            <a:prstGeom prst="rect">
              <a:avLst/>
            </a:prstGeom>
            <a:noFill/>
          </p:spPr>
          <p:txBody>
            <a:bodyPr wrap="square" rtlCol="0" anchor="ctr">
              <a:spAutoFit/>
            </a:bodyPr>
            <a:lstStyle/>
            <a:p>
              <a:r>
                <a:rPr lang="zh-TW" altLang="zh-TW" sz="1600" dirty="0">
                  <a:latin typeface="微軟正黑體" panose="020B0604030504040204" pitchFamily="34" charset="-120"/>
                  <a:ea typeface="微軟正黑體" panose="020B0604030504040204" pitchFamily="34" charset="-120"/>
                </a:rPr>
                <a:t>以一個月份的資料預測後一天</a:t>
              </a:r>
              <a:r>
                <a:rPr lang="zh-TW" altLang="zh-TW" sz="1600" dirty="0" smtClean="0">
                  <a:latin typeface="微軟正黑體" panose="020B0604030504040204" pitchFamily="34" charset="-120"/>
                  <a:ea typeface="微軟正黑體" panose="020B0604030504040204" pitchFamily="34" charset="-120"/>
                </a:rPr>
                <a:t>股價</a:t>
              </a:r>
              <a:r>
                <a:rPr lang="zh-TW" altLang="en-US" sz="1600" dirty="0" smtClean="0">
                  <a:latin typeface="微軟正黑體" panose="020B0604030504040204" pitchFamily="34" charset="-120"/>
                  <a:ea typeface="微軟正黑體" panose="020B0604030504040204" pitchFamily="34" charset="-120"/>
                </a:rPr>
                <a:t>（候選特徵數為</a:t>
              </a:r>
              <a:r>
                <a:rPr lang="en-US" altLang="zh-TW" sz="1600" dirty="0" smtClean="0">
                  <a:latin typeface="微軟正黑體" panose="020B0604030504040204" pitchFamily="34" charset="-120"/>
                  <a:ea typeface="微軟正黑體" panose="020B0604030504040204" pitchFamily="34" charset="-120"/>
                </a:rPr>
                <a:t>30</a:t>
              </a:r>
              <a:r>
                <a:rPr lang="zh-TW" altLang="en-US" sz="1600" dirty="0" smtClean="0">
                  <a:latin typeface="微軟正黑體" panose="020B0604030504040204" pitchFamily="34" charset="-120"/>
                  <a:ea typeface="微軟正黑體" panose="020B0604030504040204" pitchFamily="34" charset="-120"/>
                </a:rPr>
                <a:t>）</a:t>
              </a:r>
              <a:r>
                <a:rPr lang="zh-TW" altLang="zh-TW" sz="1600" dirty="0" smtClean="0">
                  <a:latin typeface="微軟正黑體" panose="020B0604030504040204" pitchFamily="34" charset="-120"/>
                  <a:ea typeface="微軟正黑體" panose="020B0604030504040204" pitchFamily="34" charset="-120"/>
                </a:rPr>
                <a:t>，</a:t>
              </a:r>
              <a:r>
                <a:rPr lang="zh-TW" altLang="zh-TW" sz="1600" dirty="0">
                  <a:latin typeface="微軟正黑體" panose="020B0604030504040204" pitchFamily="34" charset="-120"/>
                  <a:ea typeface="微軟正黑體" panose="020B0604030504040204" pitchFamily="34" charset="-120"/>
                </a:rPr>
                <a:t>執行實驗十次、每次迭代</a:t>
              </a:r>
              <a:r>
                <a:rPr lang="en-US" altLang="zh-TW" sz="1600" dirty="0">
                  <a:latin typeface="微軟正黑體" panose="020B0604030504040204" pitchFamily="34" charset="-120"/>
                  <a:ea typeface="微軟正黑體" panose="020B0604030504040204" pitchFamily="34" charset="-120"/>
                </a:rPr>
                <a:t>1000</a:t>
              </a:r>
              <a:r>
                <a:rPr lang="zh-TW" altLang="zh-TW" sz="1600" dirty="0" smtClean="0">
                  <a:latin typeface="微軟正黑體" panose="020B0604030504040204" pitchFamily="34" charset="-120"/>
                  <a:ea typeface="微軟正黑體" panose="020B0604030504040204" pitchFamily="34" charset="-120"/>
                </a:rPr>
                <a:t>回</a:t>
              </a:r>
              <a:endParaRPr lang="ko-KR" altLang="en-US" sz="1050" dirty="0">
                <a:solidFill>
                  <a:schemeClr val="tx1">
                    <a:lumMod val="75000"/>
                    <a:lumOff val="25000"/>
                  </a:schemeClr>
                </a:solidFill>
                <a:latin typeface="微軟正黑體" panose="020B0604030504040204" pitchFamily="34" charset="-120"/>
                <a:cs typeface="Arial" pitchFamily="34" charset="0"/>
              </a:endParaRPr>
            </a:p>
          </p:txBody>
        </p:sp>
        <p:sp>
          <p:nvSpPr>
            <p:cNvPr id="17" name="TextBox 16"/>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實驗設</a:t>
              </a:r>
              <a:r>
                <a:rPr lang="zh-TW" altLang="en-US" sz="1600" b="1" dirty="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定</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8" name="Group 17"/>
          <p:cNvGrpSpPr/>
          <p:nvPr/>
        </p:nvGrpSpPr>
        <p:grpSpPr>
          <a:xfrm>
            <a:off x="5656236" y="1450677"/>
            <a:ext cx="2932815" cy="1138773"/>
            <a:chOff x="1448989" y="1564503"/>
            <a:chExt cx="3030085" cy="1138773"/>
          </a:xfrm>
        </p:grpSpPr>
        <p:sp>
          <p:nvSpPr>
            <p:cNvPr id="19" name="TextBox 18"/>
            <p:cNvSpPr txBox="1"/>
            <p:nvPr/>
          </p:nvSpPr>
          <p:spPr>
            <a:xfrm>
              <a:off x="1454023" y="1872279"/>
              <a:ext cx="3023679" cy="830997"/>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規則數與參數的數量有直接關係，為避免參數量過多導致過度凝合設定規則數為</a:t>
              </a:r>
              <a:r>
                <a:rPr lang="en-US" altLang="zh-TW" sz="1600" dirty="0" smtClean="0">
                  <a:latin typeface="微軟正黑體" panose="020B0604030504040204" pitchFamily="34" charset="-120"/>
                  <a:ea typeface="微軟正黑體" panose="020B0604030504040204" pitchFamily="34" charset="-120"/>
                </a:rPr>
                <a:t>2-4</a:t>
              </a:r>
              <a:r>
                <a:rPr lang="zh-TW" altLang="en-US" sz="1600" dirty="0" smtClean="0">
                  <a:latin typeface="微軟正黑體" panose="020B0604030504040204" pitchFamily="34" charset="-120"/>
                  <a:ea typeface="微軟正黑體" panose="020B0604030504040204" pitchFamily="34" charset="-120"/>
                </a:rPr>
                <a:t>條</a:t>
              </a:r>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20" name="TextBox 19"/>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規則數限制</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21" name="Group 20"/>
          <p:cNvGrpSpPr/>
          <p:nvPr/>
        </p:nvGrpSpPr>
        <p:grpSpPr>
          <a:xfrm>
            <a:off x="5705955" y="3087617"/>
            <a:ext cx="2932815" cy="1138773"/>
            <a:chOff x="1448989" y="1564503"/>
            <a:chExt cx="3030085" cy="1138773"/>
          </a:xfrm>
        </p:grpSpPr>
        <p:sp>
          <p:nvSpPr>
            <p:cNvPr id="22" name="TextBox 21"/>
            <p:cNvSpPr txBox="1"/>
            <p:nvPr/>
          </p:nvSpPr>
          <p:spPr>
            <a:xfrm>
              <a:off x="1454023" y="1872279"/>
              <a:ext cx="3023679" cy="830997"/>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採用均方根誤差</a:t>
              </a:r>
              <a:r>
                <a:rPr lang="en-US" altLang="zh-TW" sz="1600" dirty="0" smtClean="0">
                  <a:latin typeface="微軟正黑體" panose="020B0604030504040204" pitchFamily="34" charset="-120"/>
                  <a:ea typeface="微軟正黑體" panose="020B0604030504040204" pitchFamily="34" charset="-120"/>
                </a:rPr>
                <a:t>RMSE</a:t>
              </a:r>
              <a:r>
                <a:rPr lang="zh-TW" altLang="en-US" sz="1600" dirty="0" smtClean="0">
                  <a:latin typeface="微軟正黑體" panose="020B0604030504040204" pitchFamily="34" charset="-120"/>
                  <a:ea typeface="微軟正黑體" panose="020B0604030504040204" pitchFamily="34" charset="-120"/>
                </a:rPr>
                <a:t>作為模型的效能指標，判斷模型的學習效果</a:t>
              </a:r>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23" name="TextBox 22"/>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效能指標</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mc:AlternateContent xmlns:mc="http://schemas.openxmlformats.org/markup-compatibility/2006" xmlns:a14="http://schemas.microsoft.com/office/drawing/2010/main">
        <mc:Choice Requires="a14">
          <p:sp>
            <p:nvSpPr>
              <p:cNvPr id="25" name="矩形 24"/>
              <p:cNvSpPr/>
              <p:nvPr/>
            </p:nvSpPr>
            <p:spPr>
              <a:xfrm>
                <a:off x="2442841" y="2311785"/>
                <a:ext cx="1602490" cy="4976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TW" altLang="en-US" sz="1400" i="1">
                              <a:latin typeface="Cambria Math" panose="02040503050406030204" pitchFamily="18" charset="0"/>
                            </a:rPr>
                          </m:ctrlPr>
                        </m:sSupPr>
                        <m:e>
                          <m:r>
                            <a:rPr lang="zh-TW" altLang="en-US" sz="1400" i="1">
                              <a:latin typeface="Cambria Math" panose="02040503050406030204" pitchFamily="18" charset="0"/>
                            </a:rPr>
                            <m:t>𝑥</m:t>
                          </m:r>
                        </m:e>
                        <m:sup>
                          <m:r>
                            <a:rPr lang="zh-TW" altLang="en-US" sz="1400" i="0">
                              <a:latin typeface="Cambria Math" panose="02040503050406030204" pitchFamily="18" charset="0"/>
                            </a:rPr>
                            <m:t>∗</m:t>
                          </m:r>
                        </m:sup>
                      </m:sSup>
                      <m:r>
                        <a:rPr lang="zh-TW" altLang="en-US" sz="1400" i="0">
                          <a:latin typeface="Cambria Math" panose="02040503050406030204" pitchFamily="18" charset="0"/>
                        </a:rPr>
                        <m:t>=</m:t>
                      </m:r>
                      <m:f>
                        <m:fPr>
                          <m:ctrlPr>
                            <a:rPr lang="zh-TW" altLang="en-US" sz="1400" i="1">
                              <a:latin typeface="Cambria Math" panose="02040503050406030204" pitchFamily="18" charset="0"/>
                            </a:rPr>
                          </m:ctrlPr>
                        </m:fPr>
                        <m:num>
                          <m:r>
                            <a:rPr lang="zh-TW" altLang="en-US" sz="1400" i="1">
                              <a:latin typeface="Cambria Math" panose="02040503050406030204" pitchFamily="18" charset="0"/>
                            </a:rPr>
                            <m:t>𝑥</m:t>
                          </m:r>
                          <m:r>
                            <a:rPr lang="zh-TW" altLang="en-US" sz="1400" i="0">
                              <a:latin typeface="Cambria Math" panose="02040503050406030204" pitchFamily="18" charset="0"/>
                            </a:rPr>
                            <m:t>−</m:t>
                          </m:r>
                          <m:sSub>
                            <m:sSubPr>
                              <m:ctrlPr>
                                <a:rPr lang="zh-TW" altLang="en-US" sz="1400" i="1">
                                  <a:latin typeface="Cambria Math" panose="02040503050406030204" pitchFamily="18" charset="0"/>
                                </a:rPr>
                              </m:ctrlPr>
                            </m:sSubPr>
                            <m:e>
                              <m:r>
                                <a:rPr lang="zh-TW" altLang="en-US" sz="1400" i="1">
                                  <a:latin typeface="Cambria Math" panose="02040503050406030204" pitchFamily="18" charset="0"/>
                                </a:rPr>
                                <m:t>𝑥</m:t>
                              </m:r>
                            </m:e>
                            <m:sub>
                              <m:r>
                                <a:rPr lang="zh-TW" altLang="en-US" sz="1400" i="1">
                                  <a:latin typeface="Cambria Math" panose="02040503050406030204" pitchFamily="18" charset="0"/>
                                </a:rPr>
                                <m:t>𝑚𝑖𝑛</m:t>
                              </m:r>
                            </m:sub>
                          </m:sSub>
                        </m:num>
                        <m:den>
                          <m:sSub>
                            <m:sSubPr>
                              <m:ctrlPr>
                                <a:rPr lang="zh-TW" altLang="en-US" sz="1400" i="1">
                                  <a:latin typeface="Cambria Math" panose="02040503050406030204" pitchFamily="18" charset="0"/>
                                </a:rPr>
                              </m:ctrlPr>
                            </m:sSubPr>
                            <m:e>
                              <m:r>
                                <a:rPr lang="zh-TW" altLang="en-US" sz="1400" i="1">
                                  <a:latin typeface="Cambria Math" panose="02040503050406030204" pitchFamily="18" charset="0"/>
                                </a:rPr>
                                <m:t>𝑥</m:t>
                              </m:r>
                            </m:e>
                            <m:sub>
                              <m:r>
                                <a:rPr lang="zh-TW" altLang="en-US" sz="1400" i="1">
                                  <a:latin typeface="Cambria Math" panose="02040503050406030204" pitchFamily="18" charset="0"/>
                                </a:rPr>
                                <m:t>𝑚𝑎𝑥</m:t>
                              </m:r>
                            </m:sub>
                          </m:sSub>
                          <m:r>
                            <a:rPr lang="zh-TW" altLang="en-US" sz="1400" i="0">
                              <a:latin typeface="Cambria Math" panose="02040503050406030204" pitchFamily="18" charset="0"/>
                            </a:rPr>
                            <m:t>−</m:t>
                          </m:r>
                          <m:sSub>
                            <m:sSubPr>
                              <m:ctrlPr>
                                <a:rPr lang="zh-TW" altLang="en-US" sz="1400" i="1">
                                  <a:latin typeface="Cambria Math" panose="02040503050406030204" pitchFamily="18" charset="0"/>
                                </a:rPr>
                              </m:ctrlPr>
                            </m:sSubPr>
                            <m:e>
                              <m:r>
                                <a:rPr lang="zh-TW" altLang="en-US" sz="1400" i="1">
                                  <a:latin typeface="Cambria Math" panose="02040503050406030204" pitchFamily="18" charset="0"/>
                                </a:rPr>
                                <m:t>𝑥</m:t>
                              </m:r>
                            </m:e>
                            <m:sub>
                              <m:r>
                                <a:rPr lang="zh-TW" altLang="en-US" sz="1400" i="1">
                                  <a:latin typeface="Cambria Math" panose="02040503050406030204" pitchFamily="18" charset="0"/>
                                </a:rPr>
                                <m:t>𝑚𝑖𝑛</m:t>
                              </m:r>
                            </m:sub>
                          </m:sSub>
                        </m:den>
                      </m:f>
                    </m:oMath>
                  </m:oMathPara>
                </a14:m>
                <a:endParaRPr lang="zh-TW"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2442841" y="2311785"/>
                <a:ext cx="1602490" cy="497637"/>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384671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特徵的擷取與影響</a:t>
            </a:r>
          </a:p>
        </p:txBody>
      </p:sp>
      <p:graphicFrame>
        <p:nvGraphicFramePr>
          <p:cNvPr id="2" name="表格 1"/>
          <p:cNvGraphicFramePr>
            <a:graphicFrameLocks noGrp="1"/>
          </p:cNvGraphicFramePr>
          <p:nvPr>
            <p:extLst>
              <p:ext uri="{D42A27DB-BD31-4B8C-83A1-F6EECF244321}">
                <p14:modId xmlns:p14="http://schemas.microsoft.com/office/powerpoint/2010/main" val="1206212890"/>
              </p:ext>
            </p:extLst>
          </p:nvPr>
        </p:nvGraphicFramePr>
        <p:xfrm>
          <a:off x="179511" y="915566"/>
          <a:ext cx="8640001" cy="3672406"/>
        </p:xfrm>
        <a:graphic>
          <a:graphicData uri="http://schemas.openxmlformats.org/drawingml/2006/table">
            <a:tbl>
              <a:tblPr firstRow="1" firstCol="1" bandRow="1">
                <a:tableStyleId>{5C22544A-7EE6-4342-B048-85BDC9FD1C3A}</a:tableStyleId>
              </a:tblPr>
              <a:tblGrid>
                <a:gridCol w="1195659">
                  <a:extLst>
                    <a:ext uri="{9D8B030D-6E8A-4147-A177-3AD203B41FA5}">
                      <a16:colId xmlns:a16="http://schemas.microsoft.com/office/drawing/2014/main" val="763540646"/>
                    </a:ext>
                  </a:extLst>
                </a:gridCol>
                <a:gridCol w="1468342">
                  <a:extLst>
                    <a:ext uri="{9D8B030D-6E8A-4147-A177-3AD203B41FA5}">
                      <a16:colId xmlns:a16="http://schemas.microsoft.com/office/drawing/2014/main" val="1320940030"/>
                    </a:ext>
                  </a:extLst>
                </a:gridCol>
                <a:gridCol w="1195200">
                  <a:extLst>
                    <a:ext uri="{9D8B030D-6E8A-4147-A177-3AD203B41FA5}">
                      <a16:colId xmlns:a16="http://schemas.microsoft.com/office/drawing/2014/main" val="689901912"/>
                    </a:ext>
                  </a:extLst>
                </a:gridCol>
                <a:gridCol w="1195200">
                  <a:extLst>
                    <a:ext uri="{9D8B030D-6E8A-4147-A177-3AD203B41FA5}">
                      <a16:colId xmlns:a16="http://schemas.microsoft.com/office/drawing/2014/main" val="2893405628"/>
                    </a:ext>
                  </a:extLst>
                </a:gridCol>
                <a:gridCol w="1195200">
                  <a:extLst>
                    <a:ext uri="{9D8B030D-6E8A-4147-A177-3AD203B41FA5}">
                      <a16:colId xmlns:a16="http://schemas.microsoft.com/office/drawing/2014/main" val="1310386108"/>
                    </a:ext>
                  </a:extLst>
                </a:gridCol>
                <a:gridCol w="1195200">
                  <a:extLst>
                    <a:ext uri="{9D8B030D-6E8A-4147-A177-3AD203B41FA5}">
                      <a16:colId xmlns:a16="http://schemas.microsoft.com/office/drawing/2014/main" val="3821986011"/>
                    </a:ext>
                  </a:extLst>
                </a:gridCol>
                <a:gridCol w="1195200">
                  <a:extLst>
                    <a:ext uri="{9D8B030D-6E8A-4147-A177-3AD203B41FA5}">
                      <a16:colId xmlns:a16="http://schemas.microsoft.com/office/drawing/2014/main" val="2085323946"/>
                    </a:ext>
                  </a:extLst>
                </a:gridCol>
              </a:tblGrid>
              <a:tr h="204023">
                <a:tc rowSpan="2">
                  <a:txBody>
                    <a:bodyPr/>
                    <a:lstStyle/>
                    <a:p>
                      <a:pPr algn="ctr">
                        <a:spcAft>
                          <a:spcPts val="0"/>
                        </a:spcAft>
                      </a:pPr>
                      <a:r>
                        <a:rPr lang="en-US" sz="1200" kern="100" dirty="0">
                          <a:solidFill>
                            <a:schemeClr val="tx1"/>
                          </a:solidFill>
                          <a:effectLst/>
                        </a:rPr>
                        <a:t> </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6">
                  <a:txBody>
                    <a:bodyPr/>
                    <a:lstStyle/>
                    <a:p>
                      <a:pPr algn="ctr">
                        <a:spcAft>
                          <a:spcPts val="0"/>
                        </a:spcAft>
                      </a:pPr>
                      <a:r>
                        <a:rPr lang="en-US" sz="1200" kern="100" dirty="0">
                          <a:solidFill>
                            <a:schemeClr val="tx1"/>
                          </a:solidFill>
                          <a:effectLst/>
                        </a:rPr>
                        <a:t>RMSE</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4092601698"/>
                  </a:ext>
                </a:extLst>
              </a:tr>
              <a:tr h="204023">
                <a:tc vMerge="1">
                  <a:txBody>
                    <a:bodyPr/>
                    <a:lstStyle/>
                    <a:p>
                      <a:endParaRPr lang="zh-TW" altLang="en-US"/>
                    </a:p>
                  </a:txBody>
                  <a:tcPr/>
                </a:tc>
                <a:tc>
                  <a:txBody>
                    <a:bodyPr/>
                    <a:lstStyle/>
                    <a:p>
                      <a:pPr algn="ctr">
                        <a:spcAft>
                          <a:spcPts val="0"/>
                        </a:spcAft>
                      </a:pPr>
                      <a:r>
                        <a:rPr lang="en-US" sz="1200" kern="100" dirty="0">
                          <a:solidFill>
                            <a:schemeClr val="tx1"/>
                          </a:solidFill>
                          <a:effectLst/>
                        </a:rPr>
                        <a:t> </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US" sz="1200" kern="100" dirty="0">
                          <a:solidFill>
                            <a:schemeClr val="tx1"/>
                          </a:solidFill>
                          <a:effectLst/>
                        </a:rPr>
                        <a:t>SSEC</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solidFill>
                            <a:schemeClr val="tx1"/>
                          </a:solidFill>
                          <a:effectLst/>
                        </a:rPr>
                        <a:t>HSI</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solidFill>
                            <a:schemeClr val="tx1"/>
                          </a:solidFill>
                          <a:effectLst/>
                        </a:rPr>
                        <a:t>Nikkei 225</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solidFill>
                            <a:schemeClr val="tx1"/>
                          </a:solidFill>
                          <a:effectLst/>
                        </a:rPr>
                        <a:t>DJI</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solidFill>
                            <a:schemeClr val="tx1"/>
                          </a:solidFill>
                          <a:effectLst/>
                        </a:rPr>
                        <a:t>Average</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3273742"/>
                  </a:ext>
                </a:extLst>
              </a:tr>
              <a:tr h="408045">
                <a:tc rowSpan="2">
                  <a:txBody>
                    <a:bodyPr/>
                    <a:lstStyle/>
                    <a:p>
                      <a:pPr algn="ctr">
                        <a:spcAft>
                          <a:spcPts val="0"/>
                        </a:spcAft>
                      </a:pPr>
                      <a:r>
                        <a:rPr lang="en-US" sz="1200" kern="100" dirty="0">
                          <a:solidFill>
                            <a:schemeClr val="tx1"/>
                          </a:solidFill>
                          <a:effectLst/>
                        </a:rPr>
                        <a:t>2 Features</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200" kern="100">
                          <a:solidFill>
                            <a:schemeClr val="tx1"/>
                          </a:solidFill>
                          <a:effectLst/>
                        </a:rPr>
                        <a:t>Random selection</a:t>
                      </a:r>
                      <a:endParaRPr lang="zh-TW" sz="14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b="1" kern="100" dirty="0">
                          <a:solidFill>
                            <a:schemeClr val="tx1"/>
                          </a:solidFill>
                          <a:effectLst/>
                        </a:rPr>
                        <a:t>37.6763</a:t>
                      </a:r>
                      <a:endParaRPr lang="zh-TW" sz="14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solidFill>
                            <a:schemeClr val="tx1"/>
                          </a:solidFill>
                          <a:effectLst/>
                        </a:rPr>
                        <a:t>356.2660</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solidFill>
                            <a:schemeClr val="tx1"/>
                          </a:solidFill>
                          <a:effectLst/>
                        </a:rPr>
                        <a:t>238.3009</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b="1" kern="100" dirty="0">
                          <a:solidFill>
                            <a:schemeClr val="tx1"/>
                          </a:solidFill>
                          <a:effectLst/>
                        </a:rPr>
                        <a:t>276.9093</a:t>
                      </a:r>
                      <a:endParaRPr lang="zh-TW" sz="14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solidFill>
                            <a:schemeClr val="tx1"/>
                          </a:solidFill>
                          <a:effectLst/>
                        </a:rPr>
                        <a:t>227.2881</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7231886"/>
                  </a:ext>
                </a:extLst>
              </a:tr>
              <a:tr h="408045">
                <a:tc vMerge="1">
                  <a:txBody>
                    <a:bodyPr/>
                    <a:lstStyle/>
                    <a:p>
                      <a:endParaRPr lang="zh-TW" altLang="en-US"/>
                    </a:p>
                  </a:txBody>
                  <a:tcPr/>
                </a:tc>
                <a:tc>
                  <a:txBody>
                    <a:bodyPr/>
                    <a:lstStyle/>
                    <a:p>
                      <a:pPr algn="ctr">
                        <a:spcAft>
                          <a:spcPts val="0"/>
                        </a:spcAft>
                      </a:pPr>
                      <a:r>
                        <a:rPr lang="en-US" sz="1200" kern="100">
                          <a:solidFill>
                            <a:schemeClr val="tx1"/>
                          </a:solidFill>
                          <a:effectLst/>
                        </a:rPr>
                        <a:t>Ranking selection</a:t>
                      </a:r>
                      <a:endParaRPr lang="zh-TW" sz="14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solidFill>
                            <a:schemeClr val="tx1"/>
                          </a:solidFill>
                          <a:effectLst/>
                        </a:rPr>
                        <a:t>39.5780</a:t>
                      </a:r>
                      <a:endParaRPr lang="zh-TW" sz="14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b="1" kern="100" dirty="0">
                          <a:solidFill>
                            <a:schemeClr val="tx1"/>
                          </a:solidFill>
                          <a:effectLst/>
                        </a:rPr>
                        <a:t>349.6290</a:t>
                      </a:r>
                      <a:endParaRPr lang="zh-TW" sz="14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b="1" kern="100" dirty="0">
                          <a:solidFill>
                            <a:schemeClr val="tx1"/>
                          </a:solidFill>
                          <a:effectLst/>
                        </a:rPr>
                        <a:t>218.3735</a:t>
                      </a:r>
                      <a:endParaRPr lang="zh-TW" sz="14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solidFill>
                            <a:schemeClr val="tx1"/>
                          </a:solidFill>
                          <a:effectLst/>
                        </a:rPr>
                        <a:t>285.6585</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b="1" kern="100" dirty="0">
                          <a:solidFill>
                            <a:schemeClr val="tx1"/>
                          </a:solidFill>
                          <a:effectLst/>
                        </a:rPr>
                        <a:t>223.3098</a:t>
                      </a:r>
                      <a:endParaRPr lang="zh-TW" sz="14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7621017"/>
                  </a:ext>
                </a:extLst>
              </a:tr>
              <a:tr h="408045">
                <a:tc rowSpan="2">
                  <a:txBody>
                    <a:bodyPr/>
                    <a:lstStyle/>
                    <a:p>
                      <a:pPr algn="ctr">
                        <a:spcAft>
                          <a:spcPts val="0"/>
                        </a:spcAft>
                      </a:pPr>
                      <a:r>
                        <a:rPr lang="en-US" sz="1200" kern="100" dirty="0">
                          <a:solidFill>
                            <a:schemeClr val="tx1"/>
                          </a:solidFill>
                          <a:effectLst/>
                        </a:rPr>
                        <a:t>4 Features</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200" kern="100">
                          <a:solidFill>
                            <a:schemeClr val="tx1"/>
                          </a:solidFill>
                          <a:effectLst/>
                        </a:rPr>
                        <a:t>Random selection</a:t>
                      </a:r>
                      <a:endParaRPr lang="zh-TW" sz="14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b="1" kern="100" dirty="0">
                          <a:solidFill>
                            <a:schemeClr val="tx1"/>
                          </a:solidFill>
                          <a:effectLst/>
                        </a:rPr>
                        <a:t>35.2426</a:t>
                      </a:r>
                      <a:endParaRPr lang="zh-TW" sz="14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solidFill>
                            <a:schemeClr val="tx1"/>
                          </a:solidFill>
                          <a:effectLst/>
                        </a:rPr>
                        <a:t>479.6879</a:t>
                      </a:r>
                      <a:endParaRPr lang="zh-TW" sz="14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solidFill>
                            <a:schemeClr val="tx1"/>
                          </a:solidFill>
                          <a:effectLst/>
                        </a:rPr>
                        <a:t>229.3043</a:t>
                      </a:r>
                      <a:endParaRPr lang="zh-TW" sz="14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solidFill>
                            <a:schemeClr val="tx1"/>
                          </a:solidFill>
                          <a:effectLst/>
                        </a:rPr>
                        <a:t>283.7045</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solidFill>
                            <a:schemeClr val="tx1"/>
                          </a:solidFill>
                          <a:effectLst/>
                        </a:rPr>
                        <a:t>256.9848</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955837"/>
                  </a:ext>
                </a:extLst>
              </a:tr>
              <a:tr h="408045">
                <a:tc vMerge="1">
                  <a:txBody>
                    <a:bodyPr/>
                    <a:lstStyle/>
                    <a:p>
                      <a:endParaRPr lang="zh-TW" altLang="en-US"/>
                    </a:p>
                  </a:txBody>
                  <a:tcPr/>
                </a:tc>
                <a:tc>
                  <a:txBody>
                    <a:bodyPr/>
                    <a:lstStyle/>
                    <a:p>
                      <a:pPr algn="ctr">
                        <a:spcAft>
                          <a:spcPts val="0"/>
                        </a:spcAft>
                      </a:pPr>
                      <a:r>
                        <a:rPr lang="en-US" sz="1200" kern="100">
                          <a:solidFill>
                            <a:schemeClr val="tx1"/>
                          </a:solidFill>
                          <a:effectLst/>
                        </a:rPr>
                        <a:t>Ranking selection</a:t>
                      </a:r>
                      <a:endParaRPr lang="zh-TW" sz="14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solidFill>
                            <a:schemeClr val="tx1"/>
                          </a:solidFill>
                          <a:effectLst/>
                        </a:rPr>
                        <a:t>36.9934</a:t>
                      </a:r>
                      <a:endParaRPr lang="zh-TW" sz="14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b="1" kern="100" dirty="0">
                          <a:solidFill>
                            <a:schemeClr val="tx1"/>
                          </a:solidFill>
                          <a:effectLst/>
                        </a:rPr>
                        <a:t>350.8079</a:t>
                      </a:r>
                      <a:endParaRPr lang="zh-TW" sz="14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b="1" kern="100" dirty="0">
                          <a:solidFill>
                            <a:schemeClr val="tx1"/>
                          </a:solidFill>
                          <a:effectLst/>
                        </a:rPr>
                        <a:t>214.9728</a:t>
                      </a:r>
                      <a:endParaRPr lang="zh-TW" sz="14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b="1" kern="100" dirty="0">
                          <a:solidFill>
                            <a:schemeClr val="tx1"/>
                          </a:solidFill>
                          <a:effectLst/>
                        </a:rPr>
                        <a:t>276.6222</a:t>
                      </a:r>
                      <a:endParaRPr lang="zh-TW" sz="14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b="1" kern="100" dirty="0">
                          <a:solidFill>
                            <a:schemeClr val="tx1"/>
                          </a:solidFill>
                          <a:effectLst/>
                        </a:rPr>
                        <a:t>219.8491</a:t>
                      </a:r>
                      <a:endParaRPr lang="zh-TW" sz="14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1063830"/>
                  </a:ext>
                </a:extLst>
              </a:tr>
              <a:tr h="408045">
                <a:tc rowSpan="2">
                  <a:txBody>
                    <a:bodyPr/>
                    <a:lstStyle/>
                    <a:p>
                      <a:pPr algn="ctr">
                        <a:spcAft>
                          <a:spcPts val="0"/>
                        </a:spcAft>
                      </a:pPr>
                      <a:r>
                        <a:rPr lang="en-US" sz="1200" kern="100" dirty="0">
                          <a:solidFill>
                            <a:schemeClr val="tx1"/>
                          </a:solidFill>
                          <a:effectLst/>
                        </a:rPr>
                        <a:t>6 Features</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200" kern="100" dirty="0">
                          <a:solidFill>
                            <a:schemeClr val="tx1"/>
                          </a:solidFill>
                          <a:effectLst/>
                        </a:rPr>
                        <a:t>Random selection</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solidFill>
                            <a:schemeClr val="tx1"/>
                          </a:solidFill>
                          <a:effectLst/>
                        </a:rPr>
                        <a:t>36.4123</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solidFill>
                            <a:schemeClr val="tx1"/>
                          </a:solidFill>
                          <a:effectLst/>
                        </a:rPr>
                        <a:t>332.8108</a:t>
                      </a:r>
                      <a:endParaRPr lang="zh-TW" sz="14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solidFill>
                            <a:schemeClr val="tx1"/>
                          </a:solidFill>
                          <a:effectLst/>
                        </a:rPr>
                        <a:t>217.3304</a:t>
                      </a:r>
                      <a:endParaRPr lang="zh-TW" sz="14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b="1" kern="100" dirty="0">
                          <a:solidFill>
                            <a:schemeClr val="tx1"/>
                          </a:solidFill>
                          <a:effectLst/>
                        </a:rPr>
                        <a:t>272.3843</a:t>
                      </a:r>
                      <a:endParaRPr lang="zh-TW" sz="14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solidFill>
                            <a:schemeClr val="tx1"/>
                          </a:solidFill>
                          <a:effectLst/>
                        </a:rPr>
                        <a:t>214.7345</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6837461"/>
                  </a:ext>
                </a:extLst>
              </a:tr>
              <a:tr h="408045">
                <a:tc vMerge="1">
                  <a:txBody>
                    <a:bodyPr/>
                    <a:lstStyle/>
                    <a:p>
                      <a:endParaRPr lang="zh-TW" altLang="en-US"/>
                    </a:p>
                  </a:txBody>
                  <a:tcPr/>
                </a:tc>
                <a:tc>
                  <a:txBody>
                    <a:bodyPr/>
                    <a:lstStyle/>
                    <a:p>
                      <a:pPr algn="ctr">
                        <a:spcAft>
                          <a:spcPts val="0"/>
                        </a:spcAft>
                      </a:pPr>
                      <a:r>
                        <a:rPr lang="en-US" sz="1200" kern="100">
                          <a:solidFill>
                            <a:schemeClr val="tx1"/>
                          </a:solidFill>
                          <a:effectLst/>
                        </a:rPr>
                        <a:t>Ranking selection</a:t>
                      </a:r>
                      <a:endParaRPr lang="zh-TW" sz="14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b="1" kern="100" dirty="0">
                          <a:solidFill>
                            <a:schemeClr val="tx1"/>
                          </a:solidFill>
                          <a:effectLst/>
                        </a:rPr>
                        <a:t>35.1617</a:t>
                      </a:r>
                      <a:endParaRPr lang="zh-TW" sz="14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b="1" kern="100" dirty="0">
                          <a:solidFill>
                            <a:schemeClr val="tx1"/>
                          </a:solidFill>
                          <a:effectLst/>
                        </a:rPr>
                        <a:t>320.4717</a:t>
                      </a:r>
                      <a:endParaRPr lang="zh-TW" sz="14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b="1" kern="100" dirty="0">
                          <a:solidFill>
                            <a:schemeClr val="tx1"/>
                          </a:solidFill>
                          <a:effectLst/>
                        </a:rPr>
                        <a:t>206.9819</a:t>
                      </a:r>
                      <a:endParaRPr lang="zh-TW" sz="14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solidFill>
                            <a:schemeClr val="tx1"/>
                          </a:solidFill>
                          <a:effectLst/>
                        </a:rPr>
                        <a:t>278.2265</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b="1" kern="100" dirty="0">
                          <a:solidFill>
                            <a:schemeClr val="tx1"/>
                          </a:solidFill>
                          <a:effectLst/>
                        </a:rPr>
                        <a:t>210.2105</a:t>
                      </a:r>
                      <a:endParaRPr lang="zh-TW" sz="14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3110891"/>
                  </a:ext>
                </a:extLst>
              </a:tr>
              <a:tr h="408045">
                <a:tc rowSpan="2">
                  <a:txBody>
                    <a:bodyPr/>
                    <a:lstStyle/>
                    <a:p>
                      <a:pPr algn="ctr">
                        <a:spcAft>
                          <a:spcPts val="0"/>
                        </a:spcAft>
                      </a:pPr>
                      <a:r>
                        <a:rPr lang="en-US" sz="1200" kern="100" dirty="0">
                          <a:solidFill>
                            <a:schemeClr val="tx1"/>
                          </a:solidFill>
                          <a:effectLst/>
                        </a:rPr>
                        <a:t>8 Features</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200" kern="100">
                          <a:solidFill>
                            <a:schemeClr val="tx1"/>
                          </a:solidFill>
                          <a:effectLst/>
                        </a:rPr>
                        <a:t>Random selection</a:t>
                      </a:r>
                      <a:endParaRPr lang="zh-TW" sz="14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solidFill>
                            <a:schemeClr val="tx1"/>
                          </a:solidFill>
                          <a:effectLst/>
                        </a:rPr>
                        <a:t>41.8079</a:t>
                      </a:r>
                      <a:endParaRPr lang="zh-TW" sz="14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a:solidFill>
                            <a:schemeClr val="tx1"/>
                          </a:solidFill>
                          <a:effectLst/>
                        </a:rPr>
                        <a:t>330.8052</a:t>
                      </a:r>
                      <a:endParaRPr lang="zh-TW" sz="14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b="1" kern="100" dirty="0">
                          <a:solidFill>
                            <a:schemeClr val="tx1"/>
                          </a:solidFill>
                          <a:effectLst/>
                        </a:rPr>
                        <a:t>206.0468</a:t>
                      </a:r>
                      <a:endParaRPr lang="zh-TW" sz="14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solidFill>
                            <a:schemeClr val="tx1"/>
                          </a:solidFill>
                          <a:effectLst/>
                        </a:rPr>
                        <a:t>343.5975</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solidFill>
                            <a:schemeClr val="tx1"/>
                          </a:solidFill>
                          <a:effectLst/>
                        </a:rPr>
                        <a:t>230.5644</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0785414"/>
                  </a:ext>
                </a:extLst>
              </a:tr>
              <a:tr h="408045">
                <a:tc vMerge="1">
                  <a:txBody>
                    <a:bodyPr/>
                    <a:lstStyle/>
                    <a:p>
                      <a:endParaRPr lang="zh-TW" altLang="en-US"/>
                    </a:p>
                  </a:txBody>
                  <a:tcPr/>
                </a:tc>
                <a:tc>
                  <a:txBody>
                    <a:bodyPr/>
                    <a:lstStyle/>
                    <a:p>
                      <a:pPr algn="ctr">
                        <a:spcAft>
                          <a:spcPts val="0"/>
                        </a:spcAft>
                      </a:pPr>
                      <a:r>
                        <a:rPr lang="en-US" sz="1200" kern="100">
                          <a:solidFill>
                            <a:schemeClr val="tx1"/>
                          </a:solidFill>
                          <a:effectLst/>
                        </a:rPr>
                        <a:t>Ranking selection</a:t>
                      </a:r>
                      <a:endParaRPr lang="zh-TW" sz="14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b="1" kern="100" dirty="0">
                          <a:solidFill>
                            <a:schemeClr val="tx1"/>
                          </a:solidFill>
                          <a:effectLst/>
                        </a:rPr>
                        <a:t>36.3643</a:t>
                      </a:r>
                      <a:endParaRPr lang="zh-TW" sz="14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b="1" kern="100" dirty="0">
                          <a:solidFill>
                            <a:schemeClr val="tx1"/>
                          </a:solidFill>
                          <a:effectLst/>
                        </a:rPr>
                        <a:t>306.8784</a:t>
                      </a:r>
                      <a:endParaRPr lang="zh-TW" sz="14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kern="100" dirty="0">
                          <a:solidFill>
                            <a:schemeClr val="tx1"/>
                          </a:solidFill>
                          <a:effectLst/>
                        </a:rPr>
                        <a:t>211.2294</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b="1" kern="100" dirty="0">
                          <a:solidFill>
                            <a:schemeClr val="tx1"/>
                          </a:solidFill>
                          <a:effectLst/>
                        </a:rPr>
                        <a:t>276.0410</a:t>
                      </a:r>
                      <a:endParaRPr lang="zh-TW" sz="14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200" b="1" kern="100" dirty="0">
                          <a:solidFill>
                            <a:srgbClr val="FF0000"/>
                          </a:solidFill>
                          <a:effectLst/>
                        </a:rPr>
                        <a:t>207.6282</a:t>
                      </a:r>
                      <a:endParaRPr lang="zh-TW" sz="14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91810" marR="9181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6481019"/>
                  </a:ext>
                </a:extLst>
              </a:tr>
            </a:tbl>
          </a:graphicData>
        </a:graphic>
      </p:graphicFrame>
    </p:spTree>
    <p:extLst>
      <p:ext uri="{BB962C8B-B14F-4D97-AF65-F5344CB8AC3E}">
        <p14:creationId xmlns:p14="http://schemas.microsoft.com/office/powerpoint/2010/main" val="4362508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中國金融市場預測</a:t>
            </a:r>
          </a:p>
        </p:txBody>
      </p:sp>
      <p:graphicFrame>
        <p:nvGraphicFramePr>
          <p:cNvPr id="4" name="表格 3"/>
          <p:cNvGraphicFramePr>
            <a:graphicFrameLocks noGrp="1"/>
          </p:cNvGraphicFramePr>
          <p:nvPr>
            <p:extLst>
              <p:ext uri="{D42A27DB-BD31-4B8C-83A1-F6EECF244321}">
                <p14:modId xmlns:p14="http://schemas.microsoft.com/office/powerpoint/2010/main" val="2060929154"/>
              </p:ext>
            </p:extLst>
          </p:nvPr>
        </p:nvGraphicFramePr>
        <p:xfrm>
          <a:off x="310513" y="771550"/>
          <a:ext cx="8594982" cy="3872308"/>
        </p:xfrm>
        <a:graphic>
          <a:graphicData uri="http://schemas.openxmlformats.org/drawingml/2006/table">
            <a:tbl>
              <a:tblPr firstRow="1" firstCol="1" bandRow="1">
                <a:tableStyleId>{5C22544A-7EE6-4342-B048-85BDC9FD1C3A}</a:tableStyleId>
              </a:tblPr>
              <a:tblGrid>
                <a:gridCol w="954998">
                  <a:extLst>
                    <a:ext uri="{9D8B030D-6E8A-4147-A177-3AD203B41FA5}">
                      <a16:colId xmlns:a16="http://schemas.microsoft.com/office/drawing/2014/main" val="3146474336"/>
                    </a:ext>
                  </a:extLst>
                </a:gridCol>
                <a:gridCol w="954998">
                  <a:extLst>
                    <a:ext uri="{9D8B030D-6E8A-4147-A177-3AD203B41FA5}">
                      <a16:colId xmlns:a16="http://schemas.microsoft.com/office/drawing/2014/main" val="3164491285"/>
                    </a:ext>
                  </a:extLst>
                </a:gridCol>
                <a:gridCol w="954998">
                  <a:extLst>
                    <a:ext uri="{9D8B030D-6E8A-4147-A177-3AD203B41FA5}">
                      <a16:colId xmlns:a16="http://schemas.microsoft.com/office/drawing/2014/main" val="1165791314"/>
                    </a:ext>
                  </a:extLst>
                </a:gridCol>
                <a:gridCol w="954998">
                  <a:extLst>
                    <a:ext uri="{9D8B030D-6E8A-4147-A177-3AD203B41FA5}">
                      <a16:colId xmlns:a16="http://schemas.microsoft.com/office/drawing/2014/main" val="728443275"/>
                    </a:ext>
                  </a:extLst>
                </a:gridCol>
                <a:gridCol w="954998">
                  <a:extLst>
                    <a:ext uri="{9D8B030D-6E8A-4147-A177-3AD203B41FA5}">
                      <a16:colId xmlns:a16="http://schemas.microsoft.com/office/drawing/2014/main" val="2455018509"/>
                    </a:ext>
                  </a:extLst>
                </a:gridCol>
                <a:gridCol w="954998">
                  <a:extLst>
                    <a:ext uri="{9D8B030D-6E8A-4147-A177-3AD203B41FA5}">
                      <a16:colId xmlns:a16="http://schemas.microsoft.com/office/drawing/2014/main" val="3664469747"/>
                    </a:ext>
                  </a:extLst>
                </a:gridCol>
                <a:gridCol w="954998">
                  <a:extLst>
                    <a:ext uri="{9D8B030D-6E8A-4147-A177-3AD203B41FA5}">
                      <a16:colId xmlns:a16="http://schemas.microsoft.com/office/drawing/2014/main" val="4287356223"/>
                    </a:ext>
                  </a:extLst>
                </a:gridCol>
                <a:gridCol w="954998">
                  <a:extLst>
                    <a:ext uri="{9D8B030D-6E8A-4147-A177-3AD203B41FA5}">
                      <a16:colId xmlns:a16="http://schemas.microsoft.com/office/drawing/2014/main" val="328086823"/>
                    </a:ext>
                  </a:extLst>
                </a:gridCol>
                <a:gridCol w="954998">
                  <a:extLst>
                    <a:ext uri="{9D8B030D-6E8A-4147-A177-3AD203B41FA5}">
                      <a16:colId xmlns:a16="http://schemas.microsoft.com/office/drawing/2014/main" val="3416392347"/>
                    </a:ext>
                  </a:extLst>
                </a:gridCol>
              </a:tblGrid>
              <a:tr h="293068">
                <a:tc>
                  <a:txBody>
                    <a:bodyPr/>
                    <a:lstStyle/>
                    <a:p>
                      <a:pPr algn="ctr">
                        <a:lnSpc>
                          <a:spcPct val="155000"/>
                        </a:lnSpc>
                        <a:spcAft>
                          <a:spcPts val="0"/>
                        </a:spcAft>
                      </a:pPr>
                      <a:r>
                        <a:rPr lang="en-US" sz="800" kern="100" dirty="0">
                          <a:effectLst/>
                        </a:rPr>
                        <a:t> </a:t>
                      </a:r>
                      <a:endParaRPr lang="zh-TW" sz="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8">
                  <a:txBody>
                    <a:bodyPr/>
                    <a:lstStyle/>
                    <a:p>
                      <a:pPr algn="ctr">
                        <a:lnSpc>
                          <a:spcPct val="155000"/>
                        </a:lnSpc>
                        <a:spcAft>
                          <a:spcPts val="0"/>
                        </a:spcAft>
                      </a:pPr>
                      <a:r>
                        <a:rPr lang="en-US" sz="1000" kern="100" dirty="0">
                          <a:solidFill>
                            <a:schemeClr val="tx1"/>
                          </a:solidFill>
                          <a:effectLst/>
                        </a:rPr>
                        <a:t>RMSE</a:t>
                      </a:r>
                      <a:endParaRPr lang="zh-TW" sz="1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246591704"/>
                  </a:ext>
                </a:extLst>
              </a:tr>
              <a:tr h="293068">
                <a:tc>
                  <a:txBody>
                    <a:bodyPr/>
                    <a:lstStyle/>
                    <a:p>
                      <a:pPr algn="ctr">
                        <a:lnSpc>
                          <a:spcPct val="155000"/>
                        </a:lnSpc>
                        <a:spcAft>
                          <a:spcPts val="0"/>
                        </a:spcAft>
                      </a:pPr>
                      <a:r>
                        <a:rPr lang="en-US" sz="800" kern="100" dirty="0">
                          <a:solidFill>
                            <a:schemeClr val="tx1"/>
                          </a:solidFill>
                          <a:effectLst/>
                        </a:rPr>
                        <a:t> </a:t>
                      </a:r>
                      <a:endParaRPr lang="zh-TW" sz="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dirty="0">
                          <a:effectLst/>
                        </a:rPr>
                        <a:t>2000</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dirty="0">
                          <a:effectLst/>
                        </a:rPr>
                        <a:t>2001</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dirty="0">
                          <a:effectLst/>
                        </a:rPr>
                        <a:t>2002</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dirty="0">
                          <a:effectLst/>
                        </a:rPr>
                        <a:t>2003</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dirty="0">
                          <a:effectLst/>
                        </a:rPr>
                        <a:t>2004</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dirty="0">
                          <a:effectLst/>
                        </a:rPr>
                        <a:t>2005</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dirty="0">
                          <a:effectLst/>
                        </a:rPr>
                        <a:t>2006</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dirty="0">
                          <a:effectLst/>
                        </a:rPr>
                        <a:t>Average</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623236"/>
                  </a:ext>
                </a:extLst>
              </a:tr>
              <a:tr h="328696">
                <a:tc>
                  <a:txBody>
                    <a:bodyPr/>
                    <a:lstStyle/>
                    <a:p>
                      <a:pPr algn="ctr">
                        <a:lnSpc>
                          <a:spcPct val="155000"/>
                        </a:lnSpc>
                        <a:spcAft>
                          <a:spcPts val="0"/>
                        </a:spcAft>
                      </a:pPr>
                      <a:r>
                        <a:rPr lang="en-US" sz="800" kern="100" dirty="0" err="1">
                          <a:solidFill>
                            <a:schemeClr val="tx1"/>
                          </a:solidFill>
                          <a:effectLst/>
                        </a:rPr>
                        <a:t>Huarng</a:t>
                      </a:r>
                      <a:r>
                        <a:rPr lang="en-US" sz="800" kern="100" dirty="0">
                          <a:solidFill>
                            <a:schemeClr val="tx1"/>
                          </a:solidFill>
                          <a:effectLst/>
                        </a:rPr>
                        <a:t> and </a:t>
                      </a:r>
                      <a:r>
                        <a:rPr lang="en-US" sz="800" kern="100" dirty="0" smtClean="0">
                          <a:solidFill>
                            <a:schemeClr val="tx1"/>
                          </a:solidFill>
                          <a:effectLst/>
                        </a:rPr>
                        <a:t>Yu</a:t>
                      </a:r>
                      <a:endParaRPr lang="zh-TW" sz="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en-US" sz="1000" kern="100">
                          <a:effectLst/>
                        </a:rPr>
                        <a:t>23.9147</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31.9274</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31.9575</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21.9938</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21.7138</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14.6053</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75.0643</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31.5967</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9821112"/>
                  </a:ext>
                </a:extLst>
              </a:tr>
              <a:tr h="328696">
                <a:tc>
                  <a:txBody>
                    <a:bodyPr/>
                    <a:lstStyle/>
                    <a:p>
                      <a:pPr algn="ctr">
                        <a:lnSpc>
                          <a:spcPct val="155000"/>
                        </a:lnSpc>
                        <a:spcAft>
                          <a:spcPts val="0"/>
                        </a:spcAft>
                      </a:pPr>
                      <a:r>
                        <a:rPr lang="en-US" sz="800" kern="100" dirty="0">
                          <a:solidFill>
                            <a:schemeClr val="tx1"/>
                          </a:solidFill>
                          <a:effectLst/>
                        </a:rPr>
                        <a:t>Cheng et al. </a:t>
                      </a:r>
                      <a:endParaRPr lang="zh-TW" sz="800" kern="100" dirty="0">
                        <a:solidFill>
                          <a:schemeClr val="tx1"/>
                        </a:solidFill>
                        <a:effectLst/>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en-US" sz="1000" kern="100">
                          <a:effectLst/>
                        </a:rPr>
                        <a:t>29.4617</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33.5855</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33.4515</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21.6367</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32.0092</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12.3227</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64.0943</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32.3659</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4374601"/>
                  </a:ext>
                </a:extLst>
              </a:tr>
              <a:tr h="346116">
                <a:tc>
                  <a:txBody>
                    <a:bodyPr/>
                    <a:lstStyle/>
                    <a:p>
                      <a:pPr algn="ctr">
                        <a:lnSpc>
                          <a:spcPct val="155000"/>
                        </a:lnSpc>
                        <a:spcAft>
                          <a:spcPts val="0"/>
                        </a:spcAft>
                      </a:pPr>
                      <a:r>
                        <a:rPr lang="en-US" sz="800" kern="100" dirty="0" smtClean="0">
                          <a:solidFill>
                            <a:schemeClr val="tx1"/>
                          </a:solidFill>
                          <a:effectLst/>
                        </a:rPr>
                        <a:t>Chen</a:t>
                      </a:r>
                      <a:endParaRPr lang="zh-TW" sz="800" kern="100" dirty="0">
                        <a:solidFill>
                          <a:schemeClr val="tx1"/>
                        </a:solidFill>
                        <a:effectLst/>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en-US" sz="1000" kern="100">
                          <a:effectLst/>
                        </a:rPr>
                        <a:t>40.768</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43.009</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57.6315</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32.2600</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28.4259</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16.4664</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62.6612</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40.1746</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571899"/>
                  </a:ext>
                </a:extLst>
              </a:tr>
              <a:tr h="328696">
                <a:tc>
                  <a:txBody>
                    <a:bodyPr/>
                    <a:lstStyle/>
                    <a:p>
                      <a:pPr algn="ctr">
                        <a:lnSpc>
                          <a:spcPct val="155000"/>
                        </a:lnSpc>
                        <a:spcAft>
                          <a:spcPts val="0"/>
                        </a:spcAft>
                      </a:pPr>
                      <a:r>
                        <a:rPr lang="en-US" sz="800" kern="100" dirty="0">
                          <a:solidFill>
                            <a:schemeClr val="tx1"/>
                          </a:solidFill>
                          <a:effectLst/>
                        </a:rPr>
                        <a:t>Lee et al</a:t>
                      </a:r>
                      <a:r>
                        <a:rPr lang="en-US" sz="800" kern="100" dirty="0" smtClean="0">
                          <a:solidFill>
                            <a:schemeClr val="tx1"/>
                          </a:solidFill>
                          <a:effectLst/>
                        </a:rPr>
                        <a:t>.</a:t>
                      </a:r>
                      <a:endParaRPr lang="zh-TW" sz="800" kern="100" dirty="0">
                        <a:solidFill>
                          <a:schemeClr val="tx1"/>
                        </a:solidFill>
                        <a:effectLst/>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en-US" sz="1000" kern="100">
                          <a:effectLst/>
                        </a:rPr>
                        <a:t>30.5366</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48.4292</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45.2494</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24.1420</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22.3151</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12.0581</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82.0055</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37.8194</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4962952"/>
                  </a:ext>
                </a:extLst>
              </a:tr>
              <a:tr h="328696">
                <a:tc>
                  <a:txBody>
                    <a:bodyPr/>
                    <a:lstStyle/>
                    <a:p>
                      <a:pPr algn="ctr">
                        <a:lnSpc>
                          <a:spcPct val="155000"/>
                        </a:lnSpc>
                        <a:spcAft>
                          <a:spcPts val="0"/>
                        </a:spcAft>
                      </a:pPr>
                      <a:r>
                        <a:rPr lang="en-US" sz="800" kern="100" dirty="0" err="1">
                          <a:solidFill>
                            <a:schemeClr val="tx1"/>
                          </a:solidFill>
                          <a:effectLst/>
                        </a:rPr>
                        <a:t>Egrioglu</a:t>
                      </a:r>
                      <a:r>
                        <a:rPr lang="en-US" sz="800" kern="100" dirty="0">
                          <a:solidFill>
                            <a:schemeClr val="tx1"/>
                          </a:solidFill>
                          <a:effectLst/>
                        </a:rPr>
                        <a:t> et al. </a:t>
                      </a:r>
                      <a:endParaRPr lang="zh-TW" sz="800" kern="100" dirty="0">
                        <a:solidFill>
                          <a:schemeClr val="tx1"/>
                        </a:solidFill>
                        <a:effectLst/>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en-US" sz="1000" kern="100">
                          <a:effectLst/>
                        </a:rPr>
                        <a:t>17.9911</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24.0736</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26.3361</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18.1261</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dirty="0">
                          <a:effectLst/>
                        </a:rPr>
                        <a:t>12.5963</a:t>
                      </a:r>
                      <a:endParaRPr lang="zh-TW" sz="1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dirty="0">
                          <a:effectLst/>
                        </a:rPr>
                        <a:t>5.9938</a:t>
                      </a:r>
                      <a:endParaRPr lang="zh-TW" sz="1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114.9601</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31.4396</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3792056"/>
                  </a:ext>
                </a:extLst>
              </a:tr>
              <a:tr h="328696">
                <a:tc>
                  <a:txBody>
                    <a:bodyPr/>
                    <a:lstStyle/>
                    <a:p>
                      <a:pPr algn="ctr">
                        <a:lnSpc>
                          <a:spcPct val="155000"/>
                        </a:lnSpc>
                        <a:spcAft>
                          <a:spcPts val="0"/>
                        </a:spcAft>
                      </a:pPr>
                      <a:r>
                        <a:rPr lang="en-US" sz="800" kern="100" dirty="0">
                          <a:solidFill>
                            <a:schemeClr val="tx1"/>
                          </a:solidFill>
                          <a:effectLst/>
                        </a:rPr>
                        <a:t>Wang et al. </a:t>
                      </a:r>
                      <a:endParaRPr lang="zh-TW" sz="800" kern="100" dirty="0">
                        <a:solidFill>
                          <a:schemeClr val="tx1"/>
                        </a:solidFill>
                        <a:effectLst/>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en-US" sz="1000" kern="100">
                          <a:effectLst/>
                        </a:rPr>
                        <a:t>43.0975</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34.0014</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26.4196</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17.8860</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20.1084</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11.8674</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379.5415</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75.9888</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7064111"/>
                  </a:ext>
                </a:extLst>
              </a:tr>
              <a:tr h="328696">
                <a:tc>
                  <a:txBody>
                    <a:bodyPr/>
                    <a:lstStyle/>
                    <a:p>
                      <a:pPr algn="ctr">
                        <a:lnSpc>
                          <a:spcPct val="155000"/>
                        </a:lnSpc>
                        <a:spcAft>
                          <a:spcPts val="0"/>
                        </a:spcAft>
                      </a:pPr>
                      <a:r>
                        <a:rPr lang="en-US" sz="800" kern="100" dirty="0">
                          <a:solidFill>
                            <a:schemeClr val="tx1"/>
                          </a:solidFill>
                          <a:effectLst/>
                        </a:rPr>
                        <a:t>Bas et al. </a:t>
                      </a:r>
                      <a:endParaRPr lang="zh-TW" sz="800" kern="100" dirty="0">
                        <a:solidFill>
                          <a:schemeClr val="tx1"/>
                        </a:solidFill>
                        <a:effectLst/>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en-US" sz="1000" kern="100">
                          <a:effectLst/>
                        </a:rPr>
                        <a:t>35.1766</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55.1909</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55.0887</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66.6560</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37.5188</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27.9020</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221.1243</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71.3955</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341055"/>
                  </a:ext>
                </a:extLst>
              </a:tr>
              <a:tr h="328696">
                <a:tc>
                  <a:txBody>
                    <a:bodyPr/>
                    <a:lstStyle/>
                    <a:p>
                      <a:pPr algn="ctr">
                        <a:lnSpc>
                          <a:spcPct val="155000"/>
                        </a:lnSpc>
                        <a:spcAft>
                          <a:spcPts val="0"/>
                        </a:spcAft>
                      </a:pPr>
                      <a:r>
                        <a:rPr lang="en-US" sz="800" kern="100" dirty="0" err="1">
                          <a:solidFill>
                            <a:schemeClr val="tx1"/>
                          </a:solidFill>
                          <a:effectLst/>
                        </a:rPr>
                        <a:t>Yolcu</a:t>
                      </a:r>
                      <a:r>
                        <a:rPr lang="en-US" sz="800" kern="100" dirty="0">
                          <a:solidFill>
                            <a:schemeClr val="tx1"/>
                          </a:solidFill>
                          <a:effectLst/>
                        </a:rPr>
                        <a:t> et al. </a:t>
                      </a:r>
                      <a:endParaRPr lang="zh-TW" sz="800" kern="100" dirty="0">
                        <a:solidFill>
                          <a:schemeClr val="tx1"/>
                        </a:solidFill>
                        <a:effectLst/>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en-US" sz="1000" kern="100">
                          <a:effectLst/>
                        </a:rPr>
                        <a:t>34.0485</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51.7665</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56.8118</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65.4207</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33.7176</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24.0424</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226.9612</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70.3955</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5144803"/>
                  </a:ext>
                </a:extLst>
              </a:tr>
              <a:tr h="293068">
                <a:tc>
                  <a:txBody>
                    <a:bodyPr/>
                    <a:lstStyle/>
                    <a:p>
                      <a:pPr algn="ctr">
                        <a:lnSpc>
                          <a:spcPct val="155000"/>
                        </a:lnSpc>
                        <a:spcAft>
                          <a:spcPts val="0"/>
                        </a:spcAft>
                      </a:pPr>
                      <a:r>
                        <a:rPr lang="en-US" sz="800" kern="100" dirty="0">
                          <a:solidFill>
                            <a:schemeClr val="tx1"/>
                          </a:solidFill>
                          <a:effectLst/>
                        </a:rPr>
                        <a:t>Zhang et al. </a:t>
                      </a:r>
                      <a:endParaRPr lang="zh-TW" sz="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en-US" sz="1000" b="1" kern="100" dirty="0">
                          <a:effectLst/>
                        </a:rPr>
                        <a:t>16.2662</a:t>
                      </a:r>
                      <a:endParaRPr lang="zh-TW" sz="1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dirty="0">
                          <a:effectLst/>
                        </a:rPr>
                        <a:t>20.3227</a:t>
                      </a:r>
                      <a:endParaRPr lang="zh-TW" sz="1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18.0470</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17.7821</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13.7292</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9.0226</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36.5687</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18.8198</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2339116"/>
                  </a:ext>
                </a:extLst>
              </a:tr>
              <a:tr h="346116">
                <a:tc>
                  <a:txBody>
                    <a:bodyPr/>
                    <a:lstStyle/>
                    <a:p>
                      <a:pPr algn="ctr">
                        <a:lnSpc>
                          <a:spcPct val="155000"/>
                        </a:lnSpc>
                        <a:spcAft>
                          <a:spcPts val="0"/>
                        </a:spcAft>
                      </a:pPr>
                      <a:r>
                        <a:rPr lang="en-US" altLang="zh-TW" sz="8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WOA-RLSE</a:t>
                      </a:r>
                      <a:endParaRPr lang="zh-TW" sz="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en-US" sz="1000" kern="0">
                          <a:effectLst/>
                        </a:rPr>
                        <a:t>17.3292</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0" dirty="0">
                          <a:effectLst/>
                        </a:rPr>
                        <a:t>22.1362</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0" dirty="0">
                          <a:effectLst/>
                        </a:rPr>
                        <a:t>15.4426</a:t>
                      </a:r>
                      <a:endParaRPr lang="zh-TW" sz="1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0" dirty="0">
                          <a:effectLst/>
                        </a:rPr>
                        <a:t>12.467</a:t>
                      </a:r>
                      <a:endParaRPr lang="zh-TW" sz="1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0" dirty="0">
                          <a:effectLst/>
                        </a:rPr>
                        <a:t>15.4890</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0">
                          <a:effectLst/>
                        </a:rPr>
                        <a:t>13.8235</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dirty="0">
                          <a:effectLst/>
                        </a:rPr>
                        <a:t>22.7848</a:t>
                      </a:r>
                      <a:endParaRPr lang="zh-TW" sz="1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dirty="0">
                          <a:effectLst/>
                        </a:rPr>
                        <a:t>16.8633</a:t>
                      </a:r>
                      <a:endParaRPr lang="zh-TW" sz="1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2526163"/>
                  </a:ext>
                </a:extLst>
              </a:tr>
            </a:tbl>
          </a:graphicData>
        </a:graphic>
      </p:graphicFrame>
    </p:spTree>
    <p:extLst>
      <p:ext uri="{BB962C8B-B14F-4D97-AF65-F5344CB8AC3E}">
        <p14:creationId xmlns:p14="http://schemas.microsoft.com/office/powerpoint/2010/main" val="795714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zh-TW" dirty="0">
                <a:latin typeface="微軟正黑體" panose="020B0604030504040204" pitchFamily="34" charset="-120"/>
                <a:ea typeface="微軟正黑體" panose="020B0604030504040204" pitchFamily="34" charset="-120"/>
              </a:rPr>
              <a:t>中國與國際市場的</a:t>
            </a:r>
            <a:r>
              <a:rPr lang="zh-TW" altLang="zh-TW" dirty="0" smtClean="0">
                <a:latin typeface="微軟正黑體" panose="020B0604030504040204" pitchFamily="34" charset="-120"/>
                <a:ea typeface="微軟正黑體" panose="020B0604030504040204" pitchFamily="34" charset="-120"/>
              </a:rPr>
              <a:t>相互作用</a:t>
            </a:r>
            <a:endParaRPr lang="zh-TW" altLang="zh-TW" dirty="0">
              <a:latin typeface="微軟正黑體" panose="020B0604030504040204" pitchFamily="34" charset="-120"/>
              <a:ea typeface="微軟正黑體" panose="020B0604030504040204" pitchFamily="34" charset="-120"/>
            </a:endParaRPr>
          </a:p>
        </p:txBody>
      </p:sp>
      <p:sp>
        <p:nvSpPr>
          <p:cNvPr id="3" name="文字版面配置區 2"/>
          <p:cNvSpPr>
            <a:spLocks noGrp="1"/>
          </p:cNvSpPr>
          <p:nvPr>
            <p:ph type="body" sz="quarter" idx="11"/>
          </p:nvPr>
        </p:nvSpPr>
        <p:spPr/>
        <p:txBody>
          <a:bodyPr/>
          <a:lstStyle/>
          <a:p>
            <a:r>
              <a:rPr lang="en-US" altLang="zh-TW" dirty="0" smtClean="0"/>
              <a:t>3-1</a:t>
            </a:r>
            <a:r>
              <a:rPr lang="zh-TW" altLang="en-US" dirty="0">
                <a:latin typeface="微軟正黑體" panose="020B0604030504040204" pitchFamily="34" charset="-120"/>
                <a:ea typeface="微軟正黑體" panose="020B0604030504040204" pitchFamily="34" charset="-120"/>
              </a:rPr>
              <a:t>多目標預測與比較</a:t>
            </a:r>
          </a:p>
        </p:txBody>
      </p:sp>
      <p:graphicFrame>
        <p:nvGraphicFramePr>
          <p:cNvPr id="4" name="表格 3"/>
          <p:cNvGraphicFramePr>
            <a:graphicFrameLocks noGrp="1"/>
          </p:cNvGraphicFramePr>
          <p:nvPr>
            <p:extLst>
              <p:ext uri="{D42A27DB-BD31-4B8C-83A1-F6EECF244321}">
                <p14:modId xmlns:p14="http://schemas.microsoft.com/office/powerpoint/2010/main" val="2359010718"/>
              </p:ext>
            </p:extLst>
          </p:nvPr>
        </p:nvGraphicFramePr>
        <p:xfrm>
          <a:off x="991491" y="1093488"/>
          <a:ext cx="7200802" cy="2405604"/>
        </p:xfrm>
        <a:graphic>
          <a:graphicData uri="http://schemas.openxmlformats.org/drawingml/2006/table">
            <a:tbl>
              <a:tblPr firstRow="1" firstCol="1" bandRow="1">
                <a:tableStyleId>{5C22544A-7EE6-4342-B048-85BDC9FD1C3A}</a:tableStyleId>
              </a:tblPr>
              <a:tblGrid>
                <a:gridCol w="946577">
                  <a:extLst>
                    <a:ext uri="{9D8B030D-6E8A-4147-A177-3AD203B41FA5}">
                      <a16:colId xmlns:a16="http://schemas.microsoft.com/office/drawing/2014/main" val="824302914"/>
                    </a:ext>
                  </a:extLst>
                </a:gridCol>
                <a:gridCol w="1250225">
                  <a:extLst>
                    <a:ext uri="{9D8B030D-6E8A-4147-A177-3AD203B41FA5}">
                      <a16:colId xmlns:a16="http://schemas.microsoft.com/office/drawing/2014/main" val="1073190671"/>
                    </a:ext>
                  </a:extLst>
                </a:gridCol>
                <a:gridCol w="1251000">
                  <a:extLst>
                    <a:ext uri="{9D8B030D-6E8A-4147-A177-3AD203B41FA5}">
                      <a16:colId xmlns:a16="http://schemas.microsoft.com/office/drawing/2014/main" val="1908788007"/>
                    </a:ext>
                  </a:extLst>
                </a:gridCol>
                <a:gridCol w="1251000">
                  <a:extLst>
                    <a:ext uri="{9D8B030D-6E8A-4147-A177-3AD203B41FA5}">
                      <a16:colId xmlns:a16="http://schemas.microsoft.com/office/drawing/2014/main" val="2172540245"/>
                    </a:ext>
                  </a:extLst>
                </a:gridCol>
                <a:gridCol w="1251000">
                  <a:extLst>
                    <a:ext uri="{9D8B030D-6E8A-4147-A177-3AD203B41FA5}">
                      <a16:colId xmlns:a16="http://schemas.microsoft.com/office/drawing/2014/main" val="3679851999"/>
                    </a:ext>
                  </a:extLst>
                </a:gridCol>
                <a:gridCol w="1251000">
                  <a:extLst>
                    <a:ext uri="{9D8B030D-6E8A-4147-A177-3AD203B41FA5}">
                      <a16:colId xmlns:a16="http://schemas.microsoft.com/office/drawing/2014/main" val="3565067770"/>
                    </a:ext>
                  </a:extLst>
                </a:gridCol>
              </a:tblGrid>
              <a:tr h="232960">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 </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 </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RMSE</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691303105"/>
                  </a:ext>
                </a:extLst>
              </a:tr>
              <a:tr h="279624">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 </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 </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0" baseline="0" dirty="0">
                          <a:effectLst/>
                          <a:latin typeface="Arial" panose="020B0604020202020204" pitchFamily="34" charset="0"/>
                          <a:ea typeface="微軟正黑體" panose="020B0604030504040204" pitchFamily="34" charset="-120"/>
                        </a:rPr>
                        <a:t>Hsieh et al</a:t>
                      </a:r>
                      <a:r>
                        <a:rPr lang="en-US" sz="1000" kern="0" baseline="0" dirty="0" smtClean="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Chen et al</a:t>
                      </a:r>
                      <a:r>
                        <a:rPr lang="en-US" sz="1000" kern="100" baseline="0" dirty="0" smtClean="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Zhang et al</a:t>
                      </a:r>
                      <a:r>
                        <a:rPr lang="en-US" sz="1000" kern="100" baseline="0" dirty="0" smtClean="0">
                          <a:effectLst/>
                          <a:latin typeface="Arial" panose="020B0604020202020204" pitchFamily="34" charset="0"/>
                          <a:ea typeface="微軟正黑體" panose="020B0604030504040204" pitchFamily="34" charset="-120"/>
                        </a:rPr>
                        <a:t>.</a:t>
                      </a:r>
                      <a:endParaRPr lang="zh-TW" sz="10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altLang="zh-TW" sz="1000" kern="100" baseline="0" dirty="0" smtClean="0">
                          <a:effectLst/>
                          <a:latin typeface="Arial" panose="020B0604020202020204" pitchFamily="34" charset="0"/>
                          <a:ea typeface="微軟正黑體" panose="020B0604030504040204" pitchFamily="34" charset="-120"/>
                          <a:cs typeface="Times New Roman" panose="02020603050405020304" pitchFamily="18" charset="0"/>
                        </a:rPr>
                        <a:t>WOA-RLSE</a:t>
                      </a:r>
                      <a:endParaRPr lang="zh-TW" sz="10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1999316"/>
                  </a:ext>
                </a:extLst>
              </a:tr>
              <a:tr h="232960">
                <a:tc rowSpan="4">
                  <a:txBody>
                    <a:bodyPr/>
                    <a:lstStyle/>
                    <a:p>
                      <a:pPr algn="ct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2002</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SSEC</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baseline="0" dirty="0">
                          <a:effectLst/>
                          <a:latin typeface="Arial" panose="020B0604020202020204" pitchFamily="34" charset="0"/>
                          <a:ea typeface="微軟正黑體" panose="020B0604030504040204" pitchFamily="34" charset="-120"/>
                        </a:rPr>
                        <a:t>18.0470</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20.0222</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62194"/>
                  </a:ext>
                </a:extLst>
              </a:tr>
              <a:tr h="232960">
                <a:tc vMerge="1">
                  <a:txBody>
                    <a:bodyPr/>
                    <a:lstStyle/>
                    <a:p>
                      <a:endParaRPr lang="zh-TW" altLang="en-US"/>
                    </a:p>
                  </a:txBody>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HSI</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118.27</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baseline="0" dirty="0">
                          <a:effectLst/>
                          <a:latin typeface="Arial" panose="020B0604020202020204" pitchFamily="34" charset="0"/>
                          <a:ea typeface="微軟正黑體" panose="020B0604030504040204" pitchFamily="34" charset="-120"/>
                        </a:rPr>
                        <a:t>105.8136</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7287796"/>
                  </a:ext>
                </a:extLst>
              </a:tr>
              <a:tr h="232960">
                <a:tc vMerge="1">
                  <a:txBody>
                    <a:bodyPr/>
                    <a:lstStyle/>
                    <a:p>
                      <a:endParaRPr lang="zh-TW" altLang="en-US"/>
                    </a:p>
                  </a:txBody>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Nikkei 225</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0" baseline="0">
                          <a:effectLst/>
                          <a:latin typeface="Arial" panose="020B0604020202020204" pitchFamily="34" charset="0"/>
                          <a:ea typeface="微軟正黑體" panose="020B0604030504040204" pitchFamily="34" charset="-120"/>
                        </a:rPr>
                        <a:t>141</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baseline="0" dirty="0">
                          <a:effectLst/>
                          <a:latin typeface="Arial" panose="020B0604020202020204" pitchFamily="34" charset="0"/>
                          <a:ea typeface="微軟正黑體" panose="020B0604030504040204" pitchFamily="34" charset="-120"/>
                        </a:rPr>
                        <a:t>136.6241</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1153016"/>
                  </a:ext>
                </a:extLst>
              </a:tr>
              <a:tr h="232960">
                <a:tc vMerge="1">
                  <a:txBody>
                    <a:bodyPr/>
                    <a:lstStyle/>
                    <a:p>
                      <a:endParaRPr lang="zh-TW" altLang="en-US"/>
                    </a:p>
                  </a:txBody>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DJI</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0" baseline="0">
                          <a:effectLst/>
                          <a:latin typeface="Arial" panose="020B0604020202020204" pitchFamily="34" charset="0"/>
                          <a:ea typeface="微軟正黑體" panose="020B0604030504040204" pitchFamily="34" charset="-120"/>
                        </a:rPr>
                        <a:t>132</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0" baseline="0" dirty="0">
                          <a:effectLst/>
                          <a:latin typeface="Arial" panose="020B0604020202020204" pitchFamily="34" charset="0"/>
                          <a:ea typeface="微軟正黑體" panose="020B0604030504040204" pitchFamily="34" charset="-120"/>
                        </a:rPr>
                        <a:t>129.2588</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3978844"/>
                  </a:ext>
                </a:extLst>
              </a:tr>
              <a:tr h="232960">
                <a:tc rowSpan="4">
                  <a:txBody>
                    <a:bodyPr/>
                    <a:lstStyle/>
                    <a:p>
                      <a:pPr algn="ct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2003</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SSEC</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17.7821</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baseline="0" dirty="0">
                          <a:effectLst/>
                          <a:latin typeface="Arial" panose="020B0604020202020204" pitchFamily="34" charset="0"/>
                          <a:ea typeface="微軟正黑體" panose="020B0604030504040204" pitchFamily="34" charset="-120"/>
                        </a:rPr>
                        <a:t>15.1384</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4474866"/>
                  </a:ext>
                </a:extLst>
              </a:tr>
              <a:tr h="232960">
                <a:tc vMerge="1">
                  <a:txBody>
                    <a:bodyPr/>
                    <a:lstStyle/>
                    <a:p>
                      <a:endParaRPr lang="zh-TW" altLang="en-US"/>
                    </a:p>
                  </a:txBody>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HSI</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132.67</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baseline="0" dirty="0">
                          <a:effectLst/>
                          <a:latin typeface="Arial" panose="020B0604020202020204" pitchFamily="34" charset="0"/>
                          <a:ea typeface="微軟正黑體" panose="020B0604030504040204" pitchFamily="34" charset="-120"/>
                        </a:rPr>
                        <a:t>101.6561</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3926406"/>
                  </a:ext>
                </a:extLst>
              </a:tr>
              <a:tr h="232960">
                <a:tc vMerge="1">
                  <a:txBody>
                    <a:bodyPr/>
                    <a:lstStyle/>
                    <a:p>
                      <a:endParaRPr lang="zh-TW" altLang="en-US"/>
                    </a:p>
                  </a:txBody>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Nikkei 225</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0" baseline="0">
                          <a:effectLst/>
                          <a:latin typeface="Arial" panose="020B0604020202020204" pitchFamily="34" charset="0"/>
                          <a:ea typeface="微軟正黑體" panose="020B0604030504040204" pitchFamily="34" charset="-120"/>
                        </a:rPr>
                        <a:t>177</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baseline="0" dirty="0">
                          <a:effectLst/>
                          <a:latin typeface="Arial" panose="020B0604020202020204" pitchFamily="34" charset="0"/>
                          <a:ea typeface="微軟正黑體" panose="020B0604030504040204" pitchFamily="34" charset="-120"/>
                        </a:rPr>
                        <a:t>127.4672</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9885752"/>
                  </a:ext>
                </a:extLst>
              </a:tr>
              <a:tr h="232960">
                <a:tc vMerge="1">
                  <a:txBody>
                    <a:bodyPr/>
                    <a:lstStyle/>
                    <a:p>
                      <a:endParaRPr lang="zh-TW" altLang="en-US"/>
                    </a:p>
                  </a:txBody>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DJI</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0" baseline="0">
                          <a:effectLst/>
                          <a:latin typeface="Arial" panose="020B0604020202020204" pitchFamily="34" charset="0"/>
                          <a:ea typeface="微軟正黑體" panose="020B0604030504040204" pitchFamily="34" charset="-120"/>
                        </a:rPr>
                        <a:t>89</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0" baseline="0" dirty="0">
                          <a:effectLst/>
                          <a:latin typeface="Arial" panose="020B0604020202020204" pitchFamily="34" charset="0"/>
                          <a:ea typeface="微軟正黑體" panose="020B0604030504040204" pitchFamily="34" charset="-120"/>
                        </a:rPr>
                        <a:t>75.5405</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3288988"/>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959393617"/>
              </p:ext>
            </p:extLst>
          </p:nvPr>
        </p:nvGraphicFramePr>
        <p:xfrm>
          <a:off x="1007603" y="3596067"/>
          <a:ext cx="7164796" cy="1423956"/>
        </p:xfrm>
        <a:graphic>
          <a:graphicData uri="http://schemas.openxmlformats.org/drawingml/2006/table">
            <a:tbl>
              <a:tblPr firstRow="1" firstCol="1" bandRow="1">
                <a:tableStyleId>{5C22544A-7EE6-4342-B048-85BDC9FD1C3A}</a:tableStyleId>
              </a:tblPr>
              <a:tblGrid>
                <a:gridCol w="975055">
                  <a:extLst>
                    <a:ext uri="{9D8B030D-6E8A-4147-A177-3AD203B41FA5}">
                      <a16:colId xmlns:a16="http://schemas.microsoft.com/office/drawing/2014/main" val="2373077438"/>
                    </a:ext>
                  </a:extLst>
                </a:gridCol>
                <a:gridCol w="1546788">
                  <a:extLst>
                    <a:ext uri="{9D8B030D-6E8A-4147-A177-3AD203B41FA5}">
                      <a16:colId xmlns:a16="http://schemas.microsoft.com/office/drawing/2014/main" val="770202808"/>
                    </a:ext>
                  </a:extLst>
                </a:gridCol>
                <a:gridCol w="1547651">
                  <a:extLst>
                    <a:ext uri="{9D8B030D-6E8A-4147-A177-3AD203B41FA5}">
                      <a16:colId xmlns:a16="http://schemas.microsoft.com/office/drawing/2014/main" val="17862265"/>
                    </a:ext>
                  </a:extLst>
                </a:gridCol>
                <a:gridCol w="1547651">
                  <a:extLst>
                    <a:ext uri="{9D8B030D-6E8A-4147-A177-3AD203B41FA5}">
                      <a16:colId xmlns:a16="http://schemas.microsoft.com/office/drawing/2014/main" val="1016812228"/>
                    </a:ext>
                  </a:extLst>
                </a:gridCol>
                <a:gridCol w="1547651">
                  <a:extLst>
                    <a:ext uri="{9D8B030D-6E8A-4147-A177-3AD203B41FA5}">
                      <a16:colId xmlns:a16="http://schemas.microsoft.com/office/drawing/2014/main" val="475119105"/>
                    </a:ext>
                  </a:extLst>
                </a:gridCol>
              </a:tblGrid>
              <a:tr h="237326">
                <a:tc>
                  <a:txBody>
                    <a:bodyPr/>
                    <a:lstStyle/>
                    <a:p>
                      <a:pP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 </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4">
                  <a:txBody>
                    <a:bodyPr/>
                    <a:lstStyle/>
                    <a:p>
                      <a:pPr algn="ct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RMSE</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675794517"/>
                  </a:ext>
                </a:extLst>
              </a:tr>
              <a:tr h="237326">
                <a:tc>
                  <a:txBody>
                    <a:bodyPr/>
                    <a:lstStyle/>
                    <a:p>
                      <a:pP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 </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5000"/>
                        </a:lnSpc>
                        <a:spcAft>
                          <a:spcPts val="0"/>
                        </a:spcAft>
                      </a:pPr>
                      <a:r>
                        <a:rPr lang="en-US" sz="1000" kern="0" baseline="0" dirty="0">
                          <a:solidFill>
                            <a:schemeClr val="tx1"/>
                          </a:solidFill>
                          <a:effectLst/>
                          <a:latin typeface="Arial" panose="020B0604020202020204" pitchFamily="34" charset="0"/>
                          <a:ea typeface="微軟正黑體" panose="020B0604030504040204" pitchFamily="34" charset="-120"/>
                        </a:rPr>
                        <a:t>Hsieh et al</a:t>
                      </a:r>
                      <a:r>
                        <a:rPr lang="en-US" sz="1000" kern="0" baseline="0" dirty="0" smtClean="0">
                          <a:solidFill>
                            <a:schemeClr val="tx1"/>
                          </a:solidFill>
                          <a:effectLst/>
                          <a:latin typeface="Arial" panose="020B0604020202020204" pitchFamily="34" charset="0"/>
                          <a:ea typeface="微軟正黑體" panose="020B0604030504040204" pitchFamily="34" charset="-120"/>
                        </a:rPr>
                        <a:t>.</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Chen et al</a:t>
                      </a:r>
                      <a:r>
                        <a:rPr lang="en-US" sz="1000" kern="100" baseline="0" dirty="0" smtClean="0">
                          <a:solidFill>
                            <a:schemeClr val="tx1"/>
                          </a:solidFill>
                          <a:effectLst/>
                          <a:latin typeface="Arial" panose="020B0604020202020204" pitchFamily="34" charset="0"/>
                          <a:ea typeface="微軟正黑體" panose="020B0604030504040204" pitchFamily="34" charset="-120"/>
                        </a:rPr>
                        <a:t>.</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Zhang et al</a:t>
                      </a:r>
                      <a:r>
                        <a:rPr lang="en-US" sz="1000" kern="100" baseline="0" dirty="0" smtClean="0">
                          <a:solidFill>
                            <a:schemeClr val="tx1"/>
                          </a:solidFill>
                          <a:effectLst/>
                          <a:latin typeface="Arial" panose="020B0604020202020204" pitchFamily="34" charset="0"/>
                          <a:ea typeface="微軟正黑體" panose="020B0604030504040204" pitchFamily="34" charset="-120"/>
                        </a:rPr>
                        <a:t>.</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5000"/>
                        </a:lnSpc>
                        <a:spcAft>
                          <a:spcPts val="0"/>
                        </a:spcAft>
                      </a:pPr>
                      <a:r>
                        <a:rPr lang="en-US" sz="1000" kern="100" baseline="0" dirty="0" smtClean="0">
                          <a:solidFill>
                            <a:schemeClr val="tx1"/>
                          </a:solidFill>
                          <a:effectLst/>
                          <a:latin typeface="Arial" panose="020B0604020202020204" pitchFamily="34" charset="0"/>
                          <a:ea typeface="微軟正黑體" panose="020B0604030504040204" pitchFamily="34" charset="-120"/>
                        </a:rPr>
                        <a:t>WOA-RLSE</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555076"/>
                  </a:ext>
                </a:extLst>
              </a:tr>
              <a:tr h="237326">
                <a:tc>
                  <a:txBody>
                    <a:bodyPr/>
                    <a:lstStyle/>
                    <a:p>
                      <a:pPr algn="ct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SSEC</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17.9146</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baseline="0" dirty="0">
                          <a:effectLst/>
                          <a:latin typeface="Arial" panose="020B0604020202020204" pitchFamily="34" charset="0"/>
                          <a:ea typeface="微軟正黑體" panose="020B0604030504040204" pitchFamily="34" charset="-120"/>
                        </a:rPr>
                        <a:t>17.5803</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190322"/>
                  </a:ext>
                </a:extLst>
              </a:tr>
              <a:tr h="237326">
                <a:tc>
                  <a:txBody>
                    <a:bodyPr/>
                    <a:lstStyle/>
                    <a:p>
                      <a:pPr algn="ct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HSI</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125.4700</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baseline="0" dirty="0">
                          <a:effectLst/>
                          <a:latin typeface="Arial" panose="020B0604020202020204" pitchFamily="34" charset="0"/>
                          <a:ea typeface="微軟正黑體" panose="020B0604030504040204" pitchFamily="34" charset="-120"/>
                        </a:rPr>
                        <a:t>103.7349</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206767"/>
                  </a:ext>
                </a:extLst>
              </a:tr>
              <a:tr h="237326">
                <a:tc>
                  <a:txBody>
                    <a:bodyPr/>
                    <a:lstStyle/>
                    <a:p>
                      <a:pPr algn="ct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Nikkei 225</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159.0000</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baseline="0" dirty="0">
                          <a:effectLst/>
                          <a:latin typeface="Arial" panose="020B0604020202020204" pitchFamily="34" charset="0"/>
                          <a:ea typeface="微軟正黑體" panose="020B0604030504040204" pitchFamily="34" charset="-120"/>
                        </a:rPr>
                        <a:t>132.0457</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1403531"/>
                  </a:ext>
                </a:extLst>
              </a:tr>
              <a:tr h="237326">
                <a:tc>
                  <a:txBody>
                    <a:bodyPr/>
                    <a:lstStyle/>
                    <a:p>
                      <a:pPr algn="ct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DJI</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110.5000</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0" baseline="0" dirty="0">
                          <a:effectLst/>
                          <a:latin typeface="Arial" panose="020B0604020202020204" pitchFamily="34" charset="0"/>
                          <a:ea typeface="微軟正黑體" panose="020B0604030504040204" pitchFamily="34" charset="-120"/>
                        </a:rPr>
                        <a:t>102.3997</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9221275"/>
                  </a:ext>
                </a:extLst>
              </a:tr>
            </a:tbl>
          </a:graphicData>
        </a:graphic>
      </p:graphicFrame>
      <p:cxnSp>
        <p:nvCxnSpPr>
          <p:cNvPr id="7" name="弧形接點 6"/>
          <p:cNvCxnSpPr/>
          <p:nvPr/>
        </p:nvCxnSpPr>
        <p:spPr>
          <a:xfrm rot="10800000" flipH="1" flipV="1">
            <a:off x="827584" y="2296290"/>
            <a:ext cx="16112" cy="2011755"/>
          </a:xfrm>
          <a:prstGeom prst="curvedConnector3">
            <a:avLst>
              <a:gd name="adj1" fmla="val -141881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0" y="3148278"/>
            <a:ext cx="543739" cy="307777"/>
          </a:xfrm>
          <a:prstGeom prst="rect">
            <a:avLst/>
          </a:prstGeom>
          <a:noFill/>
        </p:spPr>
        <p:txBody>
          <a:bodyPr wrap="none" rtlCol="0">
            <a:spAutoFit/>
          </a:bodyPr>
          <a:lstStyle/>
          <a:p>
            <a:r>
              <a:rPr lang="zh-TW" altLang="en-US" sz="1400" dirty="0" smtClean="0">
                <a:latin typeface="微軟正黑體" panose="020B0604030504040204" pitchFamily="34" charset="-120"/>
                <a:ea typeface="微軟正黑體" panose="020B0604030504040204" pitchFamily="34" charset="-120"/>
              </a:rPr>
              <a:t>平均</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232348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zh-TW" dirty="0">
                <a:latin typeface="微軟正黑體" panose="020B0604030504040204" pitchFamily="34" charset="-120"/>
                <a:ea typeface="微軟正黑體" panose="020B0604030504040204" pitchFamily="34" charset="-120"/>
              </a:rPr>
              <a:t>中國與國際市場的</a:t>
            </a:r>
            <a:r>
              <a:rPr lang="zh-TW" altLang="zh-TW" dirty="0" smtClean="0">
                <a:latin typeface="微軟正黑體" panose="020B0604030504040204" pitchFamily="34" charset="-120"/>
                <a:ea typeface="微軟正黑體" panose="020B0604030504040204" pitchFamily="34" charset="-120"/>
              </a:rPr>
              <a:t>相互作用</a:t>
            </a:r>
            <a:endParaRPr lang="zh-TW" altLang="zh-TW" dirty="0">
              <a:latin typeface="微軟正黑體" panose="020B0604030504040204" pitchFamily="34" charset="-120"/>
              <a:ea typeface="微軟正黑體" panose="020B0604030504040204" pitchFamily="34" charset="-120"/>
            </a:endParaRPr>
          </a:p>
        </p:txBody>
      </p:sp>
      <p:sp>
        <p:nvSpPr>
          <p:cNvPr id="3" name="文字版面配置區 2"/>
          <p:cNvSpPr>
            <a:spLocks noGrp="1"/>
          </p:cNvSpPr>
          <p:nvPr>
            <p:ph type="body" sz="quarter" idx="11"/>
          </p:nvPr>
        </p:nvSpPr>
        <p:spPr/>
        <p:txBody>
          <a:bodyPr/>
          <a:lstStyle/>
          <a:p>
            <a:r>
              <a:rPr lang="en-US" altLang="zh-TW" dirty="0" smtClean="0"/>
              <a:t>3-2</a:t>
            </a:r>
            <a:r>
              <a:rPr lang="zh-TW" altLang="en-US" dirty="0" smtClean="0">
                <a:latin typeface="微軟正黑體" panose="020B0604030504040204" pitchFamily="34" charset="-120"/>
                <a:ea typeface="微軟正黑體" panose="020B0604030504040204" pitchFamily="34" charset="-120"/>
              </a:rPr>
              <a:t>多目標</a:t>
            </a:r>
            <a:r>
              <a:rPr lang="zh-TW" altLang="en-US" dirty="0">
                <a:latin typeface="微軟正黑體" panose="020B0604030504040204" pitchFamily="34" charset="-120"/>
                <a:ea typeface="微軟正黑體" panose="020B0604030504040204" pitchFamily="34" charset="-120"/>
              </a:rPr>
              <a:t>與單目標預測之差異性</a:t>
            </a:r>
          </a:p>
        </p:txBody>
      </p:sp>
      <p:graphicFrame>
        <p:nvGraphicFramePr>
          <p:cNvPr id="4" name="表格 3"/>
          <p:cNvGraphicFramePr>
            <a:graphicFrameLocks noGrp="1"/>
          </p:cNvGraphicFramePr>
          <p:nvPr>
            <p:extLst>
              <p:ext uri="{D42A27DB-BD31-4B8C-83A1-F6EECF244321}">
                <p14:modId xmlns:p14="http://schemas.microsoft.com/office/powerpoint/2010/main" val="3888539814"/>
              </p:ext>
            </p:extLst>
          </p:nvPr>
        </p:nvGraphicFramePr>
        <p:xfrm>
          <a:off x="664654" y="1491630"/>
          <a:ext cx="7886699" cy="1656184"/>
        </p:xfrm>
        <a:graphic>
          <a:graphicData uri="http://schemas.openxmlformats.org/drawingml/2006/table">
            <a:tbl>
              <a:tblPr firstRow="1" firstCol="1" bandRow="1">
                <a:tableStyleId>{5C22544A-7EE6-4342-B048-85BDC9FD1C3A}</a:tableStyleId>
              </a:tblPr>
              <a:tblGrid>
                <a:gridCol w="1815518">
                  <a:extLst>
                    <a:ext uri="{9D8B030D-6E8A-4147-A177-3AD203B41FA5}">
                      <a16:colId xmlns:a16="http://schemas.microsoft.com/office/drawing/2014/main" val="2780060368"/>
                    </a:ext>
                  </a:extLst>
                </a:gridCol>
                <a:gridCol w="1517401">
                  <a:extLst>
                    <a:ext uri="{9D8B030D-6E8A-4147-A177-3AD203B41FA5}">
                      <a16:colId xmlns:a16="http://schemas.microsoft.com/office/drawing/2014/main" val="3751054180"/>
                    </a:ext>
                  </a:extLst>
                </a:gridCol>
                <a:gridCol w="1518978">
                  <a:extLst>
                    <a:ext uri="{9D8B030D-6E8A-4147-A177-3AD203B41FA5}">
                      <a16:colId xmlns:a16="http://schemas.microsoft.com/office/drawing/2014/main" val="3900383352"/>
                    </a:ext>
                  </a:extLst>
                </a:gridCol>
                <a:gridCol w="1518978">
                  <a:extLst>
                    <a:ext uri="{9D8B030D-6E8A-4147-A177-3AD203B41FA5}">
                      <a16:colId xmlns:a16="http://schemas.microsoft.com/office/drawing/2014/main" val="877119814"/>
                    </a:ext>
                  </a:extLst>
                </a:gridCol>
                <a:gridCol w="1515824">
                  <a:extLst>
                    <a:ext uri="{9D8B030D-6E8A-4147-A177-3AD203B41FA5}">
                      <a16:colId xmlns:a16="http://schemas.microsoft.com/office/drawing/2014/main" val="63474083"/>
                    </a:ext>
                  </a:extLst>
                </a:gridCol>
              </a:tblGrid>
              <a:tr h="414046">
                <a:tc>
                  <a:txBody>
                    <a:bodyPr/>
                    <a:lstStyle/>
                    <a:p>
                      <a:pPr algn="ctr">
                        <a:lnSpc>
                          <a:spcPct val="155000"/>
                        </a:lnSpc>
                        <a:spcAft>
                          <a:spcPts val="0"/>
                        </a:spcAft>
                      </a:pPr>
                      <a:r>
                        <a:rPr lang="en-US" sz="1400" kern="100" dirty="0">
                          <a:solidFill>
                            <a:schemeClr val="tx1"/>
                          </a:solidFill>
                          <a:effectLst/>
                        </a:rPr>
                        <a:t> </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a:lnSpc>
                          <a:spcPct val="155000"/>
                        </a:lnSpc>
                        <a:spcAft>
                          <a:spcPts val="0"/>
                        </a:spcAft>
                      </a:pPr>
                      <a:r>
                        <a:rPr lang="en-US" sz="1400" kern="100" dirty="0">
                          <a:solidFill>
                            <a:sysClr val="windowText" lastClr="000000"/>
                          </a:solidFill>
                          <a:effectLst/>
                        </a:rPr>
                        <a:t>RMSE</a:t>
                      </a:r>
                      <a:endParaRPr lang="zh-TW" sz="2000" kern="100" dirty="0">
                        <a:solidFill>
                          <a:sysClr val="windowText" lastClr="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194811258"/>
                  </a:ext>
                </a:extLst>
              </a:tr>
              <a:tr h="414046">
                <a:tc>
                  <a:txBody>
                    <a:bodyPr/>
                    <a:lstStyle/>
                    <a:p>
                      <a:pPr algn="ctr">
                        <a:lnSpc>
                          <a:spcPct val="155000"/>
                        </a:lnSpc>
                        <a:spcAft>
                          <a:spcPts val="0"/>
                        </a:spcAft>
                      </a:pPr>
                      <a:r>
                        <a:rPr lang="en-US" sz="1400" kern="100" dirty="0">
                          <a:solidFill>
                            <a:schemeClr val="tx1"/>
                          </a:solidFill>
                          <a:effectLst/>
                        </a:rPr>
                        <a:t> </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400" kern="100">
                          <a:effectLst/>
                        </a:rPr>
                        <a:t>SSEC</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400" kern="100" dirty="0">
                          <a:effectLst/>
                        </a:rPr>
                        <a:t>HSI</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400" kern="100" dirty="0">
                          <a:effectLst/>
                        </a:rPr>
                        <a:t>Nikkei 225</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400" kern="100" dirty="0">
                          <a:effectLst/>
                        </a:rPr>
                        <a:t>DJI</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7560344"/>
                  </a:ext>
                </a:extLst>
              </a:tr>
              <a:tr h="414046">
                <a:tc>
                  <a:txBody>
                    <a:bodyPr/>
                    <a:lstStyle/>
                    <a:p>
                      <a:pPr algn="ctr">
                        <a:lnSpc>
                          <a:spcPct val="155000"/>
                        </a:lnSpc>
                        <a:spcAft>
                          <a:spcPts val="0"/>
                        </a:spcAft>
                      </a:pPr>
                      <a:r>
                        <a:rPr lang="en-US" sz="1400" kern="100" dirty="0">
                          <a:solidFill>
                            <a:schemeClr val="tx1"/>
                          </a:solidFill>
                          <a:effectLst/>
                        </a:rPr>
                        <a:t>1 Target</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5000"/>
                        </a:lnSpc>
                        <a:spcAft>
                          <a:spcPts val="0"/>
                        </a:spcAft>
                      </a:pPr>
                      <a:r>
                        <a:rPr lang="en-US" sz="1400" kern="100">
                          <a:effectLst/>
                        </a:rPr>
                        <a:t>32.6480</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332.7996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238.5166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251.3554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6845799"/>
                  </a:ext>
                </a:extLst>
              </a:tr>
              <a:tr h="414046">
                <a:tc>
                  <a:txBody>
                    <a:bodyPr/>
                    <a:lstStyle/>
                    <a:p>
                      <a:pPr algn="ctr">
                        <a:lnSpc>
                          <a:spcPct val="155000"/>
                        </a:lnSpc>
                        <a:spcAft>
                          <a:spcPts val="0"/>
                        </a:spcAft>
                      </a:pPr>
                      <a:r>
                        <a:rPr lang="en-US" sz="1400" kern="100" dirty="0">
                          <a:solidFill>
                            <a:schemeClr val="tx1"/>
                          </a:solidFill>
                          <a:effectLst/>
                        </a:rPr>
                        <a:t>4 Targets </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5000"/>
                        </a:lnSpc>
                        <a:spcAft>
                          <a:spcPts val="0"/>
                        </a:spcAft>
                      </a:pPr>
                      <a:r>
                        <a:rPr lang="en-US" sz="1400" b="1" kern="100" dirty="0">
                          <a:effectLst/>
                        </a:rPr>
                        <a:t>31.6853</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b="1" kern="100" dirty="0">
                          <a:effectLst/>
                        </a:rPr>
                        <a:t>306.8782</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b="1" kern="100" dirty="0">
                          <a:effectLst/>
                        </a:rPr>
                        <a:t>200.4556</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b="1" kern="100" dirty="0">
                          <a:effectLst/>
                        </a:rPr>
                        <a:t>245.1469</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5058022"/>
                  </a:ext>
                </a:extLst>
              </a:tr>
            </a:tbl>
          </a:graphicData>
        </a:graphic>
      </p:graphicFrame>
    </p:spTree>
    <p:extLst>
      <p:ext uri="{BB962C8B-B14F-4D97-AF65-F5344CB8AC3E}">
        <p14:creationId xmlns:p14="http://schemas.microsoft.com/office/powerpoint/2010/main" val="27920517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2355726"/>
            <a:ext cx="3744416" cy="576063"/>
          </a:xfrm>
        </p:spPr>
        <p:txBody>
          <a:bodyPr/>
          <a:lstStyle/>
          <a:p>
            <a:r>
              <a:rPr lang="zh-TW" altLang="en-US" dirty="0" smtClean="0">
                <a:latin typeface="微軟正黑體" panose="020B0604030504040204" pitchFamily="34" charset="-120"/>
                <a:ea typeface="微軟正黑體" panose="020B0604030504040204" pitchFamily="34" charset="-120"/>
              </a:rPr>
              <a:t>結果與討</a:t>
            </a:r>
            <a:r>
              <a:rPr lang="zh-TW" altLang="en-US" dirty="0">
                <a:latin typeface="微軟正黑體" panose="020B0604030504040204" pitchFamily="34" charset="-120"/>
                <a:ea typeface="微軟正黑體" panose="020B0604030504040204" pitchFamily="34" charset="-120"/>
              </a:rPr>
              <a:t>論</a:t>
            </a:r>
            <a:endParaRPr lang="ko-KR" altLang="en-US" dirty="0">
              <a:latin typeface="微軟正黑體" panose="020B0604030504040204" pitchFamily="34" charset="-120"/>
            </a:endParaRPr>
          </a:p>
        </p:txBody>
      </p:sp>
      <p:sp>
        <p:nvSpPr>
          <p:cNvPr id="4" name="Rectangle 7">
            <a:extLst>
              <a:ext uri="{FF2B5EF4-FFF2-40B4-BE49-F238E27FC236}">
                <a16:creationId xmlns:a16="http://schemas.microsoft.com/office/drawing/2014/main" id="{025B9413-06DE-47AF-A557-FB9FC361BDCD}"/>
              </a:ext>
            </a:extLst>
          </p:cNvPr>
          <p:cNvSpPr/>
          <p:nvPr/>
        </p:nvSpPr>
        <p:spPr>
          <a:xfrm rot="18900000">
            <a:off x="4450543" y="1714286"/>
            <a:ext cx="242913" cy="541159"/>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36941267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2355726"/>
            <a:ext cx="3744416" cy="576063"/>
          </a:xfrm>
        </p:spPr>
        <p:txBody>
          <a:bodyPr/>
          <a:lstStyle/>
          <a:p>
            <a:r>
              <a:rPr lang="zh-TW" altLang="en-US" dirty="0" smtClean="0">
                <a:latin typeface="微軟正黑體" panose="020B0604030504040204" pitchFamily="34" charset="-120"/>
                <a:ea typeface="微軟正黑體" panose="020B0604030504040204" pitchFamily="34" charset="-120"/>
              </a:rPr>
              <a:t>緒論</a:t>
            </a:r>
            <a:endParaRPr lang="ko-KR" altLang="en-US" dirty="0">
              <a:latin typeface="微軟正黑體" panose="020B0604030504040204" pitchFamily="34" charset="-120"/>
            </a:endParaRPr>
          </a:p>
        </p:txBody>
      </p:sp>
      <p:sp>
        <p:nvSpPr>
          <p:cNvPr id="7" name="Round Same Side Corner Rectangle 6">
            <a:extLst>
              <a:ext uri="{FF2B5EF4-FFF2-40B4-BE49-F238E27FC236}">
                <a16:creationId xmlns:a16="http://schemas.microsoft.com/office/drawing/2014/main" id="{50249BFC-DAB1-4F7B-8E1E-906F4332CD6A}"/>
              </a:ext>
            </a:extLst>
          </p:cNvPr>
          <p:cNvSpPr/>
          <p:nvPr/>
        </p:nvSpPr>
        <p:spPr>
          <a:xfrm rot="2700000">
            <a:off x="4506877" y="1689480"/>
            <a:ext cx="130246" cy="52217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614559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75942"/>
            <a:ext cx="9144000" cy="576064"/>
          </a:xfrm>
        </p:spPr>
        <p:txBody>
          <a:bodyPr/>
          <a:lstStyle/>
          <a:p>
            <a:r>
              <a:rPr lang="zh-TW" altLang="en-US" dirty="0" smtClean="0">
                <a:latin typeface="微軟正黑體" panose="020B0604030504040204" pitchFamily="34" charset="-120"/>
                <a:ea typeface="微軟正黑體" panose="020B0604030504040204" pitchFamily="34" charset="-120"/>
              </a:rPr>
              <a:t>結果與討</a:t>
            </a:r>
            <a:r>
              <a:rPr lang="zh-TW" altLang="en-US" dirty="0">
                <a:latin typeface="微軟正黑體" panose="020B0604030504040204" pitchFamily="34" charset="-120"/>
                <a:ea typeface="微軟正黑體" panose="020B0604030504040204" pitchFamily="34" charset="-120"/>
              </a:rPr>
              <a:t>論</a:t>
            </a:r>
          </a:p>
        </p:txBody>
      </p:sp>
      <p:sp>
        <p:nvSpPr>
          <p:cNvPr id="4" name="Oval 3"/>
          <p:cNvSpPr/>
          <p:nvPr/>
        </p:nvSpPr>
        <p:spPr>
          <a:xfrm>
            <a:off x="4849012" y="1690289"/>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p:cNvSpPr/>
          <p:nvPr/>
        </p:nvSpPr>
        <p:spPr>
          <a:xfrm>
            <a:off x="672724" y="1690289"/>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p:cNvSpPr/>
          <p:nvPr/>
        </p:nvSpPr>
        <p:spPr>
          <a:xfrm>
            <a:off x="693076" y="3327229"/>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p:cNvSpPr/>
          <p:nvPr/>
        </p:nvSpPr>
        <p:spPr>
          <a:xfrm>
            <a:off x="4849012" y="3327229"/>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717112"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01</a:t>
            </a:r>
          </a:p>
        </p:txBody>
      </p:sp>
      <p:sp>
        <p:nvSpPr>
          <p:cNvPr id="9" name="TextBox 8"/>
          <p:cNvSpPr txBox="1"/>
          <p:nvPr/>
        </p:nvSpPr>
        <p:spPr>
          <a:xfrm>
            <a:off x="737463"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03</a:t>
            </a:r>
          </a:p>
        </p:txBody>
      </p:sp>
      <p:sp>
        <p:nvSpPr>
          <p:cNvPr id="10" name="TextBox 9"/>
          <p:cNvSpPr txBox="1"/>
          <p:nvPr/>
        </p:nvSpPr>
        <p:spPr>
          <a:xfrm>
            <a:off x="4893400"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02</a:t>
            </a:r>
          </a:p>
        </p:txBody>
      </p:sp>
      <p:sp>
        <p:nvSpPr>
          <p:cNvPr id="11" name="TextBox 10"/>
          <p:cNvSpPr txBox="1"/>
          <p:nvPr/>
        </p:nvSpPr>
        <p:spPr>
          <a:xfrm>
            <a:off x="4893400"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04</a:t>
            </a:r>
          </a:p>
        </p:txBody>
      </p:sp>
      <p:grpSp>
        <p:nvGrpSpPr>
          <p:cNvPr id="12" name="Group 11"/>
          <p:cNvGrpSpPr/>
          <p:nvPr/>
        </p:nvGrpSpPr>
        <p:grpSpPr>
          <a:xfrm>
            <a:off x="1432668" y="1452221"/>
            <a:ext cx="2932815" cy="1184823"/>
            <a:chOff x="1448988" y="1564503"/>
            <a:chExt cx="3030085" cy="1184823"/>
          </a:xfrm>
        </p:grpSpPr>
        <p:sp>
          <p:nvSpPr>
            <p:cNvPr id="13" name="TextBox 12"/>
            <p:cNvSpPr txBox="1"/>
            <p:nvPr/>
          </p:nvSpPr>
          <p:spPr>
            <a:xfrm>
              <a:off x="1454023" y="1918329"/>
              <a:ext cx="3023679" cy="830997"/>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貢獻指數能確實反映特徵對目標的有效貢獻度，得以去除雜訊與極端值</a:t>
              </a:r>
              <a:endParaRPr lang="en-US" altLang="ko-KR"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14" name="TextBox 13"/>
            <p:cNvSpPr txBox="1"/>
            <p:nvPr/>
          </p:nvSpPr>
          <p:spPr>
            <a:xfrm>
              <a:off x="1448988"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貢獻指數的有效性</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5" name="Group 14"/>
          <p:cNvGrpSpPr/>
          <p:nvPr/>
        </p:nvGrpSpPr>
        <p:grpSpPr>
          <a:xfrm>
            <a:off x="1437541" y="3089161"/>
            <a:ext cx="2977663" cy="1171343"/>
            <a:chOff x="1402654" y="1564503"/>
            <a:chExt cx="3076420" cy="1171343"/>
          </a:xfrm>
        </p:grpSpPr>
        <p:sp>
          <p:nvSpPr>
            <p:cNvPr id="16" name="TextBox 15"/>
            <p:cNvSpPr txBox="1"/>
            <p:nvPr/>
          </p:nvSpPr>
          <p:spPr>
            <a:xfrm>
              <a:off x="1402654" y="1904849"/>
              <a:ext cx="3023679" cy="830997"/>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無論單、多目標預測，本模型的整體學習效能均優於目前研究，證實模型有效性</a:t>
              </a:r>
              <a:endParaRPr lang="ko-KR" altLang="en-US" sz="1050" dirty="0">
                <a:solidFill>
                  <a:schemeClr val="tx1">
                    <a:lumMod val="75000"/>
                    <a:lumOff val="25000"/>
                  </a:schemeClr>
                </a:solidFill>
                <a:latin typeface="微軟正黑體" panose="020B0604030504040204" pitchFamily="34" charset="-120"/>
                <a:cs typeface="Arial" pitchFamily="34" charset="0"/>
              </a:endParaRPr>
            </a:p>
          </p:txBody>
        </p:sp>
        <p:sp>
          <p:nvSpPr>
            <p:cNvPr id="17" name="TextBox 16"/>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模型的學習</a:t>
              </a:r>
              <a:r>
                <a:rPr lang="zh-TW" altLang="en-US" sz="1600" b="1" dirty="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效能</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8" name="Group 17"/>
          <p:cNvGrpSpPr/>
          <p:nvPr/>
        </p:nvGrpSpPr>
        <p:grpSpPr>
          <a:xfrm>
            <a:off x="5656236" y="1450677"/>
            <a:ext cx="2932815" cy="1138773"/>
            <a:chOff x="1448989" y="1564503"/>
            <a:chExt cx="3030085" cy="1138773"/>
          </a:xfrm>
        </p:grpSpPr>
        <p:sp>
          <p:nvSpPr>
            <p:cNvPr id="19" name="TextBox 18"/>
            <p:cNvSpPr txBox="1"/>
            <p:nvPr/>
          </p:nvSpPr>
          <p:spPr>
            <a:xfrm>
              <a:off x="1454023" y="1872279"/>
              <a:ext cx="3023679" cy="830997"/>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特徵數越多代表所涵蓋的資訊量越多，模型的規模也越大，使模型學習效能提升</a:t>
              </a:r>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20" name="TextBox 19"/>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特徵數量多寡的差異</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21" name="Group 20"/>
          <p:cNvGrpSpPr/>
          <p:nvPr/>
        </p:nvGrpSpPr>
        <p:grpSpPr>
          <a:xfrm>
            <a:off x="5659337" y="3087617"/>
            <a:ext cx="2979432" cy="1448094"/>
            <a:chOff x="1400825" y="1564503"/>
            <a:chExt cx="3078248" cy="1448094"/>
          </a:xfrm>
        </p:grpSpPr>
        <p:sp>
          <p:nvSpPr>
            <p:cNvPr id="22" name="TextBox 21"/>
            <p:cNvSpPr txBox="1"/>
            <p:nvPr/>
          </p:nvSpPr>
          <p:spPr>
            <a:xfrm>
              <a:off x="1400825" y="1935379"/>
              <a:ext cx="3023679" cy="1077218"/>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多目標預測的學習效能優於單目標預測，顯示國際股市確實會影響中國股市，證實不同市場之間的連動性</a:t>
              </a:r>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23" name="TextBox 22"/>
            <p:cNvSpPr txBox="1"/>
            <p:nvPr/>
          </p:nvSpPr>
          <p:spPr>
            <a:xfrm>
              <a:off x="1448988"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單多目標預測的差異</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spTree>
    <p:extLst>
      <p:ext uri="{BB962C8B-B14F-4D97-AF65-F5344CB8AC3E}">
        <p14:creationId xmlns:p14="http://schemas.microsoft.com/office/powerpoint/2010/main" val="10165194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2355726"/>
            <a:ext cx="3744416" cy="576063"/>
          </a:xfrm>
        </p:spPr>
        <p:txBody>
          <a:bodyPr/>
          <a:lstStyle/>
          <a:p>
            <a:r>
              <a:rPr lang="zh-TW" altLang="en-US" dirty="0" smtClean="0">
                <a:latin typeface="微軟正黑體" panose="020B0604030504040204" pitchFamily="34" charset="-120"/>
                <a:ea typeface="微軟正黑體" panose="020B0604030504040204" pitchFamily="34" charset="-120"/>
              </a:rPr>
              <a:t>結論</a:t>
            </a:r>
            <a:endParaRPr lang="ko-KR" altLang="en-US" dirty="0">
              <a:latin typeface="微軟正黑體" panose="020B0604030504040204" pitchFamily="34" charset="-120"/>
            </a:endParaRPr>
          </a:p>
        </p:txBody>
      </p:sp>
      <p:sp>
        <p:nvSpPr>
          <p:cNvPr id="4" name="Donut 24">
            <a:extLst>
              <a:ext uri="{FF2B5EF4-FFF2-40B4-BE49-F238E27FC236}">
                <a16:creationId xmlns:a16="http://schemas.microsoft.com/office/drawing/2014/main" id="{A360D2BA-8EB6-4B6D-BF3A-59CD58ED1220}"/>
              </a:ext>
            </a:extLst>
          </p:cNvPr>
          <p:cNvSpPr/>
          <p:nvPr/>
        </p:nvSpPr>
        <p:spPr>
          <a:xfrm>
            <a:off x="4355198" y="1707654"/>
            <a:ext cx="433604" cy="437134"/>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24802972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0"/>
          </p:nvPr>
        </p:nvSpPr>
        <p:spPr>
          <a:xfrm>
            <a:off x="0" y="275942"/>
            <a:ext cx="9144000" cy="576064"/>
          </a:xfrm>
        </p:spPr>
        <p:txBody>
          <a:bodyPr/>
          <a:lstStyle/>
          <a:p>
            <a:r>
              <a:rPr lang="zh-TW" altLang="en-US" dirty="0" smtClean="0">
                <a:latin typeface="微軟正黑體" panose="020B0604030504040204" pitchFamily="34" charset="-120"/>
                <a:ea typeface="微軟正黑體" panose="020B0604030504040204" pitchFamily="34" charset="-120"/>
              </a:rPr>
              <a:t>結論</a:t>
            </a:r>
            <a:endParaRPr lang="zh-TW" altLang="en-US" dirty="0">
              <a:latin typeface="微軟正黑體" panose="020B0604030504040204" pitchFamily="34" charset="-120"/>
              <a:ea typeface="微軟正黑體" panose="020B0604030504040204" pitchFamily="34" charset="-120"/>
            </a:endParaRPr>
          </a:p>
        </p:txBody>
      </p:sp>
      <p:sp>
        <p:nvSpPr>
          <p:cNvPr id="7" name="圓角矩形 6"/>
          <p:cNvSpPr/>
          <p:nvPr/>
        </p:nvSpPr>
        <p:spPr>
          <a:xfrm>
            <a:off x="539552" y="1491630"/>
            <a:ext cx="3744416" cy="338437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zh-TW" altLang="zh-TW" sz="1600" dirty="0" smtClean="0">
                <a:latin typeface="微軟正黑體" panose="020B0604030504040204" pitchFamily="34" charset="-120"/>
                <a:ea typeface="微軟正黑體" panose="020B0604030504040204" pitchFamily="34" charset="-120"/>
              </a:rPr>
              <a:t>透過</a:t>
            </a:r>
            <a:r>
              <a:rPr lang="zh-TW" altLang="en-US" sz="1600" dirty="0" smtClean="0">
                <a:latin typeface="微軟正黑體" panose="020B0604030504040204" pitchFamily="34" charset="-120"/>
                <a:ea typeface="微軟正黑體" panose="020B0604030504040204" pitchFamily="34" charset="-120"/>
              </a:rPr>
              <a:t>特徵的</a:t>
            </a:r>
            <a:r>
              <a:rPr lang="zh-TW" altLang="zh-TW" sz="1600" dirty="0" smtClean="0">
                <a:latin typeface="微軟正黑體" panose="020B0604030504040204" pitchFamily="34" charset="-120"/>
                <a:ea typeface="微軟正黑體" panose="020B0604030504040204" pitchFamily="34" charset="-120"/>
              </a:rPr>
              <a:t>貢獻</a:t>
            </a:r>
            <a:r>
              <a:rPr lang="zh-TW" altLang="en-US" sz="1600" dirty="0" smtClean="0">
                <a:latin typeface="微軟正黑體" panose="020B0604030504040204" pitchFamily="34" charset="-120"/>
                <a:ea typeface="微軟正黑體" panose="020B0604030504040204" pitchFamily="34" charset="-120"/>
              </a:rPr>
              <a:t>指數得</a:t>
            </a:r>
            <a:r>
              <a:rPr lang="zh-TW" altLang="en-US" sz="1600" dirty="0">
                <a:latin typeface="微軟正黑體" panose="020B0604030504040204" pitchFamily="34" charset="-120"/>
                <a:ea typeface="微軟正黑體" panose="020B0604030504040204" pitchFamily="34" charset="-120"/>
              </a:rPr>
              <a:t>以</a:t>
            </a:r>
            <a:r>
              <a:rPr lang="zh-TW" altLang="zh-TW" sz="1600" dirty="0" smtClean="0">
                <a:latin typeface="微軟正黑體" panose="020B0604030504040204" pitchFamily="34" charset="-120"/>
                <a:ea typeface="微軟正黑體" panose="020B0604030504040204" pitchFamily="34" charset="-120"/>
              </a:rPr>
              <a:t>去除資料中的冗餘</a:t>
            </a:r>
            <a:r>
              <a:rPr lang="zh-TW" altLang="zh-TW" sz="1600" dirty="0">
                <a:latin typeface="微軟正黑體" panose="020B0604030504040204" pitchFamily="34" charset="-120"/>
                <a:ea typeface="微軟正黑體" panose="020B0604030504040204" pitchFamily="34" charset="-120"/>
              </a:rPr>
              <a:t>性與干擾</a:t>
            </a:r>
            <a:r>
              <a:rPr lang="zh-TW" altLang="zh-TW" sz="1600" dirty="0" smtClean="0">
                <a:latin typeface="微軟正黑體" panose="020B0604030504040204" pitchFamily="34" charset="-120"/>
                <a:ea typeface="微軟正黑體" panose="020B0604030504040204" pitchFamily="34" charset="-120"/>
              </a:rPr>
              <a:t>性</a:t>
            </a:r>
            <a:endParaRPr lang="en-US" altLang="zh-TW" sz="1600" dirty="0" smtClean="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zh-TW" altLang="zh-TW" sz="1600" dirty="0" smtClean="0">
                <a:latin typeface="微軟正黑體" panose="020B0604030504040204" pitchFamily="34" charset="-120"/>
                <a:ea typeface="微軟正黑體" panose="020B0604030504040204" pitchFamily="34" charset="-120"/>
              </a:rPr>
              <a:t>使用</a:t>
            </a:r>
            <a:r>
              <a:rPr lang="zh-TW" altLang="zh-TW" sz="1600" dirty="0">
                <a:latin typeface="微軟正黑體" panose="020B0604030504040204" pitchFamily="34" charset="-120"/>
                <a:ea typeface="微軟正黑體" panose="020B0604030504040204" pitchFamily="34" charset="-120"/>
              </a:rPr>
              <a:t>較少的數據</a:t>
            </a:r>
            <a:r>
              <a:rPr lang="zh-TW" altLang="zh-TW" sz="1600" dirty="0" smtClean="0">
                <a:latin typeface="微軟正黑體" panose="020B0604030504040204" pitchFamily="34" charset="-120"/>
                <a:ea typeface="微軟正黑體" panose="020B0604030504040204" pitchFamily="34" charset="-120"/>
              </a:rPr>
              <a:t>集提供</a:t>
            </a:r>
            <a:r>
              <a:rPr lang="zh-TW" altLang="zh-TW" sz="1600" dirty="0">
                <a:latin typeface="微軟正黑體" panose="020B0604030504040204" pitchFamily="34" charset="-120"/>
                <a:ea typeface="微軟正黑體" panose="020B0604030504040204" pitchFamily="34" charset="-120"/>
              </a:rPr>
              <a:t>較多有效資訊量，降低模型的運算</a:t>
            </a:r>
            <a:r>
              <a:rPr lang="zh-TW" altLang="zh-TW" sz="1600" dirty="0" smtClean="0">
                <a:latin typeface="微軟正黑體" panose="020B0604030504040204" pitchFamily="34" charset="-120"/>
                <a:ea typeface="微軟正黑體" panose="020B0604030504040204" pitchFamily="34" charset="-120"/>
              </a:rPr>
              <a:t>負擔</a:t>
            </a:r>
            <a:endParaRPr lang="zh-TW" altLang="en-US" sz="1600" dirty="0">
              <a:latin typeface="微軟正黑體" panose="020B0604030504040204" pitchFamily="34" charset="-120"/>
              <a:ea typeface="微軟正黑體" panose="020B0604030504040204" pitchFamily="34" charset="-120"/>
            </a:endParaRPr>
          </a:p>
        </p:txBody>
      </p:sp>
      <p:sp>
        <p:nvSpPr>
          <p:cNvPr id="8" name="圓角矩形 7"/>
          <p:cNvSpPr/>
          <p:nvPr/>
        </p:nvSpPr>
        <p:spPr>
          <a:xfrm>
            <a:off x="4788024" y="1484776"/>
            <a:ext cx="3744416" cy="338437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zh-TW" sz="1600" dirty="0" smtClean="0">
                <a:solidFill>
                  <a:schemeClr val="tx1"/>
                </a:solidFill>
                <a:latin typeface="微軟正黑體" panose="020B0604030504040204" pitchFamily="34" charset="-120"/>
                <a:ea typeface="微軟正黑體" panose="020B0604030504040204" pitchFamily="34" charset="-120"/>
              </a:rPr>
              <a:t>證實</a:t>
            </a:r>
            <a:r>
              <a:rPr lang="zh-TW" altLang="zh-TW" sz="1600" dirty="0">
                <a:solidFill>
                  <a:schemeClr val="tx1"/>
                </a:solidFill>
                <a:latin typeface="微軟正黑體" panose="020B0604030504040204" pitchFamily="34" charset="-120"/>
                <a:ea typeface="微軟正黑體" panose="020B0604030504040204" pitchFamily="34" charset="-120"/>
              </a:rPr>
              <a:t>中國與國際市場之間</a:t>
            </a:r>
            <a:r>
              <a:rPr lang="zh-TW" altLang="zh-TW" sz="1600" dirty="0" smtClean="0">
                <a:solidFill>
                  <a:schemeClr val="tx1"/>
                </a:solidFill>
                <a:latin typeface="微軟正黑體" panose="020B0604030504040204" pitchFamily="34" charset="-120"/>
                <a:ea typeface="微軟正黑體" panose="020B0604030504040204" pitchFamily="34" charset="-120"/>
              </a:rPr>
              <a:t>的</a:t>
            </a:r>
            <a:r>
              <a:rPr lang="zh-TW" altLang="en-US" sz="1600" dirty="0" smtClean="0">
                <a:solidFill>
                  <a:schemeClr val="tx1"/>
                </a:solidFill>
                <a:latin typeface="微軟正黑體" panose="020B0604030504040204" pitchFamily="34" charset="-120"/>
                <a:ea typeface="微軟正黑體" panose="020B0604030504040204" pitchFamily="34" charset="-120"/>
              </a:rPr>
              <a:t>連動性，且</a:t>
            </a:r>
            <a:r>
              <a:rPr lang="zh-TW" altLang="zh-TW" sz="1600" dirty="0" smtClean="0">
                <a:solidFill>
                  <a:schemeClr val="tx1"/>
                </a:solidFill>
                <a:latin typeface="微軟正黑體" panose="020B0604030504040204" pitchFamily="34" charset="-120"/>
                <a:ea typeface="微軟正黑體" panose="020B0604030504040204" pitchFamily="34" charset="-120"/>
              </a:rPr>
              <a:t>多</a:t>
            </a:r>
            <a:r>
              <a:rPr lang="zh-TW" altLang="zh-TW" sz="1600" dirty="0">
                <a:solidFill>
                  <a:schemeClr val="tx1"/>
                </a:solidFill>
                <a:latin typeface="微軟正黑體" panose="020B0604030504040204" pitchFamily="34" charset="-120"/>
                <a:ea typeface="微軟正黑體" panose="020B0604030504040204" pitchFamily="34" charset="-120"/>
              </a:rPr>
              <a:t>國市場的股市資料確實能夠作為單一市場波動的影響</a:t>
            </a:r>
            <a:r>
              <a:rPr lang="zh-TW" altLang="zh-TW" sz="1600" dirty="0" smtClean="0">
                <a:solidFill>
                  <a:schemeClr val="tx1"/>
                </a:solidFill>
                <a:latin typeface="微軟正黑體" panose="020B0604030504040204" pitchFamily="34" charset="-120"/>
                <a:ea typeface="微軟正黑體" panose="020B0604030504040204" pitchFamily="34" charset="-120"/>
              </a:rPr>
              <a:t>因子</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r>
              <a:rPr lang="zh-TW" altLang="zh-TW" sz="1600" dirty="0" smtClean="0">
                <a:solidFill>
                  <a:schemeClr val="tx1"/>
                </a:solidFill>
                <a:latin typeface="微軟正黑體" panose="020B0604030504040204" pitchFamily="34" charset="-120"/>
                <a:ea typeface="微軟正黑體" panose="020B0604030504040204" pitchFamily="34" charset="-120"/>
              </a:rPr>
              <a:t>本模型能夠從不</a:t>
            </a:r>
            <a:r>
              <a:rPr lang="zh-TW" altLang="zh-TW" sz="1600" dirty="0">
                <a:solidFill>
                  <a:schemeClr val="tx1"/>
                </a:solidFill>
                <a:latin typeface="微軟正黑體" panose="020B0604030504040204" pitchFamily="34" charset="-120"/>
                <a:ea typeface="微軟正黑體" panose="020B0604030504040204" pitchFamily="34" charset="-120"/>
              </a:rPr>
              <a:t>同來源</a:t>
            </a:r>
            <a:r>
              <a:rPr lang="zh-TW" altLang="zh-TW" sz="1600" dirty="0" smtClean="0">
                <a:solidFill>
                  <a:schemeClr val="tx1"/>
                </a:solidFill>
                <a:latin typeface="微軟正黑體" panose="020B0604030504040204" pitchFamily="34" charset="-120"/>
                <a:ea typeface="微軟正黑體" panose="020B0604030504040204" pitchFamily="34" charset="-120"/>
              </a:rPr>
              <a:t>的數據</a:t>
            </a:r>
            <a:r>
              <a:rPr lang="zh-TW" altLang="zh-TW" sz="1600" dirty="0">
                <a:solidFill>
                  <a:schemeClr val="tx1"/>
                </a:solidFill>
                <a:latin typeface="微軟正黑體" panose="020B0604030504040204" pitchFamily="34" charset="-120"/>
                <a:ea typeface="微軟正黑體" panose="020B0604030504040204" pitchFamily="34" charset="-120"/>
              </a:rPr>
              <a:t>當中汲取有用資訊</a:t>
            </a:r>
            <a:r>
              <a:rPr lang="zh-TW" altLang="zh-TW" sz="1600" dirty="0" smtClean="0">
                <a:solidFill>
                  <a:schemeClr val="tx1"/>
                </a:solidFill>
                <a:latin typeface="微軟正黑體" panose="020B0604030504040204" pitchFamily="34" charset="-120"/>
                <a:ea typeface="微軟正黑體" panose="020B0604030504040204" pitchFamily="34" charset="-120"/>
              </a:rPr>
              <a:t>，提升多目標</a:t>
            </a:r>
            <a:r>
              <a:rPr lang="zh-TW" altLang="en-US" sz="1600" dirty="0" smtClean="0">
                <a:solidFill>
                  <a:schemeClr val="tx1"/>
                </a:solidFill>
                <a:latin typeface="微軟正黑體" panose="020B0604030504040204" pitchFamily="34" charset="-120"/>
                <a:ea typeface="微軟正黑體" panose="020B0604030504040204" pitchFamily="34" charset="-120"/>
              </a:rPr>
              <a:t>時間序列</a:t>
            </a:r>
            <a:r>
              <a:rPr lang="zh-TW" altLang="zh-TW" sz="1600" dirty="0" smtClean="0">
                <a:solidFill>
                  <a:schemeClr val="tx1"/>
                </a:solidFill>
                <a:latin typeface="微軟正黑體" panose="020B0604030504040204" pitchFamily="34" charset="-120"/>
                <a:ea typeface="微軟正黑體" panose="020B0604030504040204" pitchFamily="34" charset="-120"/>
              </a:rPr>
              <a:t>預測</a:t>
            </a:r>
            <a:r>
              <a:rPr lang="zh-TW" altLang="zh-TW" sz="1600" dirty="0">
                <a:solidFill>
                  <a:schemeClr val="tx1"/>
                </a:solidFill>
                <a:latin typeface="微軟正黑體" panose="020B0604030504040204" pitchFamily="34" charset="-120"/>
                <a:ea typeface="微軟正黑體" panose="020B0604030504040204" pitchFamily="34" charset="-120"/>
              </a:rPr>
              <a:t>的學習</a:t>
            </a:r>
            <a:r>
              <a:rPr lang="zh-TW" altLang="zh-TW" sz="1600" dirty="0" smtClean="0">
                <a:solidFill>
                  <a:schemeClr val="tx1"/>
                </a:solidFill>
                <a:latin typeface="微軟正黑體" panose="020B0604030504040204" pitchFamily="34" charset="-120"/>
                <a:ea typeface="微軟正黑體" panose="020B0604030504040204" pitchFamily="34" charset="-120"/>
              </a:rPr>
              <a:t>效能</a:t>
            </a:r>
            <a:endParaRPr lang="zh-TW" altLang="zh-TW" sz="1600" dirty="0">
              <a:solidFill>
                <a:schemeClr val="tx1"/>
              </a:solidFill>
              <a:latin typeface="微軟正黑體" panose="020B0604030504040204" pitchFamily="34" charset="-120"/>
              <a:ea typeface="微軟正黑體" panose="020B0604030504040204" pitchFamily="34" charset="-120"/>
            </a:endParaRPr>
          </a:p>
        </p:txBody>
      </p:sp>
      <p:sp>
        <p:nvSpPr>
          <p:cNvPr id="10" name="文字方塊 9"/>
          <p:cNvSpPr txBox="1"/>
          <p:nvPr/>
        </p:nvSpPr>
        <p:spPr>
          <a:xfrm>
            <a:off x="1857762" y="1635646"/>
            <a:ext cx="1107996"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特徵挑選</a:t>
            </a:r>
            <a:endParaRPr lang="zh-TW" altLang="en-US" b="1" dirty="0">
              <a:latin typeface="微軟正黑體" panose="020B0604030504040204" pitchFamily="34" charset="-120"/>
              <a:ea typeface="微軟正黑體" panose="020B0604030504040204" pitchFamily="34" charset="-120"/>
            </a:endParaRPr>
          </a:p>
        </p:txBody>
      </p:sp>
      <p:sp>
        <p:nvSpPr>
          <p:cNvPr id="11" name="矩形 10"/>
          <p:cNvSpPr/>
          <p:nvPr/>
        </p:nvSpPr>
        <p:spPr>
          <a:xfrm>
            <a:off x="5364088" y="1635646"/>
            <a:ext cx="2723823" cy="369332"/>
          </a:xfrm>
          <a:prstGeom prst="rect">
            <a:avLst/>
          </a:prstGeom>
        </p:spPr>
        <p:txBody>
          <a:bodyPr wrap="none">
            <a:spAutoFit/>
          </a:bodyPr>
          <a:lstStyle/>
          <a:p>
            <a:pPr algn="ctr"/>
            <a:r>
              <a:rPr lang="zh-TW" altLang="zh-TW" b="1" dirty="0">
                <a:latin typeface="微軟正黑體" panose="020B0604030504040204" pitchFamily="34" charset="-120"/>
                <a:ea typeface="微軟正黑體" panose="020B0604030504040204" pitchFamily="34" charset="-120"/>
              </a:rPr>
              <a:t>球型複數類神經模糊系統</a:t>
            </a:r>
            <a:endParaRPr lang="en-US" altLang="zh-TW"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525675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2283719"/>
            <a:ext cx="3744416" cy="576063"/>
          </a:xfrm>
        </p:spPr>
        <p:txBody>
          <a:bodyPr/>
          <a:lstStyle/>
          <a:p>
            <a:r>
              <a:rPr lang="en-US" altLang="ko-KR" dirty="0"/>
              <a:t>Thank you</a:t>
            </a:r>
            <a:endParaRPr lang="ko-KR" altLang="en-US" dirty="0"/>
          </a:p>
        </p:txBody>
      </p:sp>
    </p:spTree>
    <p:extLst>
      <p:ext uri="{BB962C8B-B14F-4D97-AF65-F5344CB8AC3E}">
        <p14:creationId xmlns:p14="http://schemas.microsoft.com/office/powerpoint/2010/main" val="4013061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p:txBody>
          <a:bodyPr/>
          <a:lstStyle/>
          <a:p>
            <a:r>
              <a:rPr lang="zh-TW" altLang="en-US" dirty="0" smtClean="0">
                <a:latin typeface="微軟正黑體" panose="020B0604030504040204" pitchFamily="34" charset="-120"/>
                <a:ea typeface="微軟正黑體" panose="020B0604030504040204" pitchFamily="34" charset="-120"/>
              </a:rPr>
              <a:t>參考文獻</a:t>
            </a:r>
            <a:endParaRPr lang="zh-TW" altLang="en-US" dirty="0">
              <a:latin typeface="微軟正黑體" panose="020B0604030504040204" pitchFamily="34" charset="-120"/>
              <a:ea typeface="微軟正黑體" panose="020B0604030504040204" pitchFamily="34" charset="-120"/>
            </a:endParaRPr>
          </a:p>
        </p:txBody>
      </p:sp>
      <p:sp>
        <p:nvSpPr>
          <p:cNvPr id="6" name="矩形 5"/>
          <p:cNvSpPr/>
          <p:nvPr/>
        </p:nvSpPr>
        <p:spPr>
          <a:xfrm>
            <a:off x="77275" y="1122991"/>
            <a:ext cx="4572000" cy="400110"/>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rPr>
              <a:t>Jang, J.-S., “ANFIS: adaptive-network-based fuzzy inference system,”</a:t>
            </a:r>
            <a:r>
              <a:rPr lang="en-US" altLang="zh-TW" sz="1000" i="1" dirty="0">
                <a:latin typeface="Times New Roman" panose="02020603050405020304" pitchFamily="18" charset="0"/>
                <a:ea typeface="標楷體" panose="03000509000000000000" pitchFamily="65" charset="-120"/>
              </a:rPr>
              <a:t> IEEE transactions on systems, man, and cybernetics</a:t>
            </a:r>
            <a:r>
              <a:rPr lang="en-US" altLang="zh-TW" sz="1000" dirty="0">
                <a:latin typeface="Times New Roman" panose="02020603050405020304" pitchFamily="18" charset="0"/>
                <a:ea typeface="標楷體" panose="03000509000000000000" pitchFamily="65" charset="-120"/>
              </a:rPr>
              <a:t>, Vol.23, iss.3, pp.665-685, 1993.</a:t>
            </a:r>
            <a:endParaRPr lang="zh-TW" altLang="en-US" sz="1000" dirty="0"/>
          </a:p>
        </p:txBody>
      </p:sp>
      <p:sp>
        <p:nvSpPr>
          <p:cNvPr id="7" name="矩形 6"/>
          <p:cNvSpPr/>
          <p:nvPr/>
        </p:nvSpPr>
        <p:spPr>
          <a:xfrm>
            <a:off x="67733" y="2140023"/>
            <a:ext cx="4572000" cy="400110"/>
          </a:xfrm>
          <a:prstGeom prst="rect">
            <a:avLst/>
          </a:prstGeom>
        </p:spPr>
        <p:txBody>
          <a:bodyPr>
            <a:spAutoFit/>
          </a:bodyPr>
          <a:lstStyle/>
          <a:p>
            <a:r>
              <a:rPr lang="en-US" altLang="zh-TW" sz="1000" dirty="0" err="1">
                <a:latin typeface="Times New Roman" panose="02020603050405020304" pitchFamily="18" charset="0"/>
                <a:ea typeface="標楷體" panose="03000509000000000000" pitchFamily="65" charset="-120"/>
              </a:rPr>
              <a:t>Khashei</a:t>
            </a:r>
            <a:r>
              <a:rPr lang="en-US" altLang="zh-TW" sz="1000" dirty="0">
                <a:latin typeface="Times New Roman" panose="02020603050405020304" pitchFamily="18" charset="0"/>
                <a:ea typeface="標楷體" panose="03000509000000000000" pitchFamily="65" charset="-120"/>
              </a:rPr>
              <a:t>, M. &amp; M. </a:t>
            </a:r>
            <a:r>
              <a:rPr lang="en-US" altLang="zh-TW" sz="1000" dirty="0" err="1">
                <a:latin typeface="Times New Roman" panose="02020603050405020304" pitchFamily="18" charset="0"/>
                <a:ea typeface="標楷體" panose="03000509000000000000" pitchFamily="65" charset="-120"/>
              </a:rPr>
              <a:t>Bijari</a:t>
            </a:r>
            <a:r>
              <a:rPr lang="en-US" altLang="zh-TW" sz="1000" dirty="0">
                <a:latin typeface="Times New Roman" panose="02020603050405020304" pitchFamily="18" charset="0"/>
                <a:ea typeface="標楷體" panose="03000509000000000000" pitchFamily="65" charset="-120"/>
              </a:rPr>
              <a:t>, “An artificial neural network (p, d, q) model for </a:t>
            </a:r>
            <a:r>
              <a:rPr lang="en-US" altLang="zh-TW" sz="1000" dirty="0" err="1">
                <a:latin typeface="Times New Roman" panose="02020603050405020304" pitchFamily="18" charset="0"/>
                <a:ea typeface="標楷體" panose="03000509000000000000" pitchFamily="65" charset="-120"/>
              </a:rPr>
              <a:t>timeseries</a:t>
            </a:r>
            <a:r>
              <a:rPr lang="en-US" altLang="zh-TW" sz="1000" dirty="0">
                <a:latin typeface="Times New Roman" panose="02020603050405020304" pitchFamily="18" charset="0"/>
                <a:ea typeface="標楷體" panose="03000509000000000000" pitchFamily="65" charset="-120"/>
              </a:rPr>
              <a:t> forecasting,”</a:t>
            </a:r>
            <a:r>
              <a:rPr lang="en-US" altLang="zh-TW" sz="1000" i="1" dirty="0">
                <a:latin typeface="Times New Roman" panose="02020603050405020304" pitchFamily="18" charset="0"/>
                <a:ea typeface="標楷體" panose="03000509000000000000" pitchFamily="65" charset="-120"/>
              </a:rPr>
              <a:t> Expert Systems with applications</a:t>
            </a:r>
            <a:r>
              <a:rPr lang="en-US" altLang="zh-TW" sz="1000" dirty="0">
                <a:latin typeface="Times New Roman" panose="02020603050405020304" pitchFamily="18" charset="0"/>
                <a:ea typeface="標楷體" panose="03000509000000000000" pitchFamily="65" charset="-120"/>
              </a:rPr>
              <a:t>, Vol.37, iss.1, pp.479-489, 2010</a:t>
            </a:r>
            <a:endParaRPr lang="zh-TW" altLang="en-US" sz="1000" dirty="0"/>
          </a:p>
        </p:txBody>
      </p:sp>
      <p:sp>
        <p:nvSpPr>
          <p:cNvPr id="11" name="矩形 10"/>
          <p:cNvSpPr/>
          <p:nvPr/>
        </p:nvSpPr>
        <p:spPr>
          <a:xfrm>
            <a:off x="77275" y="2536587"/>
            <a:ext cx="4572000" cy="246221"/>
          </a:xfrm>
          <a:prstGeom prst="rect">
            <a:avLst/>
          </a:prstGeom>
        </p:spPr>
        <p:txBody>
          <a:bodyPr>
            <a:spAutoFit/>
          </a:bodyPr>
          <a:lstStyle/>
          <a:p>
            <a:r>
              <a:rPr lang="en-US" altLang="zh-TW" sz="1000" dirty="0" err="1">
                <a:latin typeface="Times New Roman" panose="02020603050405020304" pitchFamily="18" charset="0"/>
                <a:ea typeface="標楷體" panose="03000509000000000000" pitchFamily="65" charset="-120"/>
              </a:rPr>
              <a:t>Zadeh</a:t>
            </a:r>
            <a:r>
              <a:rPr lang="en-US" altLang="zh-TW" sz="1000" dirty="0">
                <a:latin typeface="Times New Roman" panose="02020603050405020304" pitchFamily="18" charset="0"/>
                <a:ea typeface="標楷體" panose="03000509000000000000" pitchFamily="65" charset="-120"/>
              </a:rPr>
              <a:t>, L.A., “Fuzzy sets,”</a:t>
            </a:r>
            <a:r>
              <a:rPr lang="en-US" altLang="zh-TW" sz="1000" i="1" dirty="0">
                <a:latin typeface="Times New Roman" panose="02020603050405020304" pitchFamily="18" charset="0"/>
                <a:ea typeface="標楷體" panose="03000509000000000000" pitchFamily="65" charset="-120"/>
              </a:rPr>
              <a:t> Information and control</a:t>
            </a:r>
            <a:r>
              <a:rPr lang="en-US" altLang="zh-TW" sz="1000" dirty="0">
                <a:latin typeface="Times New Roman" panose="02020603050405020304" pitchFamily="18" charset="0"/>
                <a:ea typeface="標楷體" panose="03000509000000000000" pitchFamily="65" charset="-120"/>
              </a:rPr>
              <a:t>, Vol.8, iss.3, pp.338-353, 1965.</a:t>
            </a:r>
            <a:endParaRPr lang="zh-TW" altLang="en-US" sz="1000" dirty="0"/>
          </a:p>
        </p:txBody>
      </p:sp>
      <p:sp>
        <p:nvSpPr>
          <p:cNvPr id="12" name="矩形 11"/>
          <p:cNvSpPr/>
          <p:nvPr/>
        </p:nvSpPr>
        <p:spPr>
          <a:xfrm>
            <a:off x="67733" y="2782808"/>
            <a:ext cx="4572000" cy="400110"/>
          </a:xfrm>
          <a:prstGeom prst="rect">
            <a:avLst/>
          </a:prstGeom>
        </p:spPr>
        <p:txBody>
          <a:bodyPr>
            <a:spAutoFit/>
          </a:bodyPr>
          <a:lstStyle/>
          <a:p>
            <a:r>
              <a:rPr lang="en-US" altLang="zh-TW" sz="1000" dirty="0" err="1">
                <a:latin typeface="Times New Roman" panose="02020603050405020304" pitchFamily="18" charset="0"/>
                <a:ea typeface="標楷體" panose="03000509000000000000" pitchFamily="65" charset="-120"/>
              </a:rPr>
              <a:t>Ramot</a:t>
            </a:r>
            <a:r>
              <a:rPr lang="en-US" altLang="zh-TW" sz="1000" dirty="0">
                <a:latin typeface="Times New Roman" panose="02020603050405020304" pitchFamily="18" charset="0"/>
                <a:ea typeface="標楷體" panose="03000509000000000000" pitchFamily="65" charset="-120"/>
              </a:rPr>
              <a:t>, D., et al., “Complex fuzzy sets,”</a:t>
            </a:r>
            <a:r>
              <a:rPr lang="en-US" altLang="zh-TW" sz="1000" i="1" dirty="0">
                <a:latin typeface="Times New Roman" panose="02020603050405020304" pitchFamily="18" charset="0"/>
                <a:ea typeface="標楷體" panose="03000509000000000000" pitchFamily="65" charset="-120"/>
              </a:rPr>
              <a:t> IEEE Transactions on Fuzzy Systems</a:t>
            </a:r>
            <a:r>
              <a:rPr lang="en-US" altLang="zh-TW" sz="1000" dirty="0">
                <a:latin typeface="Times New Roman" panose="02020603050405020304" pitchFamily="18" charset="0"/>
                <a:ea typeface="標楷體" panose="03000509000000000000" pitchFamily="65" charset="-120"/>
              </a:rPr>
              <a:t>, Vol.10, iss.2, pp.171-186, 2002.</a:t>
            </a:r>
            <a:endParaRPr lang="zh-TW" altLang="en-US" sz="1000" dirty="0"/>
          </a:p>
        </p:txBody>
      </p:sp>
      <p:sp>
        <p:nvSpPr>
          <p:cNvPr id="13" name="矩形 12"/>
          <p:cNvSpPr/>
          <p:nvPr/>
        </p:nvSpPr>
        <p:spPr>
          <a:xfrm>
            <a:off x="67733" y="3179372"/>
            <a:ext cx="4572000" cy="553998"/>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rPr>
              <a:t>Li, C. &amp; T.-W. Chiang, “Complex neuro-fuzzy self-learning approach to function approximation,” </a:t>
            </a:r>
            <a:r>
              <a:rPr lang="en-US" altLang="zh-TW" sz="1000" i="1" dirty="0">
                <a:latin typeface="Times New Roman" panose="02020603050405020304" pitchFamily="18" charset="0"/>
                <a:ea typeface="標楷體" panose="03000509000000000000" pitchFamily="65" charset="-120"/>
              </a:rPr>
              <a:t>Asian Conference on Intelligent Information and Database Systems</a:t>
            </a:r>
            <a:r>
              <a:rPr lang="en-US" altLang="zh-TW" sz="1000" dirty="0">
                <a:latin typeface="Times New Roman" panose="02020603050405020304" pitchFamily="18" charset="0"/>
                <a:ea typeface="標楷體" panose="03000509000000000000" pitchFamily="65" charset="-120"/>
              </a:rPr>
              <a:t>, pp.289-299,  Springer, 2010</a:t>
            </a:r>
            <a:endParaRPr lang="zh-TW" altLang="en-US" sz="1000" dirty="0"/>
          </a:p>
        </p:txBody>
      </p:sp>
      <p:sp>
        <p:nvSpPr>
          <p:cNvPr id="15" name="矩形 14"/>
          <p:cNvSpPr/>
          <p:nvPr/>
        </p:nvSpPr>
        <p:spPr>
          <a:xfrm>
            <a:off x="77275" y="3710673"/>
            <a:ext cx="4572000" cy="400110"/>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rPr>
              <a:t>Takagi, T. &amp; M. </a:t>
            </a:r>
            <a:r>
              <a:rPr lang="en-US" altLang="zh-TW" sz="1000" dirty="0" err="1">
                <a:latin typeface="Times New Roman" panose="02020603050405020304" pitchFamily="18" charset="0"/>
                <a:ea typeface="標楷體" panose="03000509000000000000" pitchFamily="65" charset="-120"/>
              </a:rPr>
              <a:t>Sugeno</a:t>
            </a:r>
            <a:r>
              <a:rPr lang="en-US" altLang="zh-TW" sz="1000" dirty="0">
                <a:latin typeface="Times New Roman" panose="02020603050405020304" pitchFamily="18" charset="0"/>
                <a:ea typeface="標楷體" panose="03000509000000000000" pitchFamily="65" charset="-120"/>
              </a:rPr>
              <a:t>, “Derivation of fuzzy control rules from human operator's control actions,”</a:t>
            </a:r>
            <a:r>
              <a:rPr lang="en-US" altLang="zh-TW" sz="1000" i="1" dirty="0">
                <a:latin typeface="Times New Roman" panose="02020603050405020304" pitchFamily="18" charset="0"/>
                <a:ea typeface="標楷體" panose="03000509000000000000" pitchFamily="65" charset="-120"/>
              </a:rPr>
              <a:t> IFAC Proceedings Volumes</a:t>
            </a:r>
            <a:r>
              <a:rPr lang="en-US" altLang="zh-TW" sz="1000" dirty="0">
                <a:latin typeface="Times New Roman" panose="02020603050405020304" pitchFamily="18" charset="0"/>
                <a:ea typeface="標楷體" panose="03000509000000000000" pitchFamily="65" charset="-120"/>
              </a:rPr>
              <a:t>, Vol.16, iss.13, pp.55-60, 1983.</a:t>
            </a:r>
            <a:endParaRPr lang="zh-TW" altLang="en-US" sz="1000" dirty="0"/>
          </a:p>
        </p:txBody>
      </p:sp>
      <p:sp>
        <p:nvSpPr>
          <p:cNvPr id="16" name="矩形 15"/>
          <p:cNvSpPr/>
          <p:nvPr/>
        </p:nvSpPr>
        <p:spPr>
          <a:xfrm>
            <a:off x="77275" y="4490944"/>
            <a:ext cx="4572000" cy="400110"/>
          </a:xfrm>
          <a:prstGeom prst="rect">
            <a:avLst/>
          </a:prstGeom>
        </p:spPr>
        <p:txBody>
          <a:bodyPr>
            <a:spAutoFit/>
          </a:bodyPr>
          <a:lstStyle/>
          <a:p>
            <a:r>
              <a:rPr lang="en-US" altLang="zh-TW" sz="1000" dirty="0" err="1">
                <a:latin typeface="Times New Roman" panose="02020603050405020304" pitchFamily="18" charset="0"/>
                <a:ea typeface="標楷體" panose="03000509000000000000" pitchFamily="65" charset="-120"/>
              </a:rPr>
              <a:t>Mirjalili</a:t>
            </a:r>
            <a:r>
              <a:rPr lang="en-US" altLang="zh-TW" sz="1000" dirty="0">
                <a:latin typeface="Times New Roman" panose="02020603050405020304" pitchFamily="18" charset="0"/>
                <a:ea typeface="標楷體" panose="03000509000000000000" pitchFamily="65" charset="-120"/>
              </a:rPr>
              <a:t>, S. &amp; A. Lewis, “The whale optimization algorithm,”</a:t>
            </a:r>
            <a:r>
              <a:rPr lang="en-US" altLang="zh-TW" sz="1000" i="1" dirty="0">
                <a:latin typeface="Times New Roman" panose="02020603050405020304" pitchFamily="18" charset="0"/>
                <a:ea typeface="標楷體" panose="03000509000000000000" pitchFamily="65" charset="-120"/>
              </a:rPr>
              <a:t> Advances in engineering software</a:t>
            </a:r>
            <a:r>
              <a:rPr lang="en-US" altLang="zh-TW" sz="1000" dirty="0">
                <a:latin typeface="Times New Roman" panose="02020603050405020304" pitchFamily="18" charset="0"/>
                <a:ea typeface="標楷體" panose="03000509000000000000" pitchFamily="65" charset="-120"/>
              </a:rPr>
              <a:t>, Vol.95, pp.51-67, 2016.</a:t>
            </a:r>
            <a:endParaRPr lang="zh-TW" altLang="en-US" sz="1000" dirty="0"/>
          </a:p>
        </p:txBody>
      </p:sp>
      <p:sp>
        <p:nvSpPr>
          <p:cNvPr id="17" name="矩形 16"/>
          <p:cNvSpPr/>
          <p:nvPr/>
        </p:nvSpPr>
        <p:spPr>
          <a:xfrm>
            <a:off x="67733" y="1543893"/>
            <a:ext cx="4572000" cy="553998"/>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rPr>
              <a:t>Jang, J.-S.R., et al., “Neuro-fuzzy and soft computing-a computational approach to learning and machine intelligence ”</a:t>
            </a:r>
            <a:r>
              <a:rPr lang="en-US" altLang="zh-TW" sz="1000" i="1" dirty="0">
                <a:latin typeface="Times New Roman" panose="02020603050405020304" pitchFamily="18" charset="0"/>
                <a:ea typeface="標楷體" panose="03000509000000000000" pitchFamily="65" charset="-120"/>
              </a:rPr>
              <a:t> IEEE Transactions on automatic control</a:t>
            </a:r>
            <a:r>
              <a:rPr lang="en-US" altLang="zh-TW" sz="1000" dirty="0">
                <a:latin typeface="Times New Roman" panose="02020603050405020304" pitchFamily="18" charset="0"/>
                <a:ea typeface="標楷體" panose="03000509000000000000" pitchFamily="65" charset="-120"/>
              </a:rPr>
              <a:t>, Vol.42, iss.10, pp.1482-1484, 1997.</a:t>
            </a:r>
            <a:endParaRPr lang="zh-TW" altLang="en-US" sz="1000" dirty="0"/>
          </a:p>
        </p:txBody>
      </p:sp>
      <p:sp>
        <p:nvSpPr>
          <p:cNvPr id="18" name="矩形 17"/>
          <p:cNvSpPr/>
          <p:nvPr/>
        </p:nvSpPr>
        <p:spPr>
          <a:xfrm>
            <a:off x="4569131" y="1130294"/>
            <a:ext cx="4572000" cy="553998"/>
          </a:xfrm>
          <a:prstGeom prst="rect">
            <a:avLst/>
          </a:prstGeom>
        </p:spPr>
        <p:txBody>
          <a:bodyPr>
            <a:spAutoFit/>
          </a:bodyPr>
          <a:lstStyle/>
          <a:p>
            <a:r>
              <a:rPr lang="en-US" altLang="zh-TW" sz="1000" dirty="0" err="1">
                <a:latin typeface="Times New Roman" panose="02020603050405020304" pitchFamily="18" charset="0"/>
                <a:ea typeface="標楷體" panose="03000509000000000000" pitchFamily="65" charset="-120"/>
                <a:cs typeface="Times New Roman" panose="02020603050405020304" pitchFamily="18" charset="0"/>
              </a:rPr>
              <a:t>Tu</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C.-H. &amp; C. Li, “A Novel Entropy-Based Approach to Feature Selection,” </a:t>
            </a:r>
            <a:r>
              <a:rPr lang="en-US" altLang="zh-TW" sz="1000" i="1" dirty="0">
                <a:latin typeface="Times New Roman" panose="02020603050405020304" pitchFamily="18" charset="0"/>
                <a:ea typeface="標楷體" panose="03000509000000000000" pitchFamily="65" charset="-120"/>
                <a:cs typeface="Times New Roman" panose="02020603050405020304" pitchFamily="18" charset="0"/>
              </a:rPr>
              <a:t>Asian Conference on Intelligent Information and Database Systems</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pp.445-454,  Springer, 2017</a:t>
            </a:r>
            <a:endParaRPr lang="zh-TW" altLang="en-US" sz="1000" dirty="0">
              <a:latin typeface="Times New Roman" panose="02020603050405020304" pitchFamily="18" charset="0"/>
              <a:cs typeface="Times New Roman" panose="02020603050405020304" pitchFamily="18" charset="0"/>
            </a:endParaRPr>
          </a:p>
        </p:txBody>
      </p:sp>
      <p:sp>
        <p:nvSpPr>
          <p:cNvPr id="19" name="矩形 18"/>
          <p:cNvSpPr/>
          <p:nvPr/>
        </p:nvSpPr>
        <p:spPr>
          <a:xfrm>
            <a:off x="77275" y="4090834"/>
            <a:ext cx="4572000" cy="400110"/>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rPr>
              <a:t>Shannon, C.E., “A mathematical theory of communication,”</a:t>
            </a:r>
            <a:r>
              <a:rPr lang="en-US" altLang="zh-TW" sz="1000" i="1" dirty="0">
                <a:latin typeface="Times New Roman" panose="02020603050405020304" pitchFamily="18" charset="0"/>
                <a:ea typeface="標楷體" panose="03000509000000000000" pitchFamily="65" charset="-120"/>
              </a:rPr>
              <a:t> Bell system technical journal</a:t>
            </a:r>
            <a:r>
              <a:rPr lang="en-US" altLang="zh-TW" sz="1000" dirty="0">
                <a:latin typeface="Times New Roman" panose="02020603050405020304" pitchFamily="18" charset="0"/>
                <a:ea typeface="標楷體" panose="03000509000000000000" pitchFamily="65" charset="-120"/>
              </a:rPr>
              <a:t>, Vol.27, iss.3, pp.379-423, 1948.</a:t>
            </a:r>
            <a:endParaRPr lang="zh-TW" altLang="en-US" sz="1000" dirty="0"/>
          </a:p>
        </p:txBody>
      </p:sp>
      <p:sp>
        <p:nvSpPr>
          <p:cNvPr id="20" name="矩形 19"/>
          <p:cNvSpPr/>
          <p:nvPr/>
        </p:nvSpPr>
        <p:spPr>
          <a:xfrm>
            <a:off x="4559589" y="1656922"/>
            <a:ext cx="4572000" cy="553998"/>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Zhang, W., et al., “A multi-factor and high-order stock forecast model based on Type-2 FTS using cuckoo search and self-adaptive harmony search,”</a:t>
            </a:r>
            <a:r>
              <a:rPr lang="en-US" altLang="zh-TW" sz="1000" i="1"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000" i="1" dirty="0" err="1">
                <a:latin typeface="Times New Roman" panose="02020603050405020304" pitchFamily="18" charset="0"/>
                <a:ea typeface="標楷體" panose="03000509000000000000" pitchFamily="65" charset="-120"/>
                <a:cs typeface="Times New Roman" panose="02020603050405020304" pitchFamily="18" charset="0"/>
              </a:rPr>
              <a:t>Neurocomputing</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Vol.240, pp.13-24, 2017.</a:t>
            </a:r>
            <a:endParaRPr lang="zh-TW" altLang="en-US" sz="1000" dirty="0">
              <a:latin typeface="Times New Roman" panose="02020603050405020304" pitchFamily="18" charset="0"/>
              <a:cs typeface="Times New Roman" panose="02020603050405020304" pitchFamily="18" charset="0"/>
            </a:endParaRPr>
          </a:p>
        </p:txBody>
      </p:sp>
      <p:sp>
        <p:nvSpPr>
          <p:cNvPr id="21" name="矩形 20"/>
          <p:cNvSpPr/>
          <p:nvPr/>
        </p:nvSpPr>
        <p:spPr>
          <a:xfrm>
            <a:off x="4559589" y="2209147"/>
            <a:ext cx="4572000" cy="400110"/>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Chen, Y.-S., et al., “A study of ANFIS-based multi-factor time series models for forecasting stock index,”</a:t>
            </a:r>
            <a:r>
              <a:rPr lang="en-US" altLang="zh-TW" sz="1000" i="1" dirty="0">
                <a:latin typeface="Times New Roman" panose="02020603050405020304" pitchFamily="18" charset="0"/>
                <a:ea typeface="標楷體" panose="03000509000000000000" pitchFamily="65" charset="-120"/>
                <a:cs typeface="Times New Roman" panose="02020603050405020304" pitchFamily="18" charset="0"/>
              </a:rPr>
              <a:t> Applied Intelligence</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Vol.45, iss.2, pp.277-292, 2016.</a:t>
            </a:r>
            <a:endParaRPr lang="zh-TW" altLang="en-US" sz="1000" dirty="0">
              <a:latin typeface="Times New Roman" panose="02020603050405020304" pitchFamily="18" charset="0"/>
              <a:cs typeface="Times New Roman" panose="02020603050405020304" pitchFamily="18" charset="0"/>
            </a:endParaRPr>
          </a:p>
        </p:txBody>
      </p:sp>
      <p:sp>
        <p:nvSpPr>
          <p:cNvPr id="22" name="矩形 21"/>
          <p:cNvSpPr/>
          <p:nvPr/>
        </p:nvSpPr>
        <p:spPr>
          <a:xfrm>
            <a:off x="4559589" y="2613518"/>
            <a:ext cx="4572000" cy="553998"/>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Hsieh, T.-J., et al., “Forecasting stock markets using wavelet transforms and recurrent neural networks: An integrated system based on artificial bee colony algorithm,”</a:t>
            </a:r>
            <a:r>
              <a:rPr lang="en-US" altLang="zh-TW" sz="1000" i="1" dirty="0">
                <a:latin typeface="Times New Roman" panose="02020603050405020304" pitchFamily="18" charset="0"/>
                <a:ea typeface="標楷體" panose="03000509000000000000" pitchFamily="65" charset="-120"/>
                <a:cs typeface="Times New Roman" panose="02020603050405020304" pitchFamily="18" charset="0"/>
              </a:rPr>
              <a:t> Applied soft computing</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Vol.11, iss.2, pp.2510-2525, 2011.</a:t>
            </a:r>
            <a:endParaRPr lang="zh-TW" altLang="en-US" sz="1000" dirty="0">
              <a:latin typeface="Times New Roman" panose="02020603050405020304" pitchFamily="18" charset="0"/>
              <a:cs typeface="Times New Roman" panose="02020603050405020304" pitchFamily="18" charset="0"/>
            </a:endParaRPr>
          </a:p>
        </p:txBody>
      </p:sp>
      <p:sp>
        <p:nvSpPr>
          <p:cNvPr id="23" name="矩形 22"/>
          <p:cNvSpPr/>
          <p:nvPr/>
        </p:nvSpPr>
        <p:spPr>
          <a:xfrm>
            <a:off x="4564278" y="3739971"/>
            <a:ext cx="4572000" cy="400110"/>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Pang, X., et al., “An innovative neural network approach for stock market prediction,”</a:t>
            </a:r>
            <a:r>
              <a:rPr lang="en-US" altLang="zh-TW" sz="1000" i="1" dirty="0">
                <a:latin typeface="Times New Roman" panose="02020603050405020304" pitchFamily="18" charset="0"/>
                <a:ea typeface="標楷體" panose="03000509000000000000" pitchFamily="65" charset="-120"/>
                <a:cs typeface="Times New Roman" panose="02020603050405020304" pitchFamily="18" charset="0"/>
              </a:rPr>
              <a:t> The Journal of Supercomputing</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pp.1-21, 2018.</a:t>
            </a:r>
            <a:endParaRPr lang="zh-TW" altLang="en-US" sz="1000" dirty="0">
              <a:latin typeface="Times New Roman" panose="02020603050405020304" pitchFamily="18" charset="0"/>
              <a:cs typeface="Times New Roman" panose="02020603050405020304" pitchFamily="18" charset="0"/>
            </a:endParaRPr>
          </a:p>
        </p:txBody>
      </p:sp>
      <p:sp>
        <p:nvSpPr>
          <p:cNvPr id="24" name="矩形 23"/>
          <p:cNvSpPr/>
          <p:nvPr/>
        </p:nvSpPr>
        <p:spPr>
          <a:xfrm>
            <a:off x="4554819" y="3160474"/>
            <a:ext cx="4572000" cy="553998"/>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Li, X., et al., “An EPC forecasting method for stock index based on integrating empirical mode decomposition, SVM and cuckoo search algorithm,”</a:t>
            </a:r>
            <a:r>
              <a:rPr lang="en-US" altLang="zh-TW" sz="1000" i="1" dirty="0">
                <a:latin typeface="Times New Roman" panose="02020603050405020304" pitchFamily="18" charset="0"/>
                <a:ea typeface="標楷體" panose="03000509000000000000" pitchFamily="65" charset="-120"/>
                <a:cs typeface="Times New Roman" panose="02020603050405020304" pitchFamily="18" charset="0"/>
              </a:rPr>
              <a:t> Journal of Systems Science and Information</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Vol.2, iss.6, pp.481-504, 2014.</a:t>
            </a:r>
            <a:endParaRPr lang="zh-TW" altLang="en-US" sz="1000" dirty="0">
              <a:latin typeface="Times New Roman" panose="02020603050405020304" pitchFamily="18" charset="0"/>
              <a:cs typeface="Times New Roman" panose="02020603050405020304" pitchFamily="18" charset="0"/>
            </a:endParaRPr>
          </a:p>
        </p:txBody>
      </p:sp>
      <p:sp>
        <p:nvSpPr>
          <p:cNvPr id="25" name="矩形 24"/>
          <p:cNvSpPr/>
          <p:nvPr/>
        </p:nvSpPr>
        <p:spPr>
          <a:xfrm>
            <a:off x="4564278" y="4146682"/>
            <a:ext cx="4572000" cy="553998"/>
          </a:xfrm>
          <a:prstGeom prst="rect">
            <a:avLst/>
          </a:prstGeom>
        </p:spPr>
        <p:txBody>
          <a:bodyPr>
            <a:spAutoFit/>
          </a:bodyPr>
          <a:lstStyle/>
          <a:p>
            <a:r>
              <a:rPr lang="en-US" altLang="zh-TW" sz="1000" dirty="0" err="1">
                <a:latin typeface="Times New Roman" panose="02020603050405020304" pitchFamily="18" charset="0"/>
                <a:ea typeface="標楷體" panose="03000509000000000000" pitchFamily="65" charset="-120"/>
                <a:cs typeface="Times New Roman" panose="02020603050405020304" pitchFamily="18" charset="0"/>
              </a:rPr>
              <a:t>Chatzis</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S.P., et al., “Forecasting stock market crisis events using deep and statistical machine learning techniques,”</a:t>
            </a:r>
            <a:r>
              <a:rPr lang="en-US" altLang="zh-TW" sz="1000" i="1" dirty="0">
                <a:latin typeface="Times New Roman" panose="02020603050405020304" pitchFamily="18" charset="0"/>
                <a:ea typeface="標楷體" panose="03000509000000000000" pitchFamily="65" charset="-120"/>
                <a:cs typeface="Times New Roman" panose="02020603050405020304" pitchFamily="18" charset="0"/>
              </a:rPr>
              <a:t> Expert Systems with Applications</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Vol.112, pp.353-371, 2018.</a:t>
            </a:r>
            <a:endParaRPr lang="zh-TW" altLang="en-US" sz="1000" dirty="0">
              <a:latin typeface="Times New Roman" panose="02020603050405020304" pitchFamily="18" charset="0"/>
              <a:cs typeface="Times New Roman" panose="02020603050405020304" pitchFamily="18" charset="0"/>
            </a:endParaRPr>
          </a:p>
        </p:txBody>
      </p:sp>
      <p:sp>
        <p:nvSpPr>
          <p:cNvPr id="26" name="矩形 25"/>
          <p:cNvSpPr/>
          <p:nvPr/>
        </p:nvSpPr>
        <p:spPr>
          <a:xfrm>
            <a:off x="4554819" y="4640272"/>
            <a:ext cx="4572000" cy="461665"/>
          </a:xfrm>
          <a:prstGeom prst="rect">
            <a:avLst/>
          </a:prstGeom>
        </p:spPr>
        <p:txBody>
          <a:bodyPr>
            <a:spAutoFit/>
          </a:bodyPr>
          <a:lstStyle/>
          <a:p>
            <a:r>
              <a:rPr lang="en-US" altLang="zh-TW" sz="1200" dirty="0">
                <a:latin typeface="Times New Roman" panose="02020603050405020304" pitchFamily="18" charset="0"/>
                <a:cs typeface="Times New Roman" panose="02020603050405020304" pitchFamily="18" charset="0"/>
                <a:hlinkClick r:id="rId3"/>
              </a:rPr>
              <a:t>https://www.youtube.com/watch?time_continue=239&amp;v=Q8iDcLTD9wQ</a:t>
            </a:r>
            <a:endParaRPr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76118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TW" altLang="en-US" dirty="0" smtClean="0"/>
              <a:t>附錄</a:t>
            </a:r>
            <a:endParaRPr lang="ko-KR" altLang="en-US" dirty="0"/>
          </a:p>
        </p:txBody>
      </p:sp>
    </p:spTree>
    <p:extLst>
      <p:ext uri="{BB962C8B-B14F-4D97-AF65-F5344CB8AC3E}">
        <p14:creationId xmlns:p14="http://schemas.microsoft.com/office/powerpoint/2010/main" val="31012342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txBox="1">
            <a:spLocks/>
          </p:cNvSpPr>
          <p:nvPr/>
        </p:nvSpPr>
        <p:spPr>
          <a:xfrm>
            <a:off x="1115615" y="83825"/>
            <a:ext cx="7292089" cy="549341"/>
          </a:xfrm>
          <a:prstGeom prst="rect">
            <a:avLst/>
          </a:prstGeom>
        </p:spPr>
        <p:txBody>
          <a:bodyP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zh-TW" altLang="en-US" sz="2800" dirty="0" smtClean="0">
                <a:latin typeface="微軟正黑體" panose="020B0604030504040204" pitchFamily="34" charset="-120"/>
                <a:ea typeface="微軟正黑體" panose="020B0604030504040204" pitchFamily="34" charset="-120"/>
              </a:rPr>
              <a:t>附錄</a:t>
            </a:r>
            <a:r>
              <a:rPr lang="zh-TW" altLang="en-US" sz="2800" dirty="0">
                <a:latin typeface="微軟正黑體" panose="020B0604030504040204" pitchFamily="34" charset="-120"/>
                <a:ea typeface="微軟正黑體" panose="020B0604030504040204" pitchFamily="34" charset="-120"/>
              </a:rPr>
              <a:t>：</a:t>
            </a:r>
            <a:r>
              <a:rPr lang="en-US" altLang="zh-TW" sz="2800" dirty="0" smtClean="0"/>
              <a:t>WOA-RLSE</a:t>
            </a:r>
            <a:r>
              <a:rPr lang="zh-TW" altLang="en-US" sz="2800" dirty="0" smtClean="0">
                <a:latin typeface="微軟正黑體" panose="020B0604030504040204" pitchFamily="34" charset="-120"/>
                <a:ea typeface="微軟正黑體" panose="020B0604030504040204" pitchFamily="34" charset="-120"/>
              </a:rPr>
              <a:t>複合式學習演算法</a:t>
            </a:r>
            <a:endParaRPr lang="zh-TW" altLang="en-US" sz="2800" dirty="0">
              <a:latin typeface="微軟正黑體" panose="020B0604030504040204" pitchFamily="34" charset="-120"/>
              <a:ea typeface="微軟正黑體" panose="020B0604030504040204" pitchFamily="34" charset="-120"/>
            </a:endParaRPr>
          </a:p>
        </p:txBody>
      </p:sp>
      <p:grpSp>
        <p:nvGrpSpPr>
          <p:cNvPr id="71" name="群組 70"/>
          <p:cNvGrpSpPr/>
          <p:nvPr/>
        </p:nvGrpSpPr>
        <p:grpSpPr>
          <a:xfrm>
            <a:off x="179512" y="769625"/>
            <a:ext cx="8773173" cy="4175273"/>
            <a:chOff x="765922" y="1117599"/>
            <a:chExt cx="10955024" cy="5213646"/>
          </a:xfrm>
        </p:grpSpPr>
        <p:sp>
          <p:nvSpPr>
            <p:cNvPr id="7" name="流程圖: 替代處理程序 33"/>
            <p:cNvSpPr/>
            <p:nvPr/>
          </p:nvSpPr>
          <p:spPr>
            <a:xfrm>
              <a:off x="3754552" y="1259523"/>
              <a:ext cx="4916170" cy="4745355"/>
            </a:xfrm>
            <a:prstGeom prst="flowChartAlternateProcess">
              <a:avLst/>
            </a:prstGeom>
            <a:noFill/>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800"/>
            </a:p>
          </p:txBody>
        </p:sp>
        <mc:AlternateContent xmlns:mc="http://schemas.openxmlformats.org/markup-compatibility/2006" xmlns:a14="http://schemas.microsoft.com/office/drawing/2010/main">
          <mc:Choice Requires="a14">
            <p:sp>
              <p:nvSpPr>
                <p:cNvPr id="8" name="圓角矩形 7"/>
                <p:cNvSpPr/>
                <p:nvPr/>
              </p:nvSpPr>
              <p:spPr>
                <a:xfrm>
                  <a:off x="4677842" y="1462088"/>
                  <a:ext cx="3269615" cy="306705"/>
                </a:xfrm>
                <a:prstGeom prst="roundRect">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Initialization of search agents, fitness, </a:t>
                  </a:r>
                  <a14:m>
                    <m:oMath xmlns:m="http://schemas.openxmlformats.org/officeDocument/2006/math">
                      <m:acc>
                        <m:accPr>
                          <m:chr m:val="⃗"/>
                          <m:ctrlPr>
                            <a:rPr lang="zh-TW" sz="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800" i="1" kern="100">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𝑎</m:t>
                          </m:r>
                        </m:e>
                      </m:acc>
                    </m:oMath>
                  </a14:m>
                  <a:r>
                    <a:rPr lang="en-US" sz="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acc>
                        <m:accPr>
                          <m:chr m:val="⃗"/>
                          <m:ctrlPr>
                            <a:rPr lang="zh-TW" sz="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800" i="1" kern="100">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𝐴</m:t>
                          </m:r>
                        </m:e>
                      </m:acc>
                    </m:oMath>
                  </a14:m>
                  <a:r>
                    <a:rPr lang="en-US" sz="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acc>
                        <m:accPr>
                          <m:chr m:val="⃗"/>
                          <m:ctrlPr>
                            <a:rPr lang="zh-TW" sz="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800" i="1" kern="100">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𝐶</m:t>
                          </m:r>
                        </m:e>
                      </m:acc>
                    </m:oMath>
                  </a14:m>
                  <a:r>
                    <a:rPr lang="en-US" sz="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l, and p</a:t>
                  </a:r>
                  <a:endParaRPr lang="zh-TW" sz="800" kern="100" dirty="0">
                    <a:effectLst/>
                    <a:ea typeface="新細明體" panose="02020500000000000000" pitchFamily="18" charset="-120"/>
                    <a:cs typeface="Times New Roman" panose="02020603050405020304" pitchFamily="18" charset="0"/>
                  </a:endParaRPr>
                </a:p>
              </p:txBody>
            </p:sp>
          </mc:Choice>
          <mc:Fallback xmlns="">
            <p:sp>
              <p:nvSpPr>
                <p:cNvPr id="8" name="圓角矩形 7"/>
                <p:cNvSpPr>
                  <a:spLocks noRot="1" noChangeAspect="1" noMove="1" noResize="1" noEditPoints="1" noAdjustHandles="1" noChangeArrowheads="1" noChangeShapeType="1" noTextEdit="1"/>
                </p:cNvSpPr>
                <p:nvPr/>
              </p:nvSpPr>
              <p:spPr>
                <a:xfrm>
                  <a:off x="4677842" y="1462088"/>
                  <a:ext cx="3269615" cy="306705"/>
                </a:xfrm>
                <a:prstGeom prst="roundRect">
                  <a:avLst/>
                </a:prstGeom>
                <a:blipFill>
                  <a:blip r:embed="rId2"/>
                  <a:stretch>
                    <a:fillRect t="-2381" b="-2381"/>
                  </a:stretch>
                </a:blipFill>
                <a:ln w="12700">
                  <a:solidFill>
                    <a:srgbClr val="002060"/>
                  </a:solidFill>
                </a:ln>
              </p:spPr>
              <p:txBody>
                <a:bodyPr/>
                <a:lstStyle/>
                <a:p>
                  <a:r>
                    <a:rPr lang="zh-TW" altLang="en-US">
                      <a:noFill/>
                    </a:rPr>
                    <a:t> </a:t>
                  </a:r>
                </a:p>
              </p:txBody>
            </p:sp>
          </mc:Fallback>
        </mc:AlternateContent>
        <p:sp>
          <p:nvSpPr>
            <p:cNvPr id="9" name="圓角矩形 8"/>
            <p:cNvSpPr/>
            <p:nvPr/>
          </p:nvSpPr>
          <p:spPr>
            <a:xfrm>
              <a:off x="4679747" y="1855788"/>
              <a:ext cx="3269615" cy="300990"/>
            </a:xfrm>
            <a:prstGeom prst="roundRect">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Update the best search </a:t>
              </a: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agent</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10" name="流程圖: 決策 9"/>
            <p:cNvSpPr/>
            <p:nvPr/>
          </p:nvSpPr>
          <p:spPr>
            <a:xfrm>
              <a:off x="5529377" y="2626678"/>
              <a:ext cx="1578610" cy="495300"/>
            </a:xfrm>
            <a:prstGeom prst="flowChartDecision">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P&lt;0.5</a:t>
              </a:r>
              <a:endParaRPr lang="zh-TW" sz="800" kern="100" dirty="0">
                <a:effectLst/>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流程圖: 決策 10"/>
                <p:cNvSpPr/>
                <p:nvPr/>
              </p:nvSpPr>
              <p:spPr>
                <a:xfrm>
                  <a:off x="4184447" y="2968308"/>
                  <a:ext cx="1577975" cy="534670"/>
                </a:xfrm>
                <a:prstGeom prst="flowChartDecision">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14:m>
                    <m:oMathPara xmlns:m="http://schemas.openxmlformats.org/officeDocument/2006/math">
                      <m:oMathParaPr>
                        <m:jc m:val="centerGroup"/>
                      </m:oMathParaPr>
                      <m:oMath xmlns:m="http://schemas.openxmlformats.org/officeDocument/2006/math">
                        <m:d>
                          <m:dPr>
                            <m:begChr m:val="|"/>
                            <m:endChr m:val="|"/>
                            <m:ctrlPr>
                              <a:rPr lang="zh-TW" sz="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TW" sz="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800"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𝐴</m:t>
                                </m:r>
                              </m:e>
                            </m:acc>
                          </m:e>
                        </m:d>
                        <m:r>
                          <a:rPr lang="en-US" sz="800">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≤1</m:t>
                        </m:r>
                      </m:oMath>
                    </m:oMathPara>
                  </a14:m>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mc:Choice>
          <mc:Fallback xmlns="">
            <p:sp>
              <p:nvSpPr>
                <p:cNvPr id="11" name="流程圖: 決策 10"/>
                <p:cNvSpPr>
                  <a:spLocks noRot="1" noChangeAspect="1" noMove="1" noResize="1" noEditPoints="1" noAdjustHandles="1" noChangeArrowheads="1" noChangeShapeType="1" noTextEdit="1"/>
                </p:cNvSpPr>
                <p:nvPr/>
              </p:nvSpPr>
              <p:spPr>
                <a:xfrm>
                  <a:off x="4184447" y="2968308"/>
                  <a:ext cx="1577975" cy="534670"/>
                </a:xfrm>
                <a:prstGeom prst="flowChartDecision">
                  <a:avLst/>
                </a:prstGeom>
                <a:blipFill>
                  <a:blip r:embed="rId3"/>
                  <a:stretch>
                    <a:fillRect/>
                  </a:stretch>
                </a:blipFill>
                <a:ln w="12700">
                  <a:solidFill>
                    <a:srgbClr val="00206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流程圖: 替代處理程序 40"/>
                <p:cNvSpPr/>
                <p:nvPr/>
              </p:nvSpPr>
              <p:spPr>
                <a:xfrm>
                  <a:off x="3993312" y="3722053"/>
                  <a:ext cx="1661803" cy="585470"/>
                </a:xfrm>
                <a:prstGeom prst="flowChartAlternateProcess">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Update </a:t>
                  </a:r>
                  <a:r>
                    <a:rPr lang="en-US" sz="8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positions by </a:t>
                  </a:r>
                  <a:r>
                    <a:rPr lang="en-US" sz="800" kern="100" dirty="0" smtClean="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 </a:t>
                  </a:r>
                  <a:br>
                    <a:rPr lang="en-US" sz="800" kern="100" dirty="0" smtClean="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lang="zh-TW" altLang="zh-TW" sz="800" i="1">
                                <a:solidFill>
                                  <a:schemeClr val="tx1"/>
                                </a:solidFill>
                                <a:latin typeface="Cambria Math" panose="02040503050406030204" pitchFamily="18" charset="0"/>
                              </a:rPr>
                            </m:ctrlPr>
                          </m:sSub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𝑋</m:t>
                                </m:r>
                              </m:e>
                            </m:acc>
                          </m:e>
                          <m:sub>
                            <m:r>
                              <a:rPr lang="en-US" altLang="zh-TW" sz="800" i="1">
                                <a:solidFill>
                                  <a:schemeClr val="tx1"/>
                                </a:solidFill>
                                <a:latin typeface="Cambria Math" panose="02040503050406030204" pitchFamily="18" charset="0"/>
                              </a:rPr>
                              <m:t>𝑖</m:t>
                            </m:r>
                          </m:sub>
                        </m:sSub>
                        <m:d>
                          <m:dPr>
                            <m:ctrlPr>
                              <a:rPr lang="zh-TW" altLang="zh-TW" sz="800" i="1">
                                <a:solidFill>
                                  <a:schemeClr val="tx1"/>
                                </a:solidFill>
                                <a:latin typeface="Cambria Math" panose="02040503050406030204" pitchFamily="18" charset="0"/>
                              </a:rPr>
                            </m:ctrlPr>
                          </m:dPr>
                          <m:e>
                            <m:r>
                              <a:rPr lang="en-US" altLang="zh-TW" sz="800" i="1">
                                <a:solidFill>
                                  <a:schemeClr val="tx1"/>
                                </a:solidFill>
                                <a:latin typeface="Cambria Math" panose="02040503050406030204" pitchFamily="18" charset="0"/>
                              </a:rPr>
                              <m:t>𝑡</m:t>
                            </m:r>
                            <m:r>
                              <a:rPr lang="en-US" altLang="zh-TW" sz="800" i="1">
                                <a:solidFill>
                                  <a:schemeClr val="tx1"/>
                                </a:solidFill>
                                <a:latin typeface="Cambria Math" panose="02040503050406030204" pitchFamily="18" charset="0"/>
                              </a:rPr>
                              <m:t>+1</m:t>
                            </m:r>
                          </m:e>
                        </m:d>
                        <m:r>
                          <a:rPr lang="en-US" altLang="zh-TW" sz="800" i="1">
                            <a:solidFill>
                              <a:schemeClr val="tx1"/>
                            </a:solidFill>
                            <a:latin typeface="Cambria Math" panose="02040503050406030204" pitchFamily="18" charset="0"/>
                          </a:rPr>
                          <m:t>=</m:t>
                        </m:r>
                        <m:sSup>
                          <m:sSupPr>
                            <m:ctrlPr>
                              <a:rPr lang="zh-TW" altLang="zh-TW" sz="800" i="1">
                                <a:solidFill>
                                  <a:schemeClr val="tx1"/>
                                </a:solidFill>
                                <a:latin typeface="Cambria Math" panose="02040503050406030204" pitchFamily="18" charset="0"/>
                              </a:rPr>
                            </m:ctrlPr>
                          </m:sSup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𝑋</m:t>
                                </m:r>
                              </m:e>
                            </m:acc>
                          </m:e>
                          <m:sup>
                            <m:r>
                              <a:rPr lang="en-US" altLang="zh-TW" sz="800" i="1">
                                <a:solidFill>
                                  <a:schemeClr val="tx1"/>
                                </a:solidFill>
                                <a:latin typeface="Cambria Math" panose="02040503050406030204" pitchFamily="18" charset="0"/>
                              </a:rPr>
                              <m:t>∗</m:t>
                            </m:r>
                          </m:sup>
                        </m:sSup>
                        <m:r>
                          <a:rPr lang="en-US" altLang="zh-TW" sz="800" i="1">
                            <a:solidFill>
                              <a:schemeClr val="tx1"/>
                            </a:solidFill>
                            <a:latin typeface="Cambria Math" panose="02040503050406030204" pitchFamily="18" charset="0"/>
                          </a:rPr>
                          <m:t>+</m:t>
                        </m:r>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𝐴</m:t>
                            </m:r>
                          </m:e>
                        </m:acc>
                        <m:r>
                          <a:rPr lang="en-US" altLang="zh-TW" sz="800" i="1">
                            <a:solidFill>
                              <a:schemeClr val="tx1"/>
                            </a:solidFill>
                            <a:latin typeface="Cambria Math" panose="02040503050406030204" pitchFamily="18" charset="0"/>
                          </a:rPr>
                          <m:t>⋅</m:t>
                        </m:r>
                        <m:sSup>
                          <m:sSupPr>
                            <m:ctrlPr>
                              <a:rPr lang="zh-TW" altLang="zh-TW" sz="800" i="1">
                                <a:solidFill>
                                  <a:schemeClr val="tx1"/>
                                </a:solidFill>
                                <a:latin typeface="Cambria Math" panose="02040503050406030204" pitchFamily="18" charset="0"/>
                              </a:rPr>
                            </m:ctrlPr>
                          </m:sSup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𝐷</m:t>
                                </m:r>
                              </m:e>
                            </m:acc>
                          </m:e>
                          <m:sup>
                            <m:r>
                              <a:rPr lang="en-US" altLang="zh-TW" sz="800" i="1">
                                <a:solidFill>
                                  <a:schemeClr val="tx1"/>
                                </a:solidFill>
                                <a:latin typeface="Cambria Math" panose="02040503050406030204" pitchFamily="18" charset="0"/>
                              </a:rPr>
                              <m:t>′</m:t>
                            </m:r>
                          </m:sup>
                        </m:sSup>
                      </m:oMath>
                    </m:oMathPara>
                  </a14:m>
                  <a:endParaRPr lang="zh-TW" sz="800" kern="100" dirty="0">
                    <a:effectLst/>
                    <a:ea typeface="新細明體" panose="02020500000000000000" pitchFamily="18" charset="-120"/>
                    <a:cs typeface="Times New Roman" panose="02020603050405020304" pitchFamily="18" charset="0"/>
                  </a:endParaRPr>
                </a:p>
              </p:txBody>
            </p:sp>
          </mc:Choice>
          <mc:Fallback xmlns="">
            <p:sp>
              <p:nvSpPr>
                <p:cNvPr id="12" name="流程圖: 替代處理程序 40"/>
                <p:cNvSpPr>
                  <a:spLocks noRot="1" noChangeAspect="1" noMove="1" noResize="1" noEditPoints="1" noAdjustHandles="1" noChangeArrowheads="1" noChangeShapeType="1" noTextEdit="1"/>
                </p:cNvSpPr>
                <p:nvPr/>
              </p:nvSpPr>
              <p:spPr>
                <a:xfrm>
                  <a:off x="3993312" y="3722053"/>
                  <a:ext cx="1661803" cy="585470"/>
                </a:xfrm>
                <a:prstGeom prst="flowChartAlternateProcess">
                  <a:avLst/>
                </a:prstGeom>
                <a:blipFill>
                  <a:blip r:embed="rId4"/>
                  <a:stretch>
                    <a:fillRect/>
                  </a:stretch>
                </a:blipFill>
                <a:ln w="12700">
                  <a:solidFill>
                    <a:srgbClr val="00206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流程圖: 替代處理程序 43"/>
                <p:cNvSpPr/>
                <p:nvPr/>
              </p:nvSpPr>
              <p:spPr>
                <a:xfrm>
                  <a:off x="5718678" y="3747872"/>
                  <a:ext cx="1738635" cy="586105"/>
                </a:xfrm>
                <a:prstGeom prst="flowChartAlternateProcess">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Update positions by </a:t>
                  </a: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
                  </a:r>
                  <a:b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br>
                  <a14:m>
                    <m:oMathPara xmlns:m="http://schemas.openxmlformats.org/officeDocument/2006/math">
                      <m:oMathParaPr>
                        <m:jc m:val="centerGroup"/>
                      </m:oMathParaPr>
                      <m:oMath xmlns:m="http://schemas.openxmlformats.org/officeDocument/2006/math">
                        <m:sSub>
                          <m:sSubPr>
                            <m:ctrlPr>
                              <a:rPr lang="zh-TW" altLang="zh-TW" sz="800" i="1">
                                <a:solidFill>
                                  <a:schemeClr val="tx1"/>
                                </a:solidFill>
                                <a:latin typeface="Cambria Math" panose="02040503050406030204" pitchFamily="18" charset="0"/>
                              </a:rPr>
                            </m:ctrlPr>
                          </m:sSub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𝑋</m:t>
                                </m:r>
                              </m:e>
                            </m:acc>
                          </m:e>
                          <m:sub>
                            <m:r>
                              <a:rPr lang="en-US" altLang="zh-TW" sz="800" i="1">
                                <a:solidFill>
                                  <a:schemeClr val="tx1"/>
                                </a:solidFill>
                                <a:latin typeface="Cambria Math" panose="02040503050406030204" pitchFamily="18" charset="0"/>
                              </a:rPr>
                              <m:t>𝑖</m:t>
                            </m:r>
                          </m:sub>
                        </m:sSub>
                        <m:d>
                          <m:dPr>
                            <m:ctrlPr>
                              <a:rPr lang="zh-TW" altLang="zh-TW" sz="800" i="1">
                                <a:solidFill>
                                  <a:schemeClr val="tx1"/>
                                </a:solidFill>
                                <a:latin typeface="Cambria Math" panose="02040503050406030204" pitchFamily="18" charset="0"/>
                              </a:rPr>
                            </m:ctrlPr>
                          </m:dPr>
                          <m:e>
                            <m:r>
                              <a:rPr lang="en-US" altLang="zh-TW" sz="800" i="1">
                                <a:solidFill>
                                  <a:schemeClr val="tx1"/>
                                </a:solidFill>
                                <a:latin typeface="Cambria Math" panose="02040503050406030204" pitchFamily="18" charset="0"/>
                              </a:rPr>
                              <m:t>𝑡</m:t>
                            </m:r>
                            <m:r>
                              <a:rPr lang="en-US" altLang="zh-TW" sz="800" i="1">
                                <a:solidFill>
                                  <a:schemeClr val="tx1"/>
                                </a:solidFill>
                                <a:latin typeface="Cambria Math" panose="02040503050406030204" pitchFamily="18" charset="0"/>
                              </a:rPr>
                              <m:t>+1</m:t>
                            </m:r>
                          </m:e>
                        </m:d>
                        <m:r>
                          <a:rPr lang="en-US" altLang="zh-TW" sz="800" i="1">
                            <a:solidFill>
                              <a:schemeClr val="tx1"/>
                            </a:solidFill>
                            <a:latin typeface="Cambria Math" panose="02040503050406030204" pitchFamily="18" charset="0"/>
                          </a:rPr>
                          <m:t>=</m:t>
                        </m:r>
                        <m:sSub>
                          <m:sSubPr>
                            <m:ctrlPr>
                              <a:rPr lang="zh-TW" altLang="zh-TW" sz="800" i="1">
                                <a:solidFill>
                                  <a:schemeClr val="tx1"/>
                                </a:solidFill>
                                <a:latin typeface="Cambria Math" panose="02040503050406030204" pitchFamily="18" charset="0"/>
                              </a:rPr>
                            </m:ctrlPr>
                          </m:sSub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𝑋</m:t>
                                </m:r>
                              </m:e>
                            </m:acc>
                          </m:e>
                          <m:sub>
                            <m:r>
                              <a:rPr lang="en-US" altLang="zh-TW" sz="800" i="1">
                                <a:solidFill>
                                  <a:schemeClr val="tx1"/>
                                </a:solidFill>
                                <a:latin typeface="Cambria Math" panose="02040503050406030204" pitchFamily="18" charset="0"/>
                              </a:rPr>
                              <m:t>𝑟𝑎𝑛𝑑</m:t>
                            </m:r>
                          </m:sub>
                        </m:sSub>
                        <m:r>
                          <a:rPr lang="en-US" altLang="zh-TW" sz="800" i="1">
                            <a:solidFill>
                              <a:schemeClr val="tx1"/>
                            </a:solidFill>
                            <a:latin typeface="Cambria Math" panose="02040503050406030204" pitchFamily="18" charset="0"/>
                          </a:rPr>
                          <m:t>−</m:t>
                        </m:r>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𝐴</m:t>
                            </m:r>
                          </m:e>
                        </m:acc>
                        <m:r>
                          <a:rPr lang="en-US" altLang="zh-TW" sz="800" i="1">
                            <a:solidFill>
                              <a:schemeClr val="tx1"/>
                            </a:solidFill>
                            <a:latin typeface="Cambria Math" panose="02040503050406030204" pitchFamily="18" charset="0"/>
                          </a:rPr>
                          <m:t>⋅</m:t>
                        </m:r>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𝐷</m:t>
                            </m:r>
                          </m:e>
                        </m:acc>
                      </m:oMath>
                    </m:oMathPara>
                  </a14:m>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mc:Choice>
          <mc:Fallback xmlns="">
            <p:sp>
              <p:nvSpPr>
                <p:cNvPr id="13" name="流程圖: 替代處理程序 43"/>
                <p:cNvSpPr>
                  <a:spLocks noRot="1" noChangeAspect="1" noMove="1" noResize="1" noEditPoints="1" noAdjustHandles="1" noChangeArrowheads="1" noChangeShapeType="1" noTextEdit="1"/>
                </p:cNvSpPr>
                <p:nvPr/>
              </p:nvSpPr>
              <p:spPr>
                <a:xfrm>
                  <a:off x="5718678" y="3747872"/>
                  <a:ext cx="1738635" cy="586105"/>
                </a:xfrm>
                <a:prstGeom prst="flowChartAlternateProcess">
                  <a:avLst/>
                </a:prstGeom>
                <a:blipFill>
                  <a:blip r:embed="rId5"/>
                  <a:stretch>
                    <a:fillRect/>
                  </a:stretch>
                </a:blipFill>
                <a:ln w="12700">
                  <a:solidFill>
                    <a:srgbClr val="00206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流程圖: 替代處理程序 45"/>
                <p:cNvSpPr/>
                <p:nvPr/>
              </p:nvSpPr>
              <p:spPr>
                <a:xfrm>
                  <a:off x="6953378" y="3130233"/>
                  <a:ext cx="1686553" cy="575945"/>
                </a:xfrm>
                <a:prstGeom prst="flowChartAlternateProcess">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Update positions by</a:t>
                  </a:r>
                  <a:b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b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 </a:t>
                  </a:r>
                  <a14:m>
                    <m:oMath xmlns:m="http://schemas.openxmlformats.org/officeDocument/2006/math">
                      <m:sSub>
                        <m:sSubPr>
                          <m:ctrlPr>
                            <a:rPr lang="zh-TW" altLang="zh-TW" sz="800" i="1">
                              <a:solidFill>
                                <a:schemeClr val="tx1"/>
                              </a:solidFill>
                              <a:latin typeface="Cambria Math" panose="02040503050406030204" pitchFamily="18" charset="0"/>
                            </a:rPr>
                          </m:ctrlPr>
                        </m:sSub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𝑋</m:t>
                              </m:r>
                            </m:e>
                          </m:acc>
                        </m:e>
                        <m:sub>
                          <m:r>
                            <a:rPr lang="en-US" altLang="zh-TW" sz="800" i="1">
                              <a:solidFill>
                                <a:schemeClr val="tx1"/>
                              </a:solidFill>
                              <a:latin typeface="Cambria Math" panose="02040503050406030204" pitchFamily="18" charset="0"/>
                            </a:rPr>
                            <m:t>𝑖</m:t>
                          </m:r>
                        </m:sub>
                      </m:sSub>
                      <m:d>
                        <m:dPr>
                          <m:ctrlPr>
                            <a:rPr lang="zh-TW" altLang="zh-TW" sz="800" i="1">
                              <a:solidFill>
                                <a:schemeClr val="tx1"/>
                              </a:solidFill>
                              <a:latin typeface="Cambria Math" panose="02040503050406030204" pitchFamily="18" charset="0"/>
                            </a:rPr>
                          </m:ctrlPr>
                        </m:dPr>
                        <m:e>
                          <m:r>
                            <a:rPr lang="en-US" altLang="zh-TW" sz="800" i="1">
                              <a:solidFill>
                                <a:schemeClr val="tx1"/>
                              </a:solidFill>
                              <a:latin typeface="Cambria Math" panose="02040503050406030204" pitchFamily="18" charset="0"/>
                            </a:rPr>
                            <m:t>𝑡</m:t>
                          </m:r>
                          <m:r>
                            <a:rPr lang="en-US" altLang="zh-TW" sz="800" i="1">
                              <a:solidFill>
                                <a:schemeClr val="tx1"/>
                              </a:solidFill>
                              <a:latin typeface="Cambria Math" panose="02040503050406030204" pitchFamily="18" charset="0"/>
                            </a:rPr>
                            <m:t>+1</m:t>
                          </m:r>
                        </m:e>
                      </m:d>
                      <m:r>
                        <a:rPr lang="en-US" altLang="zh-TW" sz="800" i="1">
                          <a:solidFill>
                            <a:schemeClr val="tx1"/>
                          </a:solidFill>
                          <a:latin typeface="Cambria Math" panose="02040503050406030204" pitchFamily="18" charset="0"/>
                        </a:rPr>
                        <m:t>=</m:t>
                      </m:r>
                      <m:sSup>
                        <m:sSupPr>
                          <m:ctrlPr>
                            <a:rPr lang="zh-TW" altLang="zh-TW" sz="800" i="1">
                              <a:solidFill>
                                <a:schemeClr val="tx1"/>
                              </a:solidFill>
                              <a:latin typeface="Cambria Math" panose="02040503050406030204" pitchFamily="18" charset="0"/>
                            </a:rPr>
                          </m:ctrlPr>
                        </m:sSup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𝑋</m:t>
                              </m:r>
                            </m:e>
                          </m:acc>
                        </m:e>
                        <m:sup>
                          <m:r>
                            <a:rPr lang="en-US" altLang="zh-TW" sz="800" i="1">
                              <a:solidFill>
                                <a:schemeClr val="tx1"/>
                              </a:solidFill>
                              <a:latin typeface="Cambria Math" panose="02040503050406030204" pitchFamily="18" charset="0"/>
                            </a:rPr>
                            <m:t>∗</m:t>
                          </m:r>
                        </m:sup>
                      </m:sSup>
                      <m:r>
                        <a:rPr lang="en-US" altLang="zh-TW" sz="800" i="1">
                          <a:solidFill>
                            <a:schemeClr val="tx1"/>
                          </a:solidFill>
                          <a:latin typeface="Cambria Math" panose="02040503050406030204" pitchFamily="18" charset="0"/>
                        </a:rPr>
                        <m:t>+</m:t>
                      </m:r>
                    </m:oMath>
                  </a14:m>
                  <a:r>
                    <a:rPr lang="en-US" altLang="zh-TW" sz="800" i="1" dirty="0" smtClean="0">
                      <a:solidFill>
                        <a:schemeClr val="tx1"/>
                      </a:solidFill>
                      <a:latin typeface="Cambria Math" panose="02040503050406030204" pitchFamily="18" charset="0"/>
                    </a:rPr>
                    <a:t/>
                  </a:r>
                  <a:br>
                    <a:rPr lang="en-US" altLang="zh-TW" sz="800" i="1" dirty="0" smtClean="0">
                      <a:solidFill>
                        <a:schemeClr val="tx1"/>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altLang="zh-TW" sz="800" i="1">
                            <a:solidFill>
                              <a:schemeClr val="tx1"/>
                            </a:solidFill>
                            <a:latin typeface="Cambria Math" panose="02040503050406030204" pitchFamily="18" charset="0"/>
                          </a:rPr>
                          <m:t> </m:t>
                        </m:r>
                        <m:sSup>
                          <m:sSupPr>
                            <m:ctrlPr>
                              <a:rPr lang="zh-TW" altLang="zh-TW" sz="800" i="1">
                                <a:solidFill>
                                  <a:schemeClr val="tx1"/>
                                </a:solidFill>
                                <a:latin typeface="Cambria Math" panose="02040503050406030204" pitchFamily="18" charset="0"/>
                              </a:rPr>
                            </m:ctrlPr>
                          </m:sSup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𝐷</m:t>
                                </m:r>
                              </m:e>
                            </m:acc>
                          </m:e>
                          <m:sup>
                            <m:r>
                              <a:rPr lang="en-US" altLang="zh-TW" sz="800" i="1">
                                <a:solidFill>
                                  <a:schemeClr val="tx1"/>
                                </a:solidFill>
                                <a:latin typeface="Cambria Math" panose="02040503050406030204" pitchFamily="18" charset="0"/>
                              </a:rPr>
                              <m:t>′′</m:t>
                            </m:r>
                          </m:sup>
                        </m:sSup>
                        <m:r>
                          <a:rPr lang="en-US" altLang="zh-TW" sz="800" i="1">
                            <a:solidFill>
                              <a:schemeClr val="tx1"/>
                            </a:solidFill>
                            <a:latin typeface="Cambria Math" panose="02040503050406030204" pitchFamily="18" charset="0"/>
                          </a:rPr>
                          <m:t>⋅</m:t>
                        </m:r>
                        <m:sSup>
                          <m:sSupPr>
                            <m:ctrlPr>
                              <a:rPr lang="zh-TW" altLang="zh-TW" sz="800" i="1">
                                <a:solidFill>
                                  <a:schemeClr val="tx1"/>
                                </a:solidFill>
                                <a:latin typeface="Cambria Math" panose="02040503050406030204" pitchFamily="18" charset="0"/>
                              </a:rPr>
                            </m:ctrlPr>
                          </m:sSupPr>
                          <m:e>
                            <m:r>
                              <a:rPr lang="en-US" altLang="zh-TW" sz="800" i="1">
                                <a:solidFill>
                                  <a:schemeClr val="tx1"/>
                                </a:solidFill>
                                <a:latin typeface="Cambria Math" panose="02040503050406030204" pitchFamily="18" charset="0"/>
                              </a:rPr>
                              <m:t>𝑒</m:t>
                            </m:r>
                          </m:e>
                          <m:sup>
                            <m:r>
                              <a:rPr lang="en-US" altLang="zh-TW" sz="800" i="1">
                                <a:solidFill>
                                  <a:schemeClr val="tx1"/>
                                </a:solidFill>
                                <a:latin typeface="Cambria Math" panose="02040503050406030204" pitchFamily="18" charset="0"/>
                              </a:rPr>
                              <m:t>𝑏𝑙</m:t>
                            </m:r>
                          </m:sup>
                        </m:sSup>
                        <m:r>
                          <a:rPr lang="en-US" altLang="zh-TW" sz="800" i="1">
                            <a:solidFill>
                              <a:schemeClr val="tx1"/>
                            </a:solidFill>
                            <a:latin typeface="Cambria Math" panose="02040503050406030204" pitchFamily="18" charset="0"/>
                          </a:rPr>
                          <m:t>⋅</m:t>
                        </m:r>
                        <m:func>
                          <m:funcPr>
                            <m:ctrlPr>
                              <a:rPr lang="zh-TW" altLang="zh-TW" sz="800" i="1">
                                <a:solidFill>
                                  <a:schemeClr val="tx1"/>
                                </a:solidFill>
                                <a:latin typeface="Cambria Math" panose="02040503050406030204" pitchFamily="18" charset="0"/>
                              </a:rPr>
                            </m:ctrlPr>
                          </m:funcPr>
                          <m:fName>
                            <m:r>
                              <m:rPr>
                                <m:sty m:val="p"/>
                              </m:rPr>
                              <a:rPr lang="en-US" altLang="zh-TW" sz="800">
                                <a:solidFill>
                                  <a:schemeClr val="tx1"/>
                                </a:solidFill>
                                <a:latin typeface="Cambria Math" panose="02040503050406030204" pitchFamily="18" charset="0"/>
                              </a:rPr>
                              <m:t>cos</m:t>
                            </m:r>
                          </m:fName>
                          <m:e>
                            <m:r>
                              <a:rPr lang="en-US" altLang="zh-TW" sz="800" i="1">
                                <a:solidFill>
                                  <a:schemeClr val="tx1"/>
                                </a:solidFill>
                                <a:latin typeface="Cambria Math" panose="02040503050406030204" pitchFamily="18" charset="0"/>
                              </a:rPr>
                              <m:t>(2</m:t>
                            </m:r>
                            <m:r>
                              <a:rPr lang="en-US" altLang="zh-TW" sz="800" i="1">
                                <a:solidFill>
                                  <a:schemeClr val="tx1"/>
                                </a:solidFill>
                                <a:latin typeface="Cambria Math" panose="02040503050406030204" pitchFamily="18" charset="0"/>
                              </a:rPr>
                              <m:t>𝜋</m:t>
                            </m:r>
                            <m:r>
                              <a:rPr lang="en-US" altLang="zh-TW" sz="800" i="1">
                                <a:solidFill>
                                  <a:schemeClr val="tx1"/>
                                </a:solidFill>
                                <a:latin typeface="Cambria Math" panose="02040503050406030204" pitchFamily="18" charset="0"/>
                              </a:rPr>
                              <m:t>𝑙</m:t>
                            </m:r>
                            <m:r>
                              <a:rPr lang="en-US" altLang="zh-TW" sz="800" i="1">
                                <a:solidFill>
                                  <a:schemeClr val="tx1"/>
                                </a:solidFill>
                                <a:latin typeface="Cambria Math" panose="02040503050406030204" pitchFamily="18" charset="0"/>
                              </a:rPr>
                              <m:t>)</m:t>
                            </m:r>
                          </m:e>
                        </m:func>
                      </m:oMath>
                    </m:oMathPara>
                  </a14:m>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mc:Choice>
          <mc:Fallback xmlns="">
            <p:sp>
              <p:nvSpPr>
                <p:cNvPr id="14" name="流程圖: 替代處理程序 45"/>
                <p:cNvSpPr>
                  <a:spLocks noRot="1" noChangeAspect="1" noMove="1" noResize="1" noEditPoints="1" noAdjustHandles="1" noChangeArrowheads="1" noChangeShapeType="1" noTextEdit="1"/>
                </p:cNvSpPr>
                <p:nvPr/>
              </p:nvSpPr>
              <p:spPr>
                <a:xfrm>
                  <a:off x="6953378" y="3130233"/>
                  <a:ext cx="1686553" cy="575945"/>
                </a:xfrm>
                <a:prstGeom prst="flowChartAlternateProcess">
                  <a:avLst/>
                </a:prstGeom>
                <a:blipFill>
                  <a:blip r:embed="rId6"/>
                  <a:stretch>
                    <a:fillRect b="-3896"/>
                  </a:stretch>
                </a:blipFill>
                <a:ln w="12700">
                  <a:solidFill>
                    <a:srgbClr val="00206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圓角矩形 14"/>
                <p:cNvSpPr/>
                <p:nvPr/>
              </p:nvSpPr>
              <p:spPr>
                <a:xfrm>
                  <a:off x="4722292" y="4504373"/>
                  <a:ext cx="3127375" cy="352425"/>
                </a:xfrm>
                <a:prstGeom prst="roundRect">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Update </a:t>
                  </a:r>
                  <a14:m>
                    <m:oMath xmlns:m="http://schemas.openxmlformats.org/officeDocument/2006/math">
                      <m:acc>
                        <m:accPr>
                          <m:chr m:val="⃗"/>
                          <m:ctrlPr>
                            <a:rPr lang="zh-TW" sz="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800"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𝑎</m:t>
                          </m:r>
                        </m:e>
                      </m:acc>
                    </m:oMath>
                  </a14:m>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 </a:t>
                  </a:r>
                  <a14:m>
                    <m:oMath xmlns:m="http://schemas.openxmlformats.org/officeDocument/2006/math">
                      <m:acc>
                        <m:accPr>
                          <m:chr m:val="⃗"/>
                          <m:ctrlPr>
                            <a:rPr lang="zh-TW" sz="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800"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𝐴</m:t>
                          </m:r>
                        </m:e>
                      </m:acc>
                    </m:oMath>
                  </a14:m>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 </a:t>
                  </a:r>
                  <a14:m>
                    <m:oMath xmlns:m="http://schemas.openxmlformats.org/officeDocument/2006/math">
                      <m:acc>
                        <m:accPr>
                          <m:chr m:val="⃗"/>
                          <m:ctrlPr>
                            <a:rPr lang="zh-TW" sz="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800"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𝐶</m:t>
                          </m:r>
                        </m:e>
                      </m:acc>
                    </m:oMath>
                  </a14:m>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 l, and </a:t>
                  </a: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p</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mc:Choice>
          <mc:Fallback xmlns="">
            <p:sp>
              <p:nvSpPr>
                <p:cNvPr id="15" name="圓角矩形 14"/>
                <p:cNvSpPr>
                  <a:spLocks noRot="1" noChangeAspect="1" noMove="1" noResize="1" noEditPoints="1" noAdjustHandles="1" noChangeArrowheads="1" noChangeShapeType="1" noTextEdit="1"/>
                </p:cNvSpPr>
                <p:nvPr/>
              </p:nvSpPr>
              <p:spPr>
                <a:xfrm>
                  <a:off x="4722292" y="4504373"/>
                  <a:ext cx="3127375" cy="352425"/>
                </a:xfrm>
                <a:prstGeom prst="roundRect">
                  <a:avLst/>
                </a:prstGeom>
                <a:blipFill>
                  <a:blip r:embed="rId7"/>
                  <a:stretch>
                    <a:fillRect/>
                  </a:stretch>
                </a:blipFill>
                <a:ln w="12700">
                  <a:solidFill>
                    <a:srgbClr val="002060"/>
                  </a:solidFill>
                </a:ln>
              </p:spPr>
              <p:txBody>
                <a:bodyPr/>
                <a:lstStyle/>
                <a:p>
                  <a:r>
                    <a:rPr lang="zh-TW" altLang="en-US">
                      <a:noFill/>
                    </a:rPr>
                    <a:t> </a:t>
                  </a:r>
                </a:p>
              </p:txBody>
            </p:sp>
          </mc:Fallback>
        </mc:AlternateContent>
        <p:sp>
          <p:nvSpPr>
            <p:cNvPr id="16" name="流程圖: 決策 15"/>
            <p:cNvSpPr/>
            <p:nvPr/>
          </p:nvSpPr>
          <p:spPr>
            <a:xfrm>
              <a:off x="5087417" y="4954588"/>
              <a:ext cx="2397760" cy="544830"/>
            </a:xfrm>
            <a:prstGeom prst="flowChartDecision">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dirty="0" smtClean="0">
                  <a:solidFill>
                    <a:srgbClr val="000000"/>
                  </a:solidFill>
                  <a:effectLst/>
                  <a:latin typeface="Times New Roman" panose="02020603050405020304" pitchFamily="18" charset="0"/>
                  <a:ea typeface="Cambria Math" panose="02040503050406030204" pitchFamily="18" charset="0"/>
                  <a:cs typeface="新細明體" panose="02020500000000000000" pitchFamily="18" charset="-120"/>
                </a:rPr>
                <a:t>Stop</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17" name="圓角矩形 16"/>
            <p:cNvSpPr/>
            <p:nvPr/>
          </p:nvSpPr>
          <p:spPr>
            <a:xfrm>
              <a:off x="4649902" y="5616258"/>
              <a:ext cx="3268345" cy="285115"/>
            </a:xfrm>
            <a:prstGeom prst="roundRect">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Approximate optimum </a:t>
              </a: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solution</a:t>
              </a:r>
              <a:r>
                <a:rPr lang="en-US" sz="8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cxnSp>
          <p:nvCxnSpPr>
            <p:cNvPr id="18" name="直線單箭頭接點 17"/>
            <p:cNvCxnSpPr/>
            <p:nvPr/>
          </p:nvCxnSpPr>
          <p:spPr>
            <a:xfrm>
              <a:off x="6312967" y="1769428"/>
              <a:ext cx="1270" cy="86360"/>
            </a:xfrm>
            <a:prstGeom prst="straightConnector1">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19" name="直線單箭頭接點 18"/>
            <p:cNvCxnSpPr/>
            <p:nvPr/>
          </p:nvCxnSpPr>
          <p:spPr>
            <a:xfrm flipH="1">
              <a:off x="6313602" y="2157413"/>
              <a:ext cx="635" cy="95250"/>
            </a:xfrm>
            <a:prstGeom prst="straightConnector1">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0" name="肘形接點 19"/>
            <p:cNvCxnSpPr/>
            <p:nvPr/>
          </p:nvCxnSpPr>
          <p:spPr>
            <a:xfrm rot="10800000" flipV="1">
              <a:off x="4973117" y="2874963"/>
              <a:ext cx="556260" cy="92710"/>
            </a:xfrm>
            <a:prstGeom prst="bentConnector2">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1" name="肘形接點 20"/>
            <p:cNvCxnSpPr>
              <a:stCxn id="10" idx="3"/>
              <a:endCxn id="14" idx="0"/>
            </p:cNvCxnSpPr>
            <p:nvPr/>
          </p:nvCxnSpPr>
          <p:spPr>
            <a:xfrm>
              <a:off x="7107987" y="2874328"/>
              <a:ext cx="688668" cy="255905"/>
            </a:xfrm>
            <a:prstGeom prst="bentConnector2">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2" name="肘形接點 21"/>
            <p:cNvCxnSpPr/>
            <p:nvPr/>
          </p:nvCxnSpPr>
          <p:spPr>
            <a:xfrm rot="10800000" flipH="1" flipV="1">
              <a:off x="4184447" y="3235643"/>
              <a:ext cx="280035" cy="486410"/>
            </a:xfrm>
            <a:prstGeom prst="bentConnector4">
              <a:avLst>
                <a:gd name="adj1" fmla="val -81521"/>
                <a:gd name="adj2" fmla="val 77488"/>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3" name="肘形接點 22"/>
            <p:cNvCxnSpPr>
              <a:endCxn id="13" idx="0"/>
            </p:cNvCxnSpPr>
            <p:nvPr/>
          </p:nvCxnSpPr>
          <p:spPr>
            <a:xfrm>
              <a:off x="5761787" y="3235643"/>
              <a:ext cx="826209" cy="512229"/>
            </a:xfrm>
            <a:prstGeom prst="bentConnector2">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4" name="肘形接點 23"/>
            <p:cNvCxnSpPr/>
            <p:nvPr/>
          </p:nvCxnSpPr>
          <p:spPr>
            <a:xfrm rot="16200000" flipH="1">
              <a:off x="4407014" y="4364991"/>
              <a:ext cx="372745" cy="257810"/>
            </a:xfrm>
            <a:prstGeom prst="bentConnector2">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5" name="直線單箭頭接點 24"/>
            <p:cNvCxnSpPr>
              <a:stCxn id="13" idx="2"/>
            </p:cNvCxnSpPr>
            <p:nvPr/>
          </p:nvCxnSpPr>
          <p:spPr>
            <a:xfrm flipH="1">
              <a:off x="6587995" y="4333977"/>
              <a:ext cx="1" cy="200124"/>
            </a:xfrm>
            <a:prstGeom prst="straightConnector1">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6" name="肘形接點 25"/>
            <p:cNvCxnSpPr>
              <a:endCxn id="15" idx="3"/>
            </p:cNvCxnSpPr>
            <p:nvPr/>
          </p:nvCxnSpPr>
          <p:spPr>
            <a:xfrm rot="5400000">
              <a:off x="7545155" y="4010692"/>
              <a:ext cx="974406" cy="365382"/>
            </a:xfrm>
            <a:prstGeom prst="bentConnector2">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7" name="直線單箭頭接點 26"/>
            <p:cNvCxnSpPr/>
            <p:nvPr/>
          </p:nvCxnSpPr>
          <p:spPr>
            <a:xfrm>
              <a:off x="6286297" y="4856798"/>
              <a:ext cx="0" cy="97155"/>
            </a:xfrm>
            <a:prstGeom prst="straightConnector1">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8" name="直線單箭頭接點 27"/>
            <p:cNvCxnSpPr/>
            <p:nvPr/>
          </p:nvCxnSpPr>
          <p:spPr>
            <a:xfrm flipH="1">
              <a:off x="6284392" y="5499418"/>
              <a:ext cx="1905" cy="116840"/>
            </a:xfrm>
            <a:prstGeom prst="straightConnector1">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9" name="肘形接點 28"/>
            <p:cNvCxnSpPr/>
            <p:nvPr/>
          </p:nvCxnSpPr>
          <p:spPr>
            <a:xfrm rot="10800000">
              <a:off x="4679747" y="2006283"/>
              <a:ext cx="407035" cy="3220085"/>
            </a:xfrm>
            <a:prstGeom prst="bentConnector3">
              <a:avLst>
                <a:gd name="adj1" fmla="val 296045"/>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sp>
          <p:nvSpPr>
            <p:cNvPr id="30" name="圓角矩形 29"/>
            <p:cNvSpPr/>
            <p:nvPr/>
          </p:nvSpPr>
          <p:spPr>
            <a:xfrm>
              <a:off x="4679112" y="2252663"/>
              <a:ext cx="3268980" cy="300990"/>
            </a:xfrm>
            <a:prstGeom prst="roundRect">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Calculate fitness</a:t>
              </a:r>
              <a:r>
                <a:rPr lang="zh-TW" sz="8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RMSE</a:t>
              </a:r>
              <a:r>
                <a:rPr lang="zh-TW" sz="8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lang="en-US" sz="800" dirty="0" smtClean="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cxnSp>
          <p:nvCxnSpPr>
            <p:cNvPr id="31" name="直線單箭頭接點 30"/>
            <p:cNvCxnSpPr/>
            <p:nvPr/>
          </p:nvCxnSpPr>
          <p:spPr>
            <a:xfrm>
              <a:off x="6313602" y="2553653"/>
              <a:ext cx="5080" cy="73025"/>
            </a:xfrm>
            <a:prstGeom prst="straightConnector1">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sp>
          <p:nvSpPr>
            <p:cNvPr id="32" name="圓角矩形 31"/>
            <p:cNvSpPr/>
            <p:nvPr/>
          </p:nvSpPr>
          <p:spPr>
            <a:xfrm>
              <a:off x="5131232" y="2533333"/>
              <a:ext cx="558165" cy="340995"/>
            </a:xfrm>
            <a:prstGeom prst="roundRect">
              <a:avLst/>
            </a:prstGeom>
            <a:noFill/>
            <a:ln w="12700">
              <a:no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Yes</a:t>
              </a:r>
              <a:endParaRPr lang="zh-TW" sz="800" kern="100">
                <a:effectLst/>
                <a:ea typeface="新細明體" panose="02020500000000000000" pitchFamily="18" charset="-120"/>
                <a:cs typeface="Times New Roman" panose="02020603050405020304" pitchFamily="18" charset="0"/>
              </a:endParaRPr>
            </a:p>
          </p:txBody>
        </p:sp>
        <p:sp>
          <p:nvSpPr>
            <p:cNvPr id="33" name="圓角矩形 32"/>
            <p:cNvSpPr/>
            <p:nvPr/>
          </p:nvSpPr>
          <p:spPr>
            <a:xfrm>
              <a:off x="6938442" y="2540318"/>
              <a:ext cx="558165" cy="340995"/>
            </a:xfrm>
            <a:prstGeom prst="roundRect">
              <a:avLst/>
            </a:prstGeom>
            <a:noFill/>
            <a:ln w="12700">
              <a:no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No</a:t>
              </a:r>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34" name="圓角矩形 33"/>
            <p:cNvSpPr/>
            <p:nvPr/>
          </p:nvSpPr>
          <p:spPr>
            <a:xfrm>
              <a:off x="3837102" y="2928303"/>
              <a:ext cx="558165" cy="340995"/>
            </a:xfrm>
            <a:prstGeom prst="roundRect">
              <a:avLst/>
            </a:prstGeom>
            <a:noFill/>
            <a:ln w="12700">
              <a:no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Yes</a:t>
              </a:r>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35" name="圓角矩形 34"/>
            <p:cNvSpPr/>
            <p:nvPr/>
          </p:nvSpPr>
          <p:spPr>
            <a:xfrm>
              <a:off x="5524297" y="2927668"/>
              <a:ext cx="557530" cy="340360"/>
            </a:xfrm>
            <a:prstGeom prst="roundRect">
              <a:avLst/>
            </a:prstGeom>
            <a:noFill/>
            <a:ln w="12700">
              <a:no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No</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36" name="圓角矩形 35"/>
            <p:cNvSpPr/>
            <p:nvPr/>
          </p:nvSpPr>
          <p:spPr>
            <a:xfrm>
              <a:off x="6438063" y="5336406"/>
              <a:ext cx="557530" cy="340360"/>
            </a:xfrm>
            <a:prstGeom prst="roundRect">
              <a:avLst/>
            </a:prstGeom>
            <a:noFill/>
            <a:ln w="12700">
              <a:no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Yes</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37" name="流程圖: 替代處理程序 50"/>
            <p:cNvSpPr/>
            <p:nvPr/>
          </p:nvSpPr>
          <p:spPr>
            <a:xfrm>
              <a:off x="9040608" y="1394114"/>
              <a:ext cx="2371725" cy="4610764"/>
            </a:xfrm>
            <a:prstGeom prst="flowChartAlternateProcess">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800"/>
            </a:p>
          </p:txBody>
        </p:sp>
        <p:sp>
          <p:nvSpPr>
            <p:cNvPr id="38" name="圓角矩形 37"/>
            <p:cNvSpPr/>
            <p:nvPr/>
          </p:nvSpPr>
          <p:spPr>
            <a:xfrm>
              <a:off x="9184118" y="1816190"/>
              <a:ext cx="2083435" cy="491549"/>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Construct fuzzy set</a:t>
              </a:r>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39" name="圓角矩形 38"/>
            <p:cNvSpPr/>
            <p:nvPr/>
          </p:nvSpPr>
          <p:spPr>
            <a:xfrm>
              <a:off x="9185388" y="2454157"/>
              <a:ext cx="2082800" cy="490719"/>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b="1"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Calculate membership degrees </a:t>
              </a:r>
              <a:r>
                <a:rPr lang="en-US" sz="800" b="1"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
              </a:r>
              <a:br>
                <a:rPr lang="en-US" sz="800" b="1"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br>
              <a:r>
                <a:rPr lang="en-US" sz="800" b="1"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of </a:t>
              </a:r>
              <a:r>
                <a:rPr lang="en-US" sz="800" b="1"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fuzzy sets</a:t>
              </a:r>
              <a:endParaRPr lang="zh-TW" sz="800" b="1"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40" name="圓角矩形 39"/>
            <p:cNvSpPr/>
            <p:nvPr/>
          </p:nvSpPr>
          <p:spPr>
            <a:xfrm>
              <a:off x="9185388" y="3100620"/>
              <a:ext cx="2082165" cy="48988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Calculate firing </a:t>
              </a: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strengths</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41" name="圓角矩形 40"/>
            <p:cNvSpPr/>
            <p:nvPr/>
          </p:nvSpPr>
          <p:spPr>
            <a:xfrm>
              <a:off x="9192372" y="3749569"/>
              <a:ext cx="2081530" cy="48905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latin typeface="Times New Roman" panose="02020603050405020304" pitchFamily="18" charset="0"/>
                  <a:ea typeface="新細明體" panose="02020500000000000000" pitchFamily="18" charset="-120"/>
                  <a:cs typeface="新細明體" panose="02020500000000000000" pitchFamily="18" charset="-120"/>
                </a:rPr>
                <a:t>N</a:t>
              </a: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ormalize </a:t>
              </a: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firing strengths</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42" name="圓角矩形 41"/>
            <p:cNvSpPr/>
            <p:nvPr/>
          </p:nvSpPr>
          <p:spPr>
            <a:xfrm>
              <a:off x="9192690" y="4570129"/>
              <a:ext cx="2080895" cy="48822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b="1"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Calculate consequent part</a:t>
              </a:r>
              <a:endParaRPr lang="zh-TW" sz="800" b="1"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43" name="圓角矩形 42"/>
            <p:cNvSpPr/>
            <p:nvPr/>
          </p:nvSpPr>
          <p:spPr>
            <a:xfrm>
              <a:off x="9193008" y="5262887"/>
              <a:ext cx="2080260" cy="48739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Calculate fuzzy system output</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44" name="矩形 43"/>
            <p:cNvSpPr/>
            <p:nvPr/>
          </p:nvSpPr>
          <p:spPr>
            <a:xfrm>
              <a:off x="9193643" y="1418244"/>
              <a:ext cx="2162175" cy="5338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Fuzzy Inference system</a:t>
              </a:r>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p:cxnSp>
          <p:nvCxnSpPr>
            <p:cNvPr id="45" name="直線單箭頭接點 44"/>
            <p:cNvCxnSpPr>
              <a:stCxn id="38" idx="2"/>
              <a:endCxn id="39" idx="0"/>
            </p:cNvCxnSpPr>
            <p:nvPr/>
          </p:nvCxnSpPr>
          <p:spPr>
            <a:xfrm>
              <a:off x="10225836" y="2307739"/>
              <a:ext cx="952" cy="146418"/>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6" name="直線單箭頭接點 45"/>
            <p:cNvCxnSpPr>
              <a:stCxn id="39" idx="2"/>
              <a:endCxn id="40" idx="0"/>
            </p:cNvCxnSpPr>
            <p:nvPr/>
          </p:nvCxnSpPr>
          <p:spPr>
            <a:xfrm flipH="1">
              <a:off x="10226471" y="2944876"/>
              <a:ext cx="317" cy="155744"/>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7" name="直線單箭頭接點 46"/>
            <p:cNvCxnSpPr>
              <a:stCxn id="40" idx="2"/>
              <a:endCxn id="41" idx="0"/>
            </p:cNvCxnSpPr>
            <p:nvPr/>
          </p:nvCxnSpPr>
          <p:spPr>
            <a:xfrm>
              <a:off x="10226471" y="3590508"/>
              <a:ext cx="6666" cy="159061"/>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8" name="直線單箭頭接點 47"/>
            <p:cNvCxnSpPr>
              <a:stCxn id="42" idx="2"/>
              <a:endCxn id="43" idx="0"/>
            </p:cNvCxnSpPr>
            <p:nvPr/>
          </p:nvCxnSpPr>
          <p:spPr>
            <a:xfrm>
              <a:off x="10233138" y="5058357"/>
              <a:ext cx="0" cy="204530"/>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流程圖: 替代處理程序 49"/>
            <p:cNvSpPr/>
            <p:nvPr/>
          </p:nvSpPr>
          <p:spPr>
            <a:xfrm>
              <a:off x="930388" y="1370619"/>
              <a:ext cx="2371725" cy="4530754"/>
            </a:xfrm>
            <a:prstGeom prst="flowChartAlternateProcess">
              <a:avLst/>
            </a:prstGeom>
            <a:noFill/>
            <a:ln w="127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800"/>
            </a:p>
          </p:txBody>
        </p:sp>
        <mc:AlternateContent xmlns:mc="http://schemas.openxmlformats.org/markup-compatibility/2006" xmlns:a14="http://schemas.microsoft.com/office/drawing/2010/main">
          <mc:Choice Requires="a14">
            <p:sp>
              <p:nvSpPr>
                <p:cNvPr id="50" name="圓角矩形 49"/>
                <p:cNvSpPr/>
                <p:nvPr/>
              </p:nvSpPr>
              <p:spPr>
                <a:xfrm>
                  <a:off x="1065960" y="1914084"/>
                  <a:ext cx="2084070" cy="1047630"/>
                </a:xfrm>
                <a:prstGeom prst="roundRect">
                  <a:avLst/>
                </a:prstGeom>
                <a:ln w="127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Initialization RLSE</a:t>
                  </a:r>
                  <a:endParaRPr lang="en-US" altLang="zh-TW" sz="800" b="1" i="1" dirty="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p>
                  <a:pPr algn="ctr">
                    <a:spcAft>
                      <a:spcPts val="0"/>
                    </a:spcAft>
                  </a:pPr>
                  <a14:m>
                    <m:oMathPara xmlns:m="http://schemas.openxmlformats.org/officeDocument/2006/math">
                      <m:oMathParaPr>
                        <m:jc m:val="centerGroup"/>
                      </m:oMathParaPr>
                      <m:oMath xmlns:m="http://schemas.openxmlformats.org/officeDocument/2006/math">
                        <m:sSub>
                          <m:sSubPr>
                            <m:ctrlPr>
                              <a:rPr lang="zh-TW" sz="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𝐏</m:t>
                            </m:r>
                          </m:e>
                          <m:sub>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𝟎</m:t>
                            </m:r>
                          </m:sub>
                        </m:sSub>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r>
                          <a:rPr lang="en-US" sz="800"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𝛼</m:t>
                        </m:r>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𝐈</m:t>
                        </m:r>
                      </m:oMath>
                    </m:oMathPara>
                  </a14:m>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a:p>
                  <a:pPr algn="ctr">
                    <a:spcAft>
                      <a:spcPts val="0"/>
                    </a:spcAft>
                  </a:pPr>
                  <a14:m>
                    <m:oMathPara xmlns:m="http://schemas.openxmlformats.org/officeDocument/2006/math">
                      <m:oMathParaPr>
                        <m:jc m:val="centerGroup"/>
                      </m:oMathParaPr>
                      <m:oMath xmlns:m="http://schemas.openxmlformats.org/officeDocument/2006/math">
                        <m:sSub>
                          <m:sSubPr>
                            <m:ctrlPr>
                              <a:rPr lang="zh-TW" sz="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𝛉</m:t>
                            </m:r>
                          </m:e>
                          <m:sub>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𝟎</m:t>
                            </m:r>
                          </m:sub>
                        </m:sSub>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r>
                          <a:rPr lang="en-US" sz="800"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𝑧𝑒𝑟𝑜𝑠</m:t>
                        </m:r>
                      </m:oMath>
                    </m:oMathPara>
                  </a14:m>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mc:Choice>
          <mc:Fallback xmlns="">
            <p:sp>
              <p:nvSpPr>
                <p:cNvPr id="50" name="圓角矩形 49"/>
                <p:cNvSpPr>
                  <a:spLocks noRot="1" noChangeAspect="1" noMove="1" noResize="1" noEditPoints="1" noAdjustHandles="1" noChangeArrowheads="1" noChangeShapeType="1" noTextEdit="1"/>
                </p:cNvSpPr>
                <p:nvPr/>
              </p:nvSpPr>
              <p:spPr>
                <a:xfrm>
                  <a:off x="1065960" y="1914084"/>
                  <a:ext cx="2084070" cy="1047630"/>
                </a:xfrm>
                <a:prstGeom prst="roundRect">
                  <a:avLst/>
                </a:prstGeom>
                <a:blipFill>
                  <a:blip r:embed="rId8"/>
                  <a:stretch>
                    <a:fillRect/>
                  </a:stretch>
                </a:blipFill>
                <a:ln w="12700">
                  <a:solidFill>
                    <a:srgbClr val="FF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圓角矩形 50"/>
                <p:cNvSpPr/>
                <p:nvPr/>
              </p:nvSpPr>
              <p:spPr>
                <a:xfrm>
                  <a:off x="1083742" y="3121978"/>
                  <a:ext cx="2084070" cy="483019"/>
                </a:xfrm>
                <a:prstGeom prst="roundRect">
                  <a:avLst/>
                </a:prstGeom>
                <a:ln w="127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Calculate </a:t>
                  </a:r>
                  <a14:m>
                    <m:oMath xmlns:m="http://schemas.openxmlformats.org/officeDocument/2006/math">
                      <m:sSub>
                        <m:sSubPr>
                          <m:ctrlPr>
                            <a:rPr lang="zh-TW" sz="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𝐏</m:t>
                          </m:r>
                        </m:e>
                        <m:sub>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𝒌</m:t>
                          </m:r>
                        </m:sub>
                      </m:sSub>
                    </m:oMath>
                  </a14:m>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mc:Choice>
          <mc:Fallback xmlns="">
            <p:sp>
              <p:nvSpPr>
                <p:cNvPr id="51" name="圓角矩形 50"/>
                <p:cNvSpPr>
                  <a:spLocks noRot="1" noChangeAspect="1" noMove="1" noResize="1" noEditPoints="1" noAdjustHandles="1" noChangeArrowheads="1" noChangeShapeType="1" noTextEdit="1"/>
                </p:cNvSpPr>
                <p:nvPr/>
              </p:nvSpPr>
              <p:spPr>
                <a:xfrm>
                  <a:off x="1083742" y="3121978"/>
                  <a:ext cx="2084070" cy="483019"/>
                </a:xfrm>
                <a:prstGeom prst="roundRect">
                  <a:avLst/>
                </a:prstGeom>
                <a:blipFill>
                  <a:blip r:embed="rId9"/>
                  <a:stretch>
                    <a:fillRect/>
                  </a:stretch>
                </a:blipFill>
                <a:ln w="12700">
                  <a:solidFill>
                    <a:srgbClr val="FF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圓角矩形 51"/>
                <p:cNvSpPr/>
                <p:nvPr/>
              </p:nvSpPr>
              <p:spPr>
                <a:xfrm>
                  <a:off x="1081837" y="3747951"/>
                  <a:ext cx="2083435" cy="483019"/>
                </a:xfrm>
                <a:prstGeom prst="roundRect">
                  <a:avLst/>
                </a:prstGeom>
                <a:ln w="127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Calculate </a:t>
                  </a:r>
                  <a14:m>
                    <m:oMath xmlns:m="http://schemas.openxmlformats.org/officeDocument/2006/math">
                      <m:sSub>
                        <m:sSubPr>
                          <m:ctrlPr>
                            <a:rPr lang="zh-TW" sz="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𝜽</m:t>
                          </m:r>
                        </m:e>
                        <m:sub>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𝒌</m:t>
                          </m:r>
                        </m:sub>
                      </m:sSub>
                    </m:oMath>
                  </a14:m>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mc:Choice>
          <mc:Fallback xmlns="">
            <p:sp>
              <p:nvSpPr>
                <p:cNvPr id="52" name="圓角矩形 51"/>
                <p:cNvSpPr>
                  <a:spLocks noRot="1" noChangeAspect="1" noMove="1" noResize="1" noEditPoints="1" noAdjustHandles="1" noChangeArrowheads="1" noChangeShapeType="1" noTextEdit="1"/>
                </p:cNvSpPr>
                <p:nvPr/>
              </p:nvSpPr>
              <p:spPr>
                <a:xfrm>
                  <a:off x="1081837" y="3747951"/>
                  <a:ext cx="2083435" cy="483019"/>
                </a:xfrm>
                <a:prstGeom prst="roundRect">
                  <a:avLst/>
                </a:prstGeom>
                <a:blipFill>
                  <a:blip r:embed="rId10"/>
                  <a:stretch>
                    <a:fillRect/>
                  </a:stretch>
                </a:blipFill>
                <a:ln w="12700">
                  <a:solidFill>
                    <a:srgbClr val="FF0000"/>
                  </a:solidFill>
                </a:ln>
              </p:spPr>
              <p:txBody>
                <a:bodyPr/>
                <a:lstStyle/>
                <a:p>
                  <a:r>
                    <a:rPr lang="zh-TW" altLang="en-US">
                      <a:noFill/>
                    </a:rPr>
                    <a:t> </a:t>
                  </a:r>
                </a:p>
              </p:txBody>
            </p:sp>
          </mc:Fallback>
        </mc:AlternateContent>
        <p:sp>
          <p:nvSpPr>
            <p:cNvPr id="53" name="圓角矩形 52"/>
            <p:cNvSpPr/>
            <p:nvPr/>
          </p:nvSpPr>
          <p:spPr>
            <a:xfrm>
              <a:off x="1074708" y="4374595"/>
              <a:ext cx="2082800" cy="482203"/>
            </a:xfrm>
            <a:prstGeom prst="roundRect">
              <a:avLst/>
            </a:prstGeom>
            <a:ln w="127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K=k+1</a:t>
              </a:r>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54" name="流程圖: 決策 53"/>
            <p:cNvSpPr/>
            <p:nvPr/>
          </p:nvSpPr>
          <p:spPr>
            <a:xfrm>
              <a:off x="1005635" y="5052314"/>
              <a:ext cx="2204720" cy="700052"/>
            </a:xfrm>
            <a:prstGeom prst="flowChartDecision">
              <a:avLst/>
            </a:prstGeom>
            <a:ln w="127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smtClean="0">
                  <a:solidFill>
                    <a:srgbClr val="000000"/>
                  </a:solidFill>
                  <a:effectLst/>
                  <a:latin typeface="Times New Roman" panose="02020603050405020304" pitchFamily="18" charset="0"/>
                  <a:ea typeface="Cambria Math" panose="02040503050406030204" pitchFamily="18" charset="0"/>
                  <a:cs typeface="新細明體" panose="02020500000000000000" pitchFamily="18" charset="-120"/>
                </a:rPr>
                <a:t>Stop</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55" name="矩形 54"/>
            <p:cNvSpPr/>
            <p:nvPr/>
          </p:nvSpPr>
          <p:spPr>
            <a:xfrm>
              <a:off x="1026908" y="1394114"/>
              <a:ext cx="2162175" cy="524631"/>
            </a:xfrm>
            <a:prstGeom prst="rect">
              <a:avLst/>
            </a:prstGeom>
            <a:noFill/>
            <a:ln w="12700">
              <a:no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RLSE</a:t>
              </a:r>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p:cxnSp>
          <p:nvCxnSpPr>
            <p:cNvPr id="56" name="直線單箭頭接點 55"/>
            <p:cNvCxnSpPr>
              <a:stCxn id="50" idx="2"/>
              <a:endCxn id="51" idx="0"/>
            </p:cNvCxnSpPr>
            <p:nvPr/>
          </p:nvCxnSpPr>
          <p:spPr>
            <a:xfrm>
              <a:off x="2107995" y="2961714"/>
              <a:ext cx="17782" cy="160264"/>
            </a:xfrm>
            <a:prstGeom prst="straightConnector1">
              <a:avLst/>
            </a:prstGeom>
            <a:ln w="12700">
              <a:solidFill>
                <a:srgbClr val="FF0000"/>
              </a:solidFill>
              <a:headEnd type="none" w="med" len="med"/>
              <a:tailEnd type="triangle" w="med" len="med"/>
            </a:ln>
          </p:spPr>
          <p:style>
            <a:lnRef idx="2">
              <a:schemeClr val="accent5"/>
            </a:lnRef>
            <a:fillRef idx="1">
              <a:schemeClr val="lt1"/>
            </a:fillRef>
            <a:effectRef idx="0">
              <a:schemeClr val="accent5"/>
            </a:effectRef>
            <a:fontRef idx="minor">
              <a:schemeClr val="dk1"/>
            </a:fontRef>
          </p:style>
        </p:cxnSp>
        <p:cxnSp>
          <p:nvCxnSpPr>
            <p:cNvPr id="57" name="直線單箭頭接點 56"/>
            <p:cNvCxnSpPr>
              <a:stCxn id="51" idx="2"/>
              <a:endCxn id="52" idx="0"/>
            </p:cNvCxnSpPr>
            <p:nvPr/>
          </p:nvCxnSpPr>
          <p:spPr>
            <a:xfrm flipH="1">
              <a:off x="2123555" y="3604997"/>
              <a:ext cx="2222" cy="142954"/>
            </a:xfrm>
            <a:prstGeom prst="straightConnector1">
              <a:avLst/>
            </a:prstGeom>
            <a:ln w="12700">
              <a:solidFill>
                <a:srgbClr val="FF0000"/>
              </a:solidFill>
              <a:headEnd type="none" w="med" len="med"/>
              <a:tailEnd type="triangle" w="med" len="med"/>
            </a:ln>
          </p:spPr>
          <p:style>
            <a:lnRef idx="2">
              <a:schemeClr val="accent5"/>
            </a:lnRef>
            <a:fillRef idx="1">
              <a:schemeClr val="lt1"/>
            </a:fillRef>
            <a:effectRef idx="0">
              <a:schemeClr val="accent5"/>
            </a:effectRef>
            <a:fontRef idx="minor">
              <a:schemeClr val="dk1"/>
            </a:fontRef>
          </p:style>
        </p:cxnSp>
        <p:cxnSp>
          <p:nvCxnSpPr>
            <p:cNvPr id="58" name="直線單箭頭接點 57"/>
            <p:cNvCxnSpPr>
              <a:stCxn id="52" idx="2"/>
              <a:endCxn id="53" idx="0"/>
            </p:cNvCxnSpPr>
            <p:nvPr/>
          </p:nvCxnSpPr>
          <p:spPr>
            <a:xfrm flipH="1">
              <a:off x="2116108" y="4230970"/>
              <a:ext cx="7447" cy="143625"/>
            </a:xfrm>
            <a:prstGeom prst="straightConnector1">
              <a:avLst/>
            </a:prstGeom>
            <a:ln w="12700">
              <a:solidFill>
                <a:srgbClr val="FF0000"/>
              </a:solidFill>
              <a:headEnd type="none" w="med" len="med"/>
              <a:tailEnd type="triangle" w="med" len="med"/>
            </a:ln>
          </p:spPr>
          <p:style>
            <a:lnRef idx="2">
              <a:schemeClr val="accent5"/>
            </a:lnRef>
            <a:fillRef idx="1">
              <a:schemeClr val="lt1"/>
            </a:fillRef>
            <a:effectRef idx="0">
              <a:schemeClr val="accent5"/>
            </a:effectRef>
            <a:fontRef idx="minor">
              <a:schemeClr val="dk1"/>
            </a:fontRef>
          </p:style>
        </p:cxnSp>
        <p:cxnSp>
          <p:nvCxnSpPr>
            <p:cNvPr id="59" name="直線單箭頭接點 58"/>
            <p:cNvCxnSpPr>
              <a:stCxn id="53" idx="2"/>
              <a:endCxn id="54" idx="0"/>
            </p:cNvCxnSpPr>
            <p:nvPr/>
          </p:nvCxnSpPr>
          <p:spPr>
            <a:xfrm flipH="1">
              <a:off x="2107995" y="4856798"/>
              <a:ext cx="8113" cy="195516"/>
            </a:xfrm>
            <a:prstGeom prst="straightConnector1">
              <a:avLst/>
            </a:prstGeom>
            <a:ln w="12700">
              <a:solidFill>
                <a:srgbClr val="FF0000"/>
              </a:solidFill>
              <a:headEnd type="none" w="med" len="med"/>
              <a:tailEnd type="triangle" w="med" len="med"/>
            </a:ln>
          </p:spPr>
          <p:style>
            <a:lnRef idx="2">
              <a:schemeClr val="accent5"/>
            </a:lnRef>
            <a:fillRef idx="1">
              <a:schemeClr val="lt1"/>
            </a:fillRef>
            <a:effectRef idx="0">
              <a:schemeClr val="accent5"/>
            </a:effectRef>
            <a:fontRef idx="minor">
              <a:schemeClr val="dk1"/>
            </a:fontRef>
          </p:style>
        </p:cxnSp>
        <p:cxnSp>
          <p:nvCxnSpPr>
            <p:cNvPr id="60" name="肘形接點 59"/>
            <p:cNvCxnSpPr>
              <a:stCxn id="54" idx="1"/>
              <a:endCxn id="51" idx="1"/>
            </p:cNvCxnSpPr>
            <p:nvPr/>
          </p:nvCxnSpPr>
          <p:spPr>
            <a:xfrm rot="10800000" flipH="1">
              <a:off x="1005634" y="3363488"/>
              <a:ext cx="78107" cy="2038852"/>
            </a:xfrm>
            <a:prstGeom prst="bentConnector3">
              <a:avLst>
                <a:gd name="adj1" fmla="val -292675"/>
              </a:avLst>
            </a:prstGeom>
            <a:ln w="12700">
              <a:solidFill>
                <a:srgbClr val="FF0000"/>
              </a:solidFill>
              <a:headEnd type="none" w="med" len="med"/>
              <a:tailEnd type="triangle" w="med" len="med"/>
            </a:ln>
          </p:spPr>
          <p:style>
            <a:lnRef idx="2">
              <a:schemeClr val="accent5"/>
            </a:lnRef>
            <a:fillRef idx="1">
              <a:schemeClr val="lt1"/>
            </a:fillRef>
            <a:effectRef idx="0">
              <a:schemeClr val="accent5"/>
            </a:effectRef>
            <a:fontRef idx="minor">
              <a:schemeClr val="dk1"/>
            </a:fontRef>
          </p:style>
        </p:cxnSp>
        <p:sp>
          <p:nvSpPr>
            <p:cNvPr id="61" name="圓角矩形 60"/>
            <p:cNvSpPr/>
            <p:nvPr/>
          </p:nvSpPr>
          <p:spPr>
            <a:xfrm>
              <a:off x="2107991" y="5893101"/>
              <a:ext cx="558165" cy="438144"/>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Yes</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cxnSp>
          <p:nvCxnSpPr>
            <p:cNvPr id="62" name="肘形接點 61"/>
            <p:cNvCxnSpPr>
              <a:stCxn id="54" idx="2"/>
              <a:endCxn id="42" idx="1"/>
            </p:cNvCxnSpPr>
            <p:nvPr/>
          </p:nvCxnSpPr>
          <p:spPr>
            <a:xfrm rot="5400000" flipH="1" flipV="1">
              <a:off x="5181280" y="1740957"/>
              <a:ext cx="938123" cy="7084695"/>
            </a:xfrm>
            <a:prstGeom prst="bentConnector4">
              <a:avLst>
                <a:gd name="adj1" fmla="val -54889"/>
                <a:gd name="adj2" fmla="val 95587"/>
              </a:avLst>
            </a:prstGeom>
            <a:ln w="127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63" name="肘形接點 62"/>
            <p:cNvCxnSpPr>
              <a:stCxn id="9" idx="3"/>
              <a:endCxn id="39" idx="1"/>
            </p:cNvCxnSpPr>
            <p:nvPr/>
          </p:nvCxnSpPr>
          <p:spPr>
            <a:xfrm>
              <a:off x="7949362" y="2006283"/>
              <a:ext cx="1236026" cy="693234"/>
            </a:xfrm>
            <a:prstGeom prst="bentConnector3">
              <a:avLst>
                <a:gd name="adj1" fmla="val 50000"/>
              </a:avLst>
            </a:prstGeom>
            <a:ln w="12700">
              <a:solidFill>
                <a:srgbClr val="002060"/>
              </a:solidFill>
              <a:headEnd type="none" w="med" len="med"/>
              <a:tailEnd type="triangle" w="med" len="med"/>
            </a:ln>
          </p:spPr>
          <p:style>
            <a:lnRef idx="2">
              <a:schemeClr val="accent3"/>
            </a:lnRef>
            <a:fillRef idx="0">
              <a:schemeClr val="accent3"/>
            </a:fillRef>
            <a:effectRef idx="1">
              <a:schemeClr val="accent3"/>
            </a:effectRef>
            <a:fontRef idx="minor">
              <a:schemeClr val="tx1"/>
            </a:fontRef>
          </p:style>
        </p:cxnSp>
        <p:sp>
          <p:nvSpPr>
            <p:cNvPr id="64" name="矩形 63"/>
            <p:cNvSpPr/>
            <p:nvPr/>
          </p:nvSpPr>
          <p:spPr>
            <a:xfrm>
              <a:off x="4464164" y="1213979"/>
              <a:ext cx="3591560" cy="32893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WOA</a:t>
              </a:r>
              <a:endParaRPr lang="zh-TW" sz="800" kern="100">
                <a:effectLst/>
                <a:ea typeface="新細明體" panose="02020500000000000000" pitchFamily="18" charset="-120"/>
                <a:cs typeface="Times New Roman" panose="02020603050405020304" pitchFamily="18" charset="0"/>
              </a:endParaRPr>
            </a:p>
          </p:txBody>
        </p:sp>
        <p:cxnSp>
          <p:nvCxnSpPr>
            <p:cNvPr id="65" name="肘形接點 64"/>
            <p:cNvCxnSpPr>
              <a:stCxn id="43" idx="3"/>
            </p:cNvCxnSpPr>
            <p:nvPr/>
          </p:nvCxnSpPr>
          <p:spPr>
            <a:xfrm flipV="1">
              <a:off x="11273268" y="1213979"/>
              <a:ext cx="309132" cy="4292607"/>
            </a:xfrm>
            <a:prstGeom prst="bentConnector2">
              <a:avLst/>
            </a:prstGeom>
            <a:ln w="12700">
              <a:solidFill>
                <a:srgbClr val="002060"/>
              </a:solidFill>
            </a:ln>
          </p:spPr>
          <p:style>
            <a:lnRef idx="1">
              <a:schemeClr val="accent5"/>
            </a:lnRef>
            <a:fillRef idx="0">
              <a:schemeClr val="accent5"/>
            </a:fillRef>
            <a:effectRef idx="0">
              <a:schemeClr val="accent5"/>
            </a:effectRef>
            <a:fontRef idx="minor">
              <a:schemeClr val="tx1"/>
            </a:fontRef>
          </p:style>
        </p:cxnSp>
        <p:cxnSp>
          <p:nvCxnSpPr>
            <p:cNvPr id="66" name="肘形接點 65"/>
            <p:cNvCxnSpPr>
              <a:endCxn id="30" idx="3"/>
            </p:cNvCxnSpPr>
            <p:nvPr/>
          </p:nvCxnSpPr>
          <p:spPr>
            <a:xfrm rot="10800000" flipV="1">
              <a:off x="7948092" y="1213978"/>
              <a:ext cx="3634308" cy="1189179"/>
            </a:xfrm>
            <a:prstGeom prst="bentConnector3">
              <a:avLst>
                <a:gd name="adj1" fmla="val 75923"/>
              </a:avLst>
            </a:prstGeom>
            <a:ln w="12700">
              <a:solidFill>
                <a:srgbClr val="002060"/>
              </a:solidFill>
              <a:tailEnd type="triangle"/>
            </a:ln>
          </p:spPr>
          <p:style>
            <a:lnRef idx="1">
              <a:schemeClr val="accent5"/>
            </a:lnRef>
            <a:fillRef idx="0">
              <a:schemeClr val="accent5"/>
            </a:fillRef>
            <a:effectRef idx="0">
              <a:schemeClr val="accent5"/>
            </a:effectRef>
            <a:fontRef idx="minor">
              <a:schemeClr val="tx1"/>
            </a:fontRef>
          </p:style>
        </p:cxnSp>
        <p:cxnSp>
          <p:nvCxnSpPr>
            <p:cNvPr id="67" name="肘形接點 66"/>
            <p:cNvCxnSpPr>
              <a:stCxn id="41" idx="3"/>
            </p:cNvCxnSpPr>
            <p:nvPr/>
          </p:nvCxnSpPr>
          <p:spPr>
            <a:xfrm flipV="1">
              <a:off x="11273902" y="1117599"/>
              <a:ext cx="442280" cy="2876499"/>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肘形接點 67"/>
            <p:cNvCxnSpPr>
              <a:endCxn id="51" idx="3"/>
            </p:cNvCxnSpPr>
            <p:nvPr/>
          </p:nvCxnSpPr>
          <p:spPr>
            <a:xfrm rot="10800000" flipV="1">
              <a:off x="3167813" y="1117600"/>
              <a:ext cx="8553133" cy="2245888"/>
            </a:xfrm>
            <a:prstGeom prst="bentConnector3">
              <a:avLst>
                <a:gd name="adj1" fmla="val 9578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圓角矩形 68"/>
            <p:cNvSpPr/>
            <p:nvPr/>
          </p:nvSpPr>
          <p:spPr>
            <a:xfrm>
              <a:off x="4688318" y="4946253"/>
              <a:ext cx="557530" cy="340360"/>
            </a:xfrm>
            <a:prstGeom prst="roundRect">
              <a:avLst/>
            </a:prstGeom>
            <a:noFill/>
            <a:ln w="12700">
              <a:no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No</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70" name="圓角矩形 69"/>
            <p:cNvSpPr/>
            <p:nvPr/>
          </p:nvSpPr>
          <p:spPr>
            <a:xfrm>
              <a:off x="765922" y="5020673"/>
              <a:ext cx="557530" cy="340360"/>
            </a:xfrm>
            <a:prstGeom prst="roundRect">
              <a:avLst/>
            </a:prstGeom>
            <a:noFill/>
            <a:ln w="12700">
              <a:no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No</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grpSp>
    </p:spTree>
    <p:extLst>
      <p:ext uri="{BB962C8B-B14F-4D97-AF65-F5344CB8AC3E}">
        <p14:creationId xmlns:p14="http://schemas.microsoft.com/office/powerpoint/2010/main" val="16782922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smtClean="0">
                <a:latin typeface="微軟正黑體" panose="020B0604030504040204" pitchFamily="34" charset="-120"/>
                <a:ea typeface="微軟正黑體" panose="020B0604030504040204" pitchFamily="34" charset="-120"/>
              </a:rPr>
              <a:t>附錄：</a:t>
            </a:r>
            <a:r>
              <a:rPr lang="en-US" altLang="zh-TW" dirty="0" smtClean="0"/>
              <a:t>Information </a:t>
            </a:r>
            <a:r>
              <a:rPr lang="en-US" altLang="zh-TW" dirty="0"/>
              <a:t>Influence </a:t>
            </a:r>
            <a:r>
              <a:rPr lang="en-US" altLang="zh-TW" dirty="0" smtClean="0"/>
              <a:t>Matrix</a:t>
            </a:r>
            <a:endParaRPr lang="zh-TW" altLang="en-US" dirty="0"/>
          </a:p>
        </p:txBody>
      </p:sp>
      <p:sp>
        <p:nvSpPr>
          <p:cNvPr id="4" name="標題 1"/>
          <p:cNvSpPr txBox="1">
            <a:spLocks/>
          </p:cNvSpPr>
          <p:nvPr/>
        </p:nvSpPr>
        <p:spPr>
          <a:xfrm>
            <a:off x="-324544" y="-884634"/>
            <a:ext cx="10058400" cy="1371600"/>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endParaRPr lang="zh-TW" altLang="en-US" sz="1400" dirty="0"/>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1640939644"/>
                  </p:ext>
                </p:extLst>
              </p:nvPr>
            </p:nvGraphicFramePr>
            <p:xfrm>
              <a:off x="1332902" y="1114017"/>
              <a:ext cx="829116" cy="1828800"/>
            </p:xfrm>
            <a:graphic>
              <a:graphicData uri="http://schemas.openxmlformats.org/drawingml/2006/table">
                <a:tbl>
                  <a:tblPr firstRow="1" bandRow="1">
                    <a:tableStyleId>{BC89EF96-8CEA-46FF-86C4-4CE0E7609802}</a:tableStyleId>
                  </a:tblPr>
                  <a:tblGrid>
                    <a:gridCol w="829116">
                      <a:extLst>
                        <a:ext uri="{9D8B030D-6E8A-4147-A177-3AD203B41FA5}">
                          <a16:colId xmlns:a16="http://schemas.microsoft.com/office/drawing/2014/main" val="652478468"/>
                        </a:ext>
                      </a:extLst>
                    </a:gridCol>
                  </a:tblGrid>
                  <a:tr h="2940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b="1" i="1" smtClean="0">
                                        <a:latin typeface="Cambria Math" panose="02040503050406030204" pitchFamily="18" charset="0"/>
                                      </a:rPr>
                                      <m:t>𝒇</m:t>
                                    </m:r>
                                  </m:e>
                                  <m:sub>
                                    <m:r>
                                      <a:rPr lang="en-US" altLang="zh-TW" sz="1400" b="1" i="1" smtClean="0">
                                        <a:latin typeface="Cambria Math" panose="02040503050406030204" pitchFamily="18" charset="0"/>
                                      </a:rPr>
                                      <m:t>𝒊</m:t>
                                    </m:r>
                                  </m:sub>
                                </m:sSub>
                              </m:oMath>
                            </m:oMathPara>
                          </a14:m>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05501325"/>
                      </a:ext>
                    </a:extLst>
                  </a:tr>
                  <a:tr h="294010">
                    <a:tc>
                      <a:txBody>
                        <a:bodyPr/>
                        <a:lstStyle/>
                        <a:p>
                          <a:pPr algn="ctr"/>
                          <a:r>
                            <a:rPr lang="en-US" altLang="zh-TW" sz="1400" dirty="0" smtClean="0">
                              <a:latin typeface="Candara" panose="020E0502030303020204" pitchFamily="34" charset="0"/>
                            </a:rPr>
                            <a:t>2.0700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1917039"/>
                      </a:ext>
                    </a:extLst>
                  </a:tr>
                  <a:tr h="294010">
                    <a:tc>
                      <a:txBody>
                        <a:bodyPr/>
                        <a:lstStyle/>
                        <a:p>
                          <a:pPr algn="ctr"/>
                          <a:r>
                            <a:rPr lang="en-US" altLang="zh-TW" sz="1400" dirty="0" smtClean="0">
                              <a:latin typeface="Candara" panose="020E0502030303020204" pitchFamily="34" charset="0"/>
                            </a:rPr>
                            <a:t>-0.5600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65416522"/>
                      </a:ext>
                    </a:extLst>
                  </a:tr>
                  <a:tr h="294010">
                    <a:tc>
                      <a:txBody>
                        <a:bodyPr/>
                        <a:lstStyle/>
                        <a:p>
                          <a:pPr algn="ctr"/>
                          <a:r>
                            <a:rPr lang="en-US" altLang="zh-TW" sz="1400" dirty="0" smtClean="0">
                              <a:latin typeface="Candara" panose="020E0502030303020204" pitchFamily="34" charset="0"/>
                            </a:rPr>
                            <a:t>0.8300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44514472"/>
                      </a:ext>
                    </a:extLst>
                  </a:tr>
                  <a:tr h="294010">
                    <a:tc>
                      <a:txBody>
                        <a:bodyPr/>
                        <a:lstStyle/>
                        <a:p>
                          <a:pPr algn="ctr"/>
                          <a:r>
                            <a:rPr lang="en-US" altLang="zh-TW" sz="1400" dirty="0" smtClean="0">
                              <a:latin typeface="Candara" panose="020E0502030303020204" pitchFamily="34" charset="0"/>
                            </a:rPr>
                            <a:t>-1.8800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89771239"/>
                      </a:ext>
                    </a:extLst>
                  </a:tr>
                  <a:tr h="2940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TW" altLang="en-US" sz="1400" i="1" smtClean="0">
                                    <a:latin typeface="Cambria Math" panose="02040503050406030204" pitchFamily="18" charset="0"/>
                                  </a:rPr>
                                  <m:t>⋮</m:t>
                                </m:r>
                              </m:oMath>
                            </m:oMathPara>
                          </a14:m>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14480020"/>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1640939644"/>
                  </p:ext>
                </p:extLst>
              </p:nvPr>
            </p:nvGraphicFramePr>
            <p:xfrm>
              <a:off x="1332902" y="1114017"/>
              <a:ext cx="829116" cy="1828800"/>
            </p:xfrm>
            <a:graphic>
              <a:graphicData uri="http://schemas.openxmlformats.org/drawingml/2006/table">
                <a:tbl>
                  <a:tblPr firstRow="1" bandRow="1">
                    <a:tableStyleId>{BC89EF96-8CEA-46FF-86C4-4CE0E7609802}</a:tableStyleId>
                  </a:tblPr>
                  <a:tblGrid>
                    <a:gridCol w="829116">
                      <a:extLst>
                        <a:ext uri="{9D8B030D-6E8A-4147-A177-3AD203B41FA5}">
                          <a16:colId xmlns:a16="http://schemas.microsoft.com/office/drawing/2014/main" val="652478468"/>
                        </a:ext>
                      </a:extLst>
                    </a:gridCol>
                  </a:tblGrid>
                  <a:tr h="30480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30" t="-2000" r="-1460" b="-506000"/>
                          </a:stretch>
                        </a:blipFill>
                      </a:tcPr>
                    </a:tc>
                    <a:extLst>
                      <a:ext uri="{0D108BD9-81ED-4DB2-BD59-A6C34878D82A}">
                        <a16:rowId xmlns:a16="http://schemas.microsoft.com/office/drawing/2014/main" val="3705501325"/>
                      </a:ext>
                    </a:extLst>
                  </a:tr>
                  <a:tr h="304800">
                    <a:tc>
                      <a:txBody>
                        <a:bodyPr/>
                        <a:lstStyle/>
                        <a:p>
                          <a:pPr algn="ctr"/>
                          <a:r>
                            <a:rPr lang="en-US" altLang="zh-TW" sz="1400" dirty="0" smtClean="0">
                              <a:latin typeface="Candara" panose="020E0502030303020204" pitchFamily="34" charset="0"/>
                            </a:rPr>
                            <a:t>2.0700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1917039"/>
                      </a:ext>
                    </a:extLst>
                  </a:tr>
                  <a:tr h="304800">
                    <a:tc>
                      <a:txBody>
                        <a:bodyPr/>
                        <a:lstStyle/>
                        <a:p>
                          <a:pPr algn="ctr"/>
                          <a:r>
                            <a:rPr lang="en-US" altLang="zh-TW" sz="1400" dirty="0" smtClean="0">
                              <a:latin typeface="Candara" panose="020E0502030303020204" pitchFamily="34" charset="0"/>
                            </a:rPr>
                            <a:t>-0.5600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65416522"/>
                      </a:ext>
                    </a:extLst>
                  </a:tr>
                  <a:tr h="304800">
                    <a:tc>
                      <a:txBody>
                        <a:bodyPr/>
                        <a:lstStyle/>
                        <a:p>
                          <a:pPr algn="ctr"/>
                          <a:r>
                            <a:rPr lang="en-US" altLang="zh-TW" sz="1400" dirty="0" smtClean="0">
                              <a:latin typeface="Candara" panose="020E0502030303020204" pitchFamily="34" charset="0"/>
                            </a:rPr>
                            <a:t>0.8300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44514472"/>
                      </a:ext>
                    </a:extLst>
                  </a:tr>
                  <a:tr h="304800">
                    <a:tc>
                      <a:txBody>
                        <a:bodyPr/>
                        <a:lstStyle/>
                        <a:p>
                          <a:pPr algn="ctr"/>
                          <a:r>
                            <a:rPr lang="en-US" altLang="zh-TW" sz="1400" dirty="0" smtClean="0">
                              <a:latin typeface="Candara" panose="020E0502030303020204" pitchFamily="34" charset="0"/>
                            </a:rPr>
                            <a:t>-1.8800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89771239"/>
                      </a:ext>
                    </a:extLst>
                  </a:tr>
                  <a:tr h="30480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30" t="-504000" r="-1460" b="-4000"/>
                          </a:stretch>
                        </a:blipFill>
                      </a:tcPr>
                    </a:tc>
                    <a:extLst>
                      <a:ext uri="{0D108BD9-81ED-4DB2-BD59-A6C34878D82A}">
                        <a16:rowId xmlns:a16="http://schemas.microsoft.com/office/drawing/2014/main" val="614480020"/>
                      </a:ext>
                    </a:extLst>
                  </a:tr>
                </a:tbl>
              </a:graphicData>
            </a:graphic>
          </p:graphicFrame>
        </mc:Fallback>
      </mc:AlternateContent>
      <p:grpSp>
        <p:nvGrpSpPr>
          <p:cNvPr id="23" name="群組 22"/>
          <p:cNvGrpSpPr/>
          <p:nvPr/>
        </p:nvGrpSpPr>
        <p:grpSpPr>
          <a:xfrm>
            <a:off x="3131840" y="1114017"/>
            <a:ext cx="4337555" cy="1877498"/>
            <a:chOff x="2495149" y="450054"/>
            <a:chExt cx="5993739" cy="2594372"/>
          </a:xfrm>
        </p:grpSpPr>
        <mc:AlternateContent xmlns:mc="http://schemas.openxmlformats.org/markup-compatibility/2006" xmlns:a14="http://schemas.microsoft.com/office/drawing/2010/main">
          <mc:Choice Requires="a14">
            <p:sp>
              <p:nvSpPr>
                <p:cNvPr id="10" name="文字方塊 9"/>
                <p:cNvSpPr txBox="1"/>
                <p:nvPr/>
              </p:nvSpPr>
              <p:spPr>
                <a:xfrm>
                  <a:off x="8124749" y="1946659"/>
                  <a:ext cx="3641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a:latin typeface="Cambria Math" panose="02040503050406030204" pitchFamily="18" charset="0"/>
                              </a:rPr>
                            </m:ctrlPr>
                          </m:sSubPr>
                          <m:e>
                            <m:r>
                              <a:rPr lang="en-US" altLang="zh-TW" sz="1400" b="0" i="1">
                                <a:latin typeface="Cambria Math" panose="02040503050406030204" pitchFamily="18" charset="0"/>
                              </a:rPr>
                              <m:t>𝑓</m:t>
                            </m:r>
                          </m:e>
                          <m:sub>
                            <m:r>
                              <a:rPr lang="en-US" altLang="zh-TW" sz="1400" b="0" i="1">
                                <a:latin typeface="Cambria Math" panose="02040503050406030204" pitchFamily="18" charset="0"/>
                              </a:rPr>
                              <m:t>𝑖</m:t>
                            </m:r>
                          </m:sub>
                        </m:sSub>
                      </m:oMath>
                    </m:oMathPara>
                  </a14:m>
                  <a:endParaRPr lang="zh-TW" altLang="en-US" sz="1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8124749" y="1946659"/>
                  <a:ext cx="364139" cy="307777"/>
                </a:xfrm>
                <a:prstGeom prst="rect">
                  <a:avLst/>
                </a:prstGeom>
                <a:blipFill>
                  <a:blip r:embed="rId3"/>
                  <a:stretch>
                    <a:fillRect r="-4651" b="-48649"/>
                  </a:stretch>
                </a:blipFill>
              </p:spPr>
              <p:txBody>
                <a:bodyPr/>
                <a:lstStyle/>
                <a:p>
                  <a:r>
                    <a:rPr lang="zh-TW" altLang="en-US">
                      <a:noFill/>
                    </a:rPr>
                    <a:t> </a:t>
                  </a:r>
                </a:p>
              </p:txBody>
            </p:sp>
          </mc:Fallback>
        </mc:AlternateContent>
        <p:grpSp>
          <p:nvGrpSpPr>
            <p:cNvPr id="22" name="群組 21"/>
            <p:cNvGrpSpPr/>
            <p:nvPr/>
          </p:nvGrpSpPr>
          <p:grpSpPr>
            <a:xfrm>
              <a:off x="2495149" y="450054"/>
              <a:ext cx="5618347" cy="2594372"/>
              <a:chOff x="2506402" y="117634"/>
              <a:chExt cx="5618347" cy="2594372"/>
            </a:xfrm>
          </p:grpSpPr>
          <p:cxnSp>
            <p:nvCxnSpPr>
              <p:cNvPr id="6" name="直線單箭頭接點 5"/>
              <p:cNvCxnSpPr/>
              <p:nvPr/>
            </p:nvCxnSpPr>
            <p:spPr>
              <a:xfrm flipV="1">
                <a:off x="2506402" y="2119486"/>
                <a:ext cx="5618347" cy="18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直線單箭頭接點 6"/>
              <p:cNvCxnSpPr/>
              <p:nvPr/>
            </p:nvCxnSpPr>
            <p:spPr>
              <a:xfrm flipV="1">
                <a:off x="4704656" y="356990"/>
                <a:ext cx="9236" cy="23550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手繪多邊形 7"/>
              <p:cNvSpPr/>
              <p:nvPr/>
            </p:nvSpPr>
            <p:spPr>
              <a:xfrm>
                <a:off x="2792727" y="375426"/>
                <a:ext cx="1913060" cy="1755899"/>
              </a:xfrm>
              <a:custGeom>
                <a:avLst/>
                <a:gdLst>
                  <a:gd name="connsiteX0" fmla="*/ 0 w 1913082"/>
                  <a:gd name="connsiteY0" fmla="*/ 1764180 h 1764180"/>
                  <a:gd name="connsiteX1" fmla="*/ 101600 w 1913082"/>
                  <a:gd name="connsiteY1" fmla="*/ 1228471 h 1764180"/>
                  <a:gd name="connsiteX2" fmla="*/ 314037 w 1913082"/>
                  <a:gd name="connsiteY2" fmla="*/ 1450144 h 1764180"/>
                  <a:gd name="connsiteX3" fmla="*/ 471055 w 1913082"/>
                  <a:gd name="connsiteY3" fmla="*/ 849780 h 1764180"/>
                  <a:gd name="connsiteX4" fmla="*/ 683491 w 1913082"/>
                  <a:gd name="connsiteY4" fmla="*/ 1265417 h 1764180"/>
                  <a:gd name="connsiteX5" fmla="*/ 905164 w 1913082"/>
                  <a:gd name="connsiteY5" fmla="*/ 147817 h 1764180"/>
                  <a:gd name="connsiteX6" fmla="*/ 1016000 w 1913082"/>
                  <a:gd name="connsiteY6" fmla="*/ 794362 h 1764180"/>
                  <a:gd name="connsiteX7" fmla="*/ 1117600 w 1913082"/>
                  <a:gd name="connsiteY7" fmla="*/ 563453 h 1764180"/>
                  <a:gd name="connsiteX8" fmla="*/ 1237673 w 1913082"/>
                  <a:gd name="connsiteY8" fmla="*/ 1043744 h 1764180"/>
                  <a:gd name="connsiteX9" fmla="*/ 1468582 w 1913082"/>
                  <a:gd name="connsiteY9" fmla="*/ 35 h 1764180"/>
                  <a:gd name="connsiteX10" fmla="*/ 1671782 w 1913082"/>
                  <a:gd name="connsiteY10" fmla="*/ 1006799 h 1764180"/>
                  <a:gd name="connsiteX11" fmla="*/ 1736437 w 1913082"/>
                  <a:gd name="connsiteY11" fmla="*/ 1256180 h 1764180"/>
                  <a:gd name="connsiteX12" fmla="*/ 1810328 w 1913082"/>
                  <a:gd name="connsiteY12" fmla="*/ 969853 h 1764180"/>
                  <a:gd name="connsiteX13" fmla="*/ 1902691 w 1913082"/>
                  <a:gd name="connsiteY13" fmla="*/ 1200762 h 1764180"/>
                  <a:gd name="connsiteX14" fmla="*/ 1911928 w 1913082"/>
                  <a:gd name="connsiteY14" fmla="*/ 1717999 h 1764180"/>
                  <a:gd name="connsiteX15" fmla="*/ 1911928 w 1913082"/>
                  <a:gd name="connsiteY15" fmla="*/ 1699526 h 1764180"/>
                  <a:gd name="connsiteX0" fmla="*/ 0 w 1913082"/>
                  <a:gd name="connsiteY0" fmla="*/ 1669227 h 1762099"/>
                  <a:gd name="connsiteX1" fmla="*/ 101600 w 1913082"/>
                  <a:gd name="connsiteY1" fmla="*/ 1228471 h 1762099"/>
                  <a:gd name="connsiteX2" fmla="*/ 314037 w 1913082"/>
                  <a:gd name="connsiteY2" fmla="*/ 1450144 h 1762099"/>
                  <a:gd name="connsiteX3" fmla="*/ 471055 w 1913082"/>
                  <a:gd name="connsiteY3" fmla="*/ 849780 h 1762099"/>
                  <a:gd name="connsiteX4" fmla="*/ 683491 w 1913082"/>
                  <a:gd name="connsiteY4" fmla="*/ 1265417 h 1762099"/>
                  <a:gd name="connsiteX5" fmla="*/ 905164 w 1913082"/>
                  <a:gd name="connsiteY5" fmla="*/ 147817 h 1762099"/>
                  <a:gd name="connsiteX6" fmla="*/ 1016000 w 1913082"/>
                  <a:gd name="connsiteY6" fmla="*/ 794362 h 1762099"/>
                  <a:gd name="connsiteX7" fmla="*/ 1117600 w 1913082"/>
                  <a:gd name="connsiteY7" fmla="*/ 563453 h 1762099"/>
                  <a:gd name="connsiteX8" fmla="*/ 1237673 w 1913082"/>
                  <a:gd name="connsiteY8" fmla="*/ 1043744 h 1762099"/>
                  <a:gd name="connsiteX9" fmla="*/ 1468582 w 1913082"/>
                  <a:gd name="connsiteY9" fmla="*/ 35 h 1762099"/>
                  <a:gd name="connsiteX10" fmla="*/ 1671782 w 1913082"/>
                  <a:gd name="connsiteY10" fmla="*/ 1006799 h 1762099"/>
                  <a:gd name="connsiteX11" fmla="*/ 1736437 w 1913082"/>
                  <a:gd name="connsiteY11" fmla="*/ 1256180 h 1762099"/>
                  <a:gd name="connsiteX12" fmla="*/ 1810328 w 1913082"/>
                  <a:gd name="connsiteY12" fmla="*/ 969853 h 1762099"/>
                  <a:gd name="connsiteX13" fmla="*/ 1902691 w 1913082"/>
                  <a:gd name="connsiteY13" fmla="*/ 1200762 h 1762099"/>
                  <a:gd name="connsiteX14" fmla="*/ 1911928 w 1913082"/>
                  <a:gd name="connsiteY14" fmla="*/ 1717999 h 1762099"/>
                  <a:gd name="connsiteX15" fmla="*/ 1911928 w 1913082"/>
                  <a:gd name="connsiteY15" fmla="*/ 1699526 h 1762099"/>
                  <a:gd name="connsiteX0" fmla="*/ 0 w 1922864"/>
                  <a:gd name="connsiteY0" fmla="*/ 1669227 h 1736924"/>
                  <a:gd name="connsiteX1" fmla="*/ 101600 w 1922864"/>
                  <a:gd name="connsiteY1" fmla="*/ 1228471 h 1736924"/>
                  <a:gd name="connsiteX2" fmla="*/ 314037 w 1922864"/>
                  <a:gd name="connsiteY2" fmla="*/ 1450144 h 1736924"/>
                  <a:gd name="connsiteX3" fmla="*/ 471055 w 1922864"/>
                  <a:gd name="connsiteY3" fmla="*/ 849780 h 1736924"/>
                  <a:gd name="connsiteX4" fmla="*/ 683491 w 1922864"/>
                  <a:gd name="connsiteY4" fmla="*/ 1265417 h 1736924"/>
                  <a:gd name="connsiteX5" fmla="*/ 905164 w 1922864"/>
                  <a:gd name="connsiteY5" fmla="*/ 147817 h 1736924"/>
                  <a:gd name="connsiteX6" fmla="*/ 1016000 w 1922864"/>
                  <a:gd name="connsiteY6" fmla="*/ 794362 h 1736924"/>
                  <a:gd name="connsiteX7" fmla="*/ 1117600 w 1922864"/>
                  <a:gd name="connsiteY7" fmla="*/ 563453 h 1736924"/>
                  <a:gd name="connsiteX8" fmla="*/ 1237673 w 1922864"/>
                  <a:gd name="connsiteY8" fmla="*/ 1043744 h 1736924"/>
                  <a:gd name="connsiteX9" fmla="*/ 1468582 w 1922864"/>
                  <a:gd name="connsiteY9" fmla="*/ 35 h 1736924"/>
                  <a:gd name="connsiteX10" fmla="*/ 1671782 w 1922864"/>
                  <a:gd name="connsiteY10" fmla="*/ 1006799 h 1736924"/>
                  <a:gd name="connsiteX11" fmla="*/ 1736437 w 1922864"/>
                  <a:gd name="connsiteY11" fmla="*/ 1256180 h 1736924"/>
                  <a:gd name="connsiteX12" fmla="*/ 1810328 w 1922864"/>
                  <a:gd name="connsiteY12" fmla="*/ 969853 h 1736924"/>
                  <a:gd name="connsiteX13" fmla="*/ 1902691 w 1922864"/>
                  <a:gd name="connsiteY13" fmla="*/ 1200762 h 1736924"/>
                  <a:gd name="connsiteX14" fmla="*/ 1911928 w 1922864"/>
                  <a:gd name="connsiteY14" fmla="*/ 1717999 h 1736924"/>
                  <a:gd name="connsiteX15" fmla="*/ 1922814 w 1922864"/>
                  <a:gd name="connsiteY15" fmla="*/ 1604573 h 1736924"/>
                  <a:gd name="connsiteX0" fmla="*/ 0 w 1966366"/>
                  <a:gd name="connsiteY0" fmla="*/ 1669227 h 1782767"/>
                  <a:gd name="connsiteX1" fmla="*/ 101600 w 1966366"/>
                  <a:gd name="connsiteY1" fmla="*/ 1228471 h 1782767"/>
                  <a:gd name="connsiteX2" fmla="*/ 314037 w 1966366"/>
                  <a:gd name="connsiteY2" fmla="*/ 1450144 h 1782767"/>
                  <a:gd name="connsiteX3" fmla="*/ 471055 w 1966366"/>
                  <a:gd name="connsiteY3" fmla="*/ 849780 h 1782767"/>
                  <a:gd name="connsiteX4" fmla="*/ 683491 w 1966366"/>
                  <a:gd name="connsiteY4" fmla="*/ 1265417 h 1782767"/>
                  <a:gd name="connsiteX5" fmla="*/ 905164 w 1966366"/>
                  <a:gd name="connsiteY5" fmla="*/ 147817 h 1782767"/>
                  <a:gd name="connsiteX6" fmla="*/ 1016000 w 1966366"/>
                  <a:gd name="connsiteY6" fmla="*/ 794362 h 1782767"/>
                  <a:gd name="connsiteX7" fmla="*/ 1117600 w 1966366"/>
                  <a:gd name="connsiteY7" fmla="*/ 563453 h 1782767"/>
                  <a:gd name="connsiteX8" fmla="*/ 1237673 w 1966366"/>
                  <a:gd name="connsiteY8" fmla="*/ 1043744 h 1782767"/>
                  <a:gd name="connsiteX9" fmla="*/ 1468582 w 1966366"/>
                  <a:gd name="connsiteY9" fmla="*/ 35 h 1782767"/>
                  <a:gd name="connsiteX10" fmla="*/ 1671782 w 1966366"/>
                  <a:gd name="connsiteY10" fmla="*/ 1006799 h 1782767"/>
                  <a:gd name="connsiteX11" fmla="*/ 1736437 w 1966366"/>
                  <a:gd name="connsiteY11" fmla="*/ 1256180 h 1782767"/>
                  <a:gd name="connsiteX12" fmla="*/ 1810328 w 1966366"/>
                  <a:gd name="connsiteY12" fmla="*/ 969853 h 1782767"/>
                  <a:gd name="connsiteX13" fmla="*/ 1902691 w 1966366"/>
                  <a:gd name="connsiteY13" fmla="*/ 1200762 h 1782767"/>
                  <a:gd name="connsiteX14" fmla="*/ 1911928 w 1966366"/>
                  <a:gd name="connsiteY14" fmla="*/ 1717999 h 1782767"/>
                  <a:gd name="connsiteX15" fmla="*/ 1966357 w 1966366"/>
                  <a:gd name="connsiteY15" fmla="*/ 1741727 h 1782767"/>
                  <a:gd name="connsiteX0" fmla="*/ 0 w 1914510"/>
                  <a:gd name="connsiteY0" fmla="*/ 1669227 h 1738759"/>
                  <a:gd name="connsiteX1" fmla="*/ 101600 w 1914510"/>
                  <a:gd name="connsiteY1" fmla="*/ 1228471 h 1738759"/>
                  <a:gd name="connsiteX2" fmla="*/ 314037 w 1914510"/>
                  <a:gd name="connsiteY2" fmla="*/ 1450144 h 1738759"/>
                  <a:gd name="connsiteX3" fmla="*/ 471055 w 1914510"/>
                  <a:gd name="connsiteY3" fmla="*/ 849780 h 1738759"/>
                  <a:gd name="connsiteX4" fmla="*/ 683491 w 1914510"/>
                  <a:gd name="connsiteY4" fmla="*/ 1265417 h 1738759"/>
                  <a:gd name="connsiteX5" fmla="*/ 905164 w 1914510"/>
                  <a:gd name="connsiteY5" fmla="*/ 147817 h 1738759"/>
                  <a:gd name="connsiteX6" fmla="*/ 1016000 w 1914510"/>
                  <a:gd name="connsiteY6" fmla="*/ 794362 h 1738759"/>
                  <a:gd name="connsiteX7" fmla="*/ 1117600 w 1914510"/>
                  <a:gd name="connsiteY7" fmla="*/ 563453 h 1738759"/>
                  <a:gd name="connsiteX8" fmla="*/ 1237673 w 1914510"/>
                  <a:gd name="connsiteY8" fmla="*/ 1043744 h 1738759"/>
                  <a:gd name="connsiteX9" fmla="*/ 1468582 w 1914510"/>
                  <a:gd name="connsiteY9" fmla="*/ 35 h 1738759"/>
                  <a:gd name="connsiteX10" fmla="*/ 1671782 w 1914510"/>
                  <a:gd name="connsiteY10" fmla="*/ 1006799 h 1738759"/>
                  <a:gd name="connsiteX11" fmla="*/ 1736437 w 1914510"/>
                  <a:gd name="connsiteY11" fmla="*/ 1256180 h 1738759"/>
                  <a:gd name="connsiteX12" fmla="*/ 1810328 w 1914510"/>
                  <a:gd name="connsiteY12" fmla="*/ 969853 h 1738759"/>
                  <a:gd name="connsiteX13" fmla="*/ 1902691 w 1914510"/>
                  <a:gd name="connsiteY13" fmla="*/ 1200762 h 1738759"/>
                  <a:gd name="connsiteX14" fmla="*/ 1911928 w 1914510"/>
                  <a:gd name="connsiteY14" fmla="*/ 1717999 h 1738759"/>
                  <a:gd name="connsiteX15" fmla="*/ 1890157 w 1914510"/>
                  <a:gd name="connsiteY15" fmla="*/ 1615123 h 1738759"/>
                  <a:gd name="connsiteX0" fmla="*/ 0 w 1913781"/>
                  <a:gd name="connsiteY0" fmla="*/ 1669227 h 1751116"/>
                  <a:gd name="connsiteX1" fmla="*/ 101600 w 1913781"/>
                  <a:gd name="connsiteY1" fmla="*/ 1228471 h 1751116"/>
                  <a:gd name="connsiteX2" fmla="*/ 314037 w 1913781"/>
                  <a:gd name="connsiteY2" fmla="*/ 1450144 h 1751116"/>
                  <a:gd name="connsiteX3" fmla="*/ 471055 w 1913781"/>
                  <a:gd name="connsiteY3" fmla="*/ 849780 h 1751116"/>
                  <a:gd name="connsiteX4" fmla="*/ 683491 w 1913781"/>
                  <a:gd name="connsiteY4" fmla="*/ 1265417 h 1751116"/>
                  <a:gd name="connsiteX5" fmla="*/ 905164 w 1913781"/>
                  <a:gd name="connsiteY5" fmla="*/ 147817 h 1751116"/>
                  <a:gd name="connsiteX6" fmla="*/ 1016000 w 1913781"/>
                  <a:gd name="connsiteY6" fmla="*/ 794362 h 1751116"/>
                  <a:gd name="connsiteX7" fmla="*/ 1117600 w 1913781"/>
                  <a:gd name="connsiteY7" fmla="*/ 563453 h 1751116"/>
                  <a:gd name="connsiteX8" fmla="*/ 1237673 w 1913781"/>
                  <a:gd name="connsiteY8" fmla="*/ 1043744 h 1751116"/>
                  <a:gd name="connsiteX9" fmla="*/ 1468582 w 1913781"/>
                  <a:gd name="connsiteY9" fmla="*/ 35 h 1751116"/>
                  <a:gd name="connsiteX10" fmla="*/ 1671782 w 1913781"/>
                  <a:gd name="connsiteY10" fmla="*/ 1006799 h 1751116"/>
                  <a:gd name="connsiteX11" fmla="*/ 1736437 w 1913781"/>
                  <a:gd name="connsiteY11" fmla="*/ 1256180 h 1751116"/>
                  <a:gd name="connsiteX12" fmla="*/ 1810328 w 1913781"/>
                  <a:gd name="connsiteY12" fmla="*/ 969853 h 1751116"/>
                  <a:gd name="connsiteX13" fmla="*/ 1902691 w 1913781"/>
                  <a:gd name="connsiteY13" fmla="*/ 1200762 h 1751116"/>
                  <a:gd name="connsiteX14" fmla="*/ 1911928 w 1913781"/>
                  <a:gd name="connsiteY14" fmla="*/ 1717999 h 1751116"/>
                  <a:gd name="connsiteX15" fmla="*/ 1901043 w 1913781"/>
                  <a:gd name="connsiteY15" fmla="*/ 1667875 h 1751116"/>
                  <a:gd name="connsiteX0" fmla="*/ 0 w 1913060"/>
                  <a:gd name="connsiteY0" fmla="*/ 1669227 h 1756430"/>
                  <a:gd name="connsiteX1" fmla="*/ 101600 w 1913060"/>
                  <a:gd name="connsiteY1" fmla="*/ 1228471 h 1756430"/>
                  <a:gd name="connsiteX2" fmla="*/ 314037 w 1913060"/>
                  <a:gd name="connsiteY2" fmla="*/ 1450144 h 1756430"/>
                  <a:gd name="connsiteX3" fmla="*/ 471055 w 1913060"/>
                  <a:gd name="connsiteY3" fmla="*/ 849780 h 1756430"/>
                  <a:gd name="connsiteX4" fmla="*/ 683491 w 1913060"/>
                  <a:gd name="connsiteY4" fmla="*/ 1265417 h 1756430"/>
                  <a:gd name="connsiteX5" fmla="*/ 905164 w 1913060"/>
                  <a:gd name="connsiteY5" fmla="*/ 147817 h 1756430"/>
                  <a:gd name="connsiteX6" fmla="*/ 1016000 w 1913060"/>
                  <a:gd name="connsiteY6" fmla="*/ 794362 h 1756430"/>
                  <a:gd name="connsiteX7" fmla="*/ 1117600 w 1913060"/>
                  <a:gd name="connsiteY7" fmla="*/ 563453 h 1756430"/>
                  <a:gd name="connsiteX8" fmla="*/ 1237673 w 1913060"/>
                  <a:gd name="connsiteY8" fmla="*/ 1043744 h 1756430"/>
                  <a:gd name="connsiteX9" fmla="*/ 1468582 w 1913060"/>
                  <a:gd name="connsiteY9" fmla="*/ 35 h 1756430"/>
                  <a:gd name="connsiteX10" fmla="*/ 1671782 w 1913060"/>
                  <a:gd name="connsiteY10" fmla="*/ 1006799 h 1756430"/>
                  <a:gd name="connsiteX11" fmla="*/ 1736437 w 1913060"/>
                  <a:gd name="connsiteY11" fmla="*/ 1256180 h 1756430"/>
                  <a:gd name="connsiteX12" fmla="*/ 1810328 w 1913060"/>
                  <a:gd name="connsiteY12" fmla="*/ 969853 h 1756430"/>
                  <a:gd name="connsiteX13" fmla="*/ 1902691 w 1913060"/>
                  <a:gd name="connsiteY13" fmla="*/ 1200762 h 1756430"/>
                  <a:gd name="connsiteX14" fmla="*/ 1911928 w 1913060"/>
                  <a:gd name="connsiteY14" fmla="*/ 1717999 h 1756430"/>
                  <a:gd name="connsiteX15" fmla="*/ 1912402 w 1913060"/>
                  <a:gd name="connsiteY15" fmla="*/ 1684388 h 1756430"/>
                  <a:gd name="connsiteX0" fmla="*/ 0 w 1912427"/>
                  <a:gd name="connsiteY0" fmla="*/ 1669227 h 1701803"/>
                  <a:gd name="connsiteX1" fmla="*/ 101600 w 1912427"/>
                  <a:gd name="connsiteY1" fmla="*/ 1228471 h 1701803"/>
                  <a:gd name="connsiteX2" fmla="*/ 314037 w 1912427"/>
                  <a:gd name="connsiteY2" fmla="*/ 1450144 h 1701803"/>
                  <a:gd name="connsiteX3" fmla="*/ 471055 w 1912427"/>
                  <a:gd name="connsiteY3" fmla="*/ 849780 h 1701803"/>
                  <a:gd name="connsiteX4" fmla="*/ 683491 w 1912427"/>
                  <a:gd name="connsiteY4" fmla="*/ 1265417 h 1701803"/>
                  <a:gd name="connsiteX5" fmla="*/ 905164 w 1912427"/>
                  <a:gd name="connsiteY5" fmla="*/ 147817 h 1701803"/>
                  <a:gd name="connsiteX6" fmla="*/ 1016000 w 1912427"/>
                  <a:gd name="connsiteY6" fmla="*/ 794362 h 1701803"/>
                  <a:gd name="connsiteX7" fmla="*/ 1117600 w 1912427"/>
                  <a:gd name="connsiteY7" fmla="*/ 563453 h 1701803"/>
                  <a:gd name="connsiteX8" fmla="*/ 1237673 w 1912427"/>
                  <a:gd name="connsiteY8" fmla="*/ 1043744 h 1701803"/>
                  <a:gd name="connsiteX9" fmla="*/ 1468582 w 1912427"/>
                  <a:gd name="connsiteY9" fmla="*/ 35 h 1701803"/>
                  <a:gd name="connsiteX10" fmla="*/ 1671782 w 1912427"/>
                  <a:gd name="connsiteY10" fmla="*/ 1006799 h 1701803"/>
                  <a:gd name="connsiteX11" fmla="*/ 1736437 w 1912427"/>
                  <a:gd name="connsiteY11" fmla="*/ 1256180 h 1701803"/>
                  <a:gd name="connsiteX12" fmla="*/ 1810328 w 1912427"/>
                  <a:gd name="connsiteY12" fmla="*/ 969853 h 1701803"/>
                  <a:gd name="connsiteX13" fmla="*/ 1902691 w 1912427"/>
                  <a:gd name="connsiteY13" fmla="*/ 1200762 h 1701803"/>
                  <a:gd name="connsiteX14" fmla="*/ 1894889 w 1912427"/>
                  <a:gd name="connsiteY14" fmla="*/ 1585890 h 1701803"/>
                  <a:gd name="connsiteX15" fmla="*/ 1912402 w 1912427"/>
                  <a:gd name="connsiteY15" fmla="*/ 1684388 h 1701803"/>
                  <a:gd name="connsiteX0" fmla="*/ 0 w 1913060"/>
                  <a:gd name="connsiteY0" fmla="*/ 1669227 h 1701803"/>
                  <a:gd name="connsiteX1" fmla="*/ 101600 w 1913060"/>
                  <a:gd name="connsiteY1" fmla="*/ 1228471 h 1701803"/>
                  <a:gd name="connsiteX2" fmla="*/ 314037 w 1913060"/>
                  <a:gd name="connsiteY2" fmla="*/ 1450144 h 1701803"/>
                  <a:gd name="connsiteX3" fmla="*/ 471055 w 1913060"/>
                  <a:gd name="connsiteY3" fmla="*/ 849780 h 1701803"/>
                  <a:gd name="connsiteX4" fmla="*/ 683491 w 1913060"/>
                  <a:gd name="connsiteY4" fmla="*/ 1265417 h 1701803"/>
                  <a:gd name="connsiteX5" fmla="*/ 905164 w 1913060"/>
                  <a:gd name="connsiteY5" fmla="*/ 147817 h 1701803"/>
                  <a:gd name="connsiteX6" fmla="*/ 1016000 w 1913060"/>
                  <a:gd name="connsiteY6" fmla="*/ 794362 h 1701803"/>
                  <a:gd name="connsiteX7" fmla="*/ 1117600 w 1913060"/>
                  <a:gd name="connsiteY7" fmla="*/ 563453 h 1701803"/>
                  <a:gd name="connsiteX8" fmla="*/ 1237673 w 1913060"/>
                  <a:gd name="connsiteY8" fmla="*/ 1043744 h 1701803"/>
                  <a:gd name="connsiteX9" fmla="*/ 1468582 w 1913060"/>
                  <a:gd name="connsiteY9" fmla="*/ 35 h 1701803"/>
                  <a:gd name="connsiteX10" fmla="*/ 1671782 w 1913060"/>
                  <a:gd name="connsiteY10" fmla="*/ 1006799 h 1701803"/>
                  <a:gd name="connsiteX11" fmla="*/ 1736437 w 1913060"/>
                  <a:gd name="connsiteY11" fmla="*/ 1256180 h 1701803"/>
                  <a:gd name="connsiteX12" fmla="*/ 1810328 w 1913060"/>
                  <a:gd name="connsiteY12" fmla="*/ 969853 h 1701803"/>
                  <a:gd name="connsiteX13" fmla="*/ 1902691 w 1913060"/>
                  <a:gd name="connsiteY13" fmla="*/ 1200762 h 1701803"/>
                  <a:gd name="connsiteX14" fmla="*/ 1911927 w 1913060"/>
                  <a:gd name="connsiteY14" fmla="*/ 1585890 h 1701803"/>
                  <a:gd name="connsiteX15" fmla="*/ 1912402 w 1913060"/>
                  <a:gd name="connsiteY15" fmla="*/ 1684388 h 170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13060" h="1701803">
                    <a:moveTo>
                      <a:pt x="0" y="1669227"/>
                    </a:moveTo>
                    <a:cubicBezTo>
                      <a:pt x="24630" y="1427542"/>
                      <a:pt x="49261" y="1264985"/>
                      <a:pt x="101600" y="1228471"/>
                    </a:cubicBezTo>
                    <a:cubicBezTo>
                      <a:pt x="153939" y="1191957"/>
                      <a:pt x="252461" y="1513259"/>
                      <a:pt x="314037" y="1450144"/>
                    </a:cubicBezTo>
                    <a:cubicBezTo>
                      <a:pt x="375613" y="1387029"/>
                      <a:pt x="409479" y="880568"/>
                      <a:pt x="471055" y="849780"/>
                    </a:cubicBezTo>
                    <a:cubicBezTo>
                      <a:pt x="532631" y="818992"/>
                      <a:pt x="611140" y="1382411"/>
                      <a:pt x="683491" y="1265417"/>
                    </a:cubicBezTo>
                    <a:cubicBezTo>
                      <a:pt x="755842" y="1148423"/>
                      <a:pt x="849746" y="226326"/>
                      <a:pt x="905164" y="147817"/>
                    </a:cubicBezTo>
                    <a:cubicBezTo>
                      <a:pt x="960582" y="69308"/>
                      <a:pt x="980594" y="725089"/>
                      <a:pt x="1016000" y="794362"/>
                    </a:cubicBezTo>
                    <a:cubicBezTo>
                      <a:pt x="1051406" y="863635"/>
                      <a:pt x="1080655" y="521889"/>
                      <a:pt x="1117600" y="563453"/>
                    </a:cubicBezTo>
                    <a:cubicBezTo>
                      <a:pt x="1154545" y="605017"/>
                      <a:pt x="1179176" y="1137647"/>
                      <a:pt x="1237673" y="1043744"/>
                    </a:cubicBezTo>
                    <a:cubicBezTo>
                      <a:pt x="1296170" y="949841"/>
                      <a:pt x="1396231" y="6192"/>
                      <a:pt x="1468582" y="35"/>
                    </a:cubicBezTo>
                    <a:cubicBezTo>
                      <a:pt x="1540934" y="-6123"/>
                      <a:pt x="1627140" y="797442"/>
                      <a:pt x="1671782" y="1006799"/>
                    </a:cubicBezTo>
                    <a:cubicBezTo>
                      <a:pt x="1716424" y="1216156"/>
                      <a:pt x="1713346" y="1262338"/>
                      <a:pt x="1736437" y="1256180"/>
                    </a:cubicBezTo>
                    <a:cubicBezTo>
                      <a:pt x="1759528" y="1250022"/>
                      <a:pt x="1782619" y="979089"/>
                      <a:pt x="1810328" y="969853"/>
                    </a:cubicBezTo>
                    <a:cubicBezTo>
                      <a:pt x="1838037" y="960617"/>
                      <a:pt x="1885758" y="1098089"/>
                      <a:pt x="1902691" y="1200762"/>
                    </a:cubicBezTo>
                    <a:cubicBezTo>
                      <a:pt x="1919624" y="1303435"/>
                      <a:pt x="1910309" y="1505286"/>
                      <a:pt x="1911927" y="1585890"/>
                    </a:cubicBezTo>
                    <a:cubicBezTo>
                      <a:pt x="1913545" y="1666494"/>
                      <a:pt x="1913171" y="1735188"/>
                      <a:pt x="1912402" y="1684388"/>
                    </a:cubicBezTo>
                  </a:path>
                </a:pathLst>
              </a:custGeom>
              <a:pattFill prst="ltUpDiag">
                <a:fgClr>
                  <a:srgbClr val="FF0000"/>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9" name="手繪多邊形 8"/>
              <p:cNvSpPr/>
              <p:nvPr/>
            </p:nvSpPr>
            <p:spPr>
              <a:xfrm>
                <a:off x="4710189" y="505404"/>
                <a:ext cx="3044446" cy="1614082"/>
              </a:xfrm>
              <a:custGeom>
                <a:avLst/>
                <a:gdLst>
                  <a:gd name="connsiteX0" fmla="*/ 7332 w 2347760"/>
                  <a:gd name="connsiteY0" fmla="*/ 1722203 h 1722203"/>
                  <a:gd name="connsiteX1" fmla="*/ 7332 w 2347760"/>
                  <a:gd name="connsiteY1" fmla="*/ 1210575 h 1722203"/>
                  <a:gd name="connsiteX2" fmla="*/ 83532 w 2347760"/>
                  <a:gd name="connsiteY2" fmla="*/ 1515375 h 1722203"/>
                  <a:gd name="connsiteX3" fmla="*/ 148846 w 2347760"/>
                  <a:gd name="connsiteY3" fmla="*/ 1221460 h 1722203"/>
                  <a:gd name="connsiteX4" fmla="*/ 301246 w 2347760"/>
                  <a:gd name="connsiteY4" fmla="*/ 1297660 h 1722203"/>
                  <a:gd name="connsiteX5" fmla="*/ 431874 w 2347760"/>
                  <a:gd name="connsiteY5" fmla="*/ 470346 h 1722203"/>
                  <a:gd name="connsiteX6" fmla="*/ 693132 w 2347760"/>
                  <a:gd name="connsiteY6" fmla="*/ 1177918 h 1722203"/>
                  <a:gd name="connsiteX7" fmla="*/ 812874 w 2347760"/>
                  <a:gd name="connsiteY7" fmla="*/ 927546 h 1722203"/>
                  <a:gd name="connsiteX8" fmla="*/ 1041474 w 2347760"/>
                  <a:gd name="connsiteY8" fmla="*/ 1265003 h 1722203"/>
                  <a:gd name="connsiteX9" fmla="*/ 1226532 w 2347760"/>
                  <a:gd name="connsiteY9" fmla="*/ 492118 h 1722203"/>
                  <a:gd name="connsiteX10" fmla="*/ 1346274 w 2347760"/>
                  <a:gd name="connsiteY10" fmla="*/ 742489 h 1722203"/>
                  <a:gd name="connsiteX11" fmla="*/ 1629303 w 2347760"/>
                  <a:gd name="connsiteY11" fmla="*/ 2260 h 1722203"/>
                  <a:gd name="connsiteX12" fmla="*/ 1781703 w 2347760"/>
                  <a:gd name="connsiteY12" fmla="*/ 1025518 h 1722203"/>
                  <a:gd name="connsiteX13" fmla="*/ 1890560 w 2347760"/>
                  <a:gd name="connsiteY13" fmla="*/ 753375 h 1722203"/>
                  <a:gd name="connsiteX14" fmla="*/ 2075617 w 2347760"/>
                  <a:gd name="connsiteY14" fmla="*/ 1471832 h 1722203"/>
                  <a:gd name="connsiteX15" fmla="*/ 2195360 w 2347760"/>
                  <a:gd name="connsiteY15" fmla="*/ 1373860 h 1722203"/>
                  <a:gd name="connsiteX16" fmla="*/ 2347760 w 2347760"/>
                  <a:gd name="connsiteY16" fmla="*/ 1689546 h 1722203"/>
                  <a:gd name="connsiteX17" fmla="*/ 2347760 w 2347760"/>
                  <a:gd name="connsiteY17" fmla="*/ 1689546 h 1722203"/>
                  <a:gd name="connsiteX0" fmla="*/ 7332 w 2347760"/>
                  <a:gd name="connsiteY0" fmla="*/ 1722203 h 1722203"/>
                  <a:gd name="connsiteX1" fmla="*/ 7332 w 2347760"/>
                  <a:gd name="connsiteY1" fmla="*/ 1210575 h 1722203"/>
                  <a:gd name="connsiteX2" fmla="*/ 83532 w 2347760"/>
                  <a:gd name="connsiteY2" fmla="*/ 1515375 h 1722203"/>
                  <a:gd name="connsiteX3" fmla="*/ 148846 w 2347760"/>
                  <a:gd name="connsiteY3" fmla="*/ 1221460 h 1722203"/>
                  <a:gd name="connsiteX4" fmla="*/ 301246 w 2347760"/>
                  <a:gd name="connsiteY4" fmla="*/ 1297660 h 1722203"/>
                  <a:gd name="connsiteX5" fmla="*/ 431874 w 2347760"/>
                  <a:gd name="connsiteY5" fmla="*/ 470346 h 1722203"/>
                  <a:gd name="connsiteX6" fmla="*/ 693132 w 2347760"/>
                  <a:gd name="connsiteY6" fmla="*/ 1177918 h 1722203"/>
                  <a:gd name="connsiteX7" fmla="*/ 812874 w 2347760"/>
                  <a:gd name="connsiteY7" fmla="*/ 927546 h 1722203"/>
                  <a:gd name="connsiteX8" fmla="*/ 1041474 w 2347760"/>
                  <a:gd name="connsiteY8" fmla="*/ 1265003 h 1722203"/>
                  <a:gd name="connsiteX9" fmla="*/ 1226532 w 2347760"/>
                  <a:gd name="connsiteY9" fmla="*/ 492118 h 1722203"/>
                  <a:gd name="connsiteX10" fmla="*/ 1346274 w 2347760"/>
                  <a:gd name="connsiteY10" fmla="*/ 742489 h 1722203"/>
                  <a:gd name="connsiteX11" fmla="*/ 1629303 w 2347760"/>
                  <a:gd name="connsiteY11" fmla="*/ 2260 h 1722203"/>
                  <a:gd name="connsiteX12" fmla="*/ 1781703 w 2347760"/>
                  <a:gd name="connsiteY12" fmla="*/ 1025518 h 1722203"/>
                  <a:gd name="connsiteX13" fmla="*/ 1944989 w 2347760"/>
                  <a:gd name="connsiteY13" fmla="*/ 775146 h 1722203"/>
                  <a:gd name="connsiteX14" fmla="*/ 2075617 w 2347760"/>
                  <a:gd name="connsiteY14" fmla="*/ 1471832 h 1722203"/>
                  <a:gd name="connsiteX15" fmla="*/ 2195360 w 2347760"/>
                  <a:gd name="connsiteY15" fmla="*/ 1373860 h 1722203"/>
                  <a:gd name="connsiteX16" fmla="*/ 2347760 w 2347760"/>
                  <a:gd name="connsiteY16" fmla="*/ 1689546 h 1722203"/>
                  <a:gd name="connsiteX17" fmla="*/ 2347760 w 2347760"/>
                  <a:gd name="connsiteY17" fmla="*/ 1689546 h 1722203"/>
                  <a:gd name="connsiteX0" fmla="*/ 7332 w 2347760"/>
                  <a:gd name="connsiteY0" fmla="*/ 1722203 h 1722203"/>
                  <a:gd name="connsiteX1" fmla="*/ 7332 w 2347760"/>
                  <a:gd name="connsiteY1" fmla="*/ 1210575 h 1722203"/>
                  <a:gd name="connsiteX2" fmla="*/ 83532 w 2347760"/>
                  <a:gd name="connsiteY2" fmla="*/ 1515375 h 1722203"/>
                  <a:gd name="connsiteX3" fmla="*/ 148846 w 2347760"/>
                  <a:gd name="connsiteY3" fmla="*/ 1221460 h 1722203"/>
                  <a:gd name="connsiteX4" fmla="*/ 301246 w 2347760"/>
                  <a:gd name="connsiteY4" fmla="*/ 1297660 h 1722203"/>
                  <a:gd name="connsiteX5" fmla="*/ 431874 w 2347760"/>
                  <a:gd name="connsiteY5" fmla="*/ 470346 h 1722203"/>
                  <a:gd name="connsiteX6" fmla="*/ 693132 w 2347760"/>
                  <a:gd name="connsiteY6" fmla="*/ 1177918 h 1722203"/>
                  <a:gd name="connsiteX7" fmla="*/ 812874 w 2347760"/>
                  <a:gd name="connsiteY7" fmla="*/ 927546 h 1722203"/>
                  <a:gd name="connsiteX8" fmla="*/ 1041474 w 2347760"/>
                  <a:gd name="connsiteY8" fmla="*/ 1265003 h 1722203"/>
                  <a:gd name="connsiteX9" fmla="*/ 1226532 w 2347760"/>
                  <a:gd name="connsiteY9" fmla="*/ 492118 h 1722203"/>
                  <a:gd name="connsiteX10" fmla="*/ 1346274 w 2347760"/>
                  <a:gd name="connsiteY10" fmla="*/ 742489 h 1722203"/>
                  <a:gd name="connsiteX11" fmla="*/ 1629303 w 2347760"/>
                  <a:gd name="connsiteY11" fmla="*/ 2260 h 1722203"/>
                  <a:gd name="connsiteX12" fmla="*/ 1781703 w 2347760"/>
                  <a:gd name="connsiteY12" fmla="*/ 1025518 h 1722203"/>
                  <a:gd name="connsiteX13" fmla="*/ 1944989 w 2347760"/>
                  <a:gd name="connsiteY13" fmla="*/ 775146 h 1722203"/>
                  <a:gd name="connsiteX14" fmla="*/ 2075617 w 2347760"/>
                  <a:gd name="connsiteY14" fmla="*/ 1471832 h 1722203"/>
                  <a:gd name="connsiteX15" fmla="*/ 2228017 w 2347760"/>
                  <a:gd name="connsiteY15" fmla="*/ 1362974 h 1722203"/>
                  <a:gd name="connsiteX16" fmla="*/ 2347760 w 2347760"/>
                  <a:gd name="connsiteY16" fmla="*/ 1689546 h 1722203"/>
                  <a:gd name="connsiteX17" fmla="*/ 2347760 w 2347760"/>
                  <a:gd name="connsiteY17" fmla="*/ 1689546 h 172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47760" h="1722203">
                    <a:moveTo>
                      <a:pt x="7332" y="1722203"/>
                    </a:moveTo>
                    <a:cubicBezTo>
                      <a:pt x="982" y="1483624"/>
                      <a:pt x="-5368" y="1245046"/>
                      <a:pt x="7332" y="1210575"/>
                    </a:cubicBezTo>
                    <a:cubicBezTo>
                      <a:pt x="20032" y="1176104"/>
                      <a:pt x="59946" y="1513561"/>
                      <a:pt x="83532" y="1515375"/>
                    </a:cubicBezTo>
                    <a:cubicBezTo>
                      <a:pt x="107118" y="1517189"/>
                      <a:pt x="112560" y="1257746"/>
                      <a:pt x="148846" y="1221460"/>
                    </a:cubicBezTo>
                    <a:cubicBezTo>
                      <a:pt x="185132" y="1185174"/>
                      <a:pt x="254075" y="1422846"/>
                      <a:pt x="301246" y="1297660"/>
                    </a:cubicBezTo>
                    <a:cubicBezTo>
                      <a:pt x="348417" y="1172474"/>
                      <a:pt x="366560" y="490303"/>
                      <a:pt x="431874" y="470346"/>
                    </a:cubicBezTo>
                    <a:cubicBezTo>
                      <a:pt x="497188" y="450389"/>
                      <a:pt x="629632" y="1101718"/>
                      <a:pt x="693132" y="1177918"/>
                    </a:cubicBezTo>
                    <a:cubicBezTo>
                      <a:pt x="756632" y="1254118"/>
                      <a:pt x="754817" y="913032"/>
                      <a:pt x="812874" y="927546"/>
                    </a:cubicBezTo>
                    <a:cubicBezTo>
                      <a:pt x="870931" y="942060"/>
                      <a:pt x="972531" y="1337574"/>
                      <a:pt x="1041474" y="1265003"/>
                    </a:cubicBezTo>
                    <a:cubicBezTo>
                      <a:pt x="1110417" y="1192432"/>
                      <a:pt x="1175732" y="579204"/>
                      <a:pt x="1226532" y="492118"/>
                    </a:cubicBezTo>
                    <a:cubicBezTo>
                      <a:pt x="1277332" y="405032"/>
                      <a:pt x="1279146" y="824132"/>
                      <a:pt x="1346274" y="742489"/>
                    </a:cubicBezTo>
                    <a:cubicBezTo>
                      <a:pt x="1413402" y="660846"/>
                      <a:pt x="1556731" y="-44912"/>
                      <a:pt x="1629303" y="2260"/>
                    </a:cubicBezTo>
                    <a:cubicBezTo>
                      <a:pt x="1701875" y="49432"/>
                      <a:pt x="1729089" y="896704"/>
                      <a:pt x="1781703" y="1025518"/>
                    </a:cubicBezTo>
                    <a:cubicBezTo>
                      <a:pt x="1834317" y="1154332"/>
                      <a:pt x="1896003" y="700760"/>
                      <a:pt x="1944989" y="775146"/>
                    </a:cubicBezTo>
                    <a:cubicBezTo>
                      <a:pt x="1993975" y="849532"/>
                      <a:pt x="2028446" y="1373861"/>
                      <a:pt x="2075617" y="1471832"/>
                    </a:cubicBezTo>
                    <a:cubicBezTo>
                      <a:pt x="2122788" y="1569803"/>
                      <a:pt x="2182660" y="1326688"/>
                      <a:pt x="2228017" y="1362974"/>
                    </a:cubicBezTo>
                    <a:cubicBezTo>
                      <a:pt x="2273374" y="1399260"/>
                      <a:pt x="2327803" y="1635117"/>
                      <a:pt x="2347760" y="1689546"/>
                    </a:cubicBezTo>
                    <a:lnTo>
                      <a:pt x="2347760" y="1689546"/>
                    </a:lnTo>
                  </a:path>
                </a:pathLst>
              </a:custGeom>
              <a:pattFill prst="dkUpDiag">
                <a:fgClr>
                  <a:srgbClr val="0070C0"/>
                </a:fgClr>
                <a:bgClr>
                  <a:schemeClr val="bg1"/>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mc:AlternateContent xmlns:mc="http://schemas.openxmlformats.org/markup-compatibility/2006" xmlns:a14="http://schemas.microsoft.com/office/drawing/2010/main">
            <mc:Choice Requires="a14">
              <p:sp>
                <p:nvSpPr>
                  <p:cNvPr id="11" name="文字方塊 10"/>
                  <p:cNvSpPr txBox="1"/>
                  <p:nvPr/>
                </p:nvSpPr>
                <p:spPr>
                  <a:xfrm>
                    <a:off x="4704656" y="117634"/>
                    <a:ext cx="652679" cy="307777"/>
                  </a:xfrm>
                  <a:prstGeom prst="rect">
                    <a:avLst/>
                  </a:prstGeom>
                  <a:noFill/>
                </p:spPr>
                <p:txBody>
                  <a:bodyPr wrap="none" rtlCol="0">
                    <a:spAutoFit/>
                  </a:bodyPr>
                  <a:lstStyle/>
                  <a:p>
                    <a:r>
                      <a:rPr lang="en-US" altLang="zh-TW" sz="1400" dirty="0" err="1" smtClean="0"/>
                      <a:t>Pd</a:t>
                    </a:r>
                    <a:r>
                      <a:rPr lang="en-US" altLang="zh-TW" sz="1400" dirty="0" smtClean="0"/>
                      <a:t>(</a:t>
                    </a:r>
                    <a14:m>
                      <m:oMath xmlns:m="http://schemas.openxmlformats.org/officeDocument/2006/math">
                        <m:sSub>
                          <m:sSubPr>
                            <m:ctrlPr>
                              <a:rPr lang="en-US" altLang="zh-TW" sz="1400" i="1">
                                <a:latin typeface="Cambria Math" panose="02040503050406030204" pitchFamily="18" charset="0"/>
                              </a:rPr>
                            </m:ctrlPr>
                          </m:sSubPr>
                          <m:e>
                            <m:r>
                              <a:rPr lang="en-US" altLang="zh-TW" sz="1400" b="0" i="1">
                                <a:latin typeface="Cambria Math" panose="02040503050406030204" pitchFamily="18" charset="0"/>
                              </a:rPr>
                              <m:t>𝑓</m:t>
                            </m:r>
                          </m:e>
                          <m:sub>
                            <m:r>
                              <a:rPr lang="en-US" altLang="zh-TW" sz="1400" b="0" i="1">
                                <a:latin typeface="Cambria Math" panose="02040503050406030204" pitchFamily="18" charset="0"/>
                              </a:rPr>
                              <m:t>𝑖</m:t>
                            </m:r>
                          </m:sub>
                        </m:sSub>
                      </m:oMath>
                    </a14:m>
                    <a:r>
                      <a:rPr lang="en-US" altLang="zh-TW" sz="1400" dirty="0" smtClean="0"/>
                      <a:t>)</a:t>
                    </a:r>
                    <a:endParaRPr lang="zh-TW" altLang="en-US" sz="1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4704656" y="117634"/>
                    <a:ext cx="652679" cy="307777"/>
                  </a:xfrm>
                  <a:prstGeom prst="rect">
                    <a:avLst/>
                  </a:prstGeom>
                  <a:blipFill>
                    <a:blip r:embed="rId4"/>
                    <a:stretch>
                      <a:fillRect l="-3896" t="-5556" r="-41558" b="-66667"/>
                    </a:stretch>
                  </a:blipFill>
                </p:spPr>
                <p:txBody>
                  <a:bodyPr/>
                  <a:lstStyle/>
                  <a:p>
                    <a:r>
                      <a:rPr lang="zh-TW" altLang="en-US">
                        <a:noFill/>
                      </a:rPr>
                      <a:t> </a:t>
                    </a:r>
                  </a:p>
                </p:txBody>
              </p:sp>
            </mc:Fallback>
          </mc:AlternateContent>
          <p:sp>
            <p:nvSpPr>
              <p:cNvPr id="12" name="文字方塊 11"/>
              <p:cNvSpPr txBox="1"/>
              <p:nvPr/>
            </p:nvSpPr>
            <p:spPr>
              <a:xfrm>
                <a:off x="4698442" y="2091904"/>
                <a:ext cx="284052" cy="307777"/>
              </a:xfrm>
              <a:prstGeom prst="rect">
                <a:avLst/>
              </a:prstGeom>
              <a:noFill/>
            </p:spPr>
            <p:txBody>
              <a:bodyPr wrap="none" rtlCol="0">
                <a:spAutoFit/>
              </a:bodyPr>
              <a:lstStyle/>
              <a:p>
                <a:r>
                  <a:rPr lang="en-US" altLang="zh-TW" sz="1400" dirty="0" smtClean="0"/>
                  <a:t>0</a:t>
                </a:r>
                <a:endParaRPr lang="zh-TW" altLang="en-US" sz="1400" dirty="0"/>
              </a:p>
            </p:txBody>
          </p:sp>
        </p:grpSp>
      </p:grpSp>
      <mc:AlternateContent xmlns:mc="http://schemas.openxmlformats.org/markup-compatibility/2006" xmlns:a14="http://schemas.microsoft.com/office/drawing/2010/main">
        <mc:Choice Requires="a14">
          <p:sp>
            <p:nvSpPr>
              <p:cNvPr id="13" name="文字方塊 12"/>
              <p:cNvSpPr txBox="1"/>
              <p:nvPr/>
            </p:nvSpPr>
            <p:spPr>
              <a:xfrm>
                <a:off x="3202029" y="2878079"/>
                <a:ext cx="1268424" cy="5753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zh-TW" altLang="en-US" sz="1400" i="1" smtClean="0">
                              <a:solidFill>
                                <a:srgbClr val="FF0000"/>
                              </a:solidFill>
                              <a:latin typeface="Cambria Math" panose="02040503050406030204" pitchFamily="18" charset="0"/>
                            </a:rPr>
                          </m:ctrlPr>
                        </m:naryPr>
                        <m:sub>
                          <m:r>
                            <m:rPr>
                              <m:brk m:alnAt="23"/>
                            </m:rPr>
                            <a:rPr lang="en-US" altLang="zh-TW" sz="1400" b="0" i="1" smtClean="0">
                              <a:solidFill>
                                <a:srgbClr val="FF0000"/>
                              </a:solidFill>
                              <a:latin typeface="Cambria Math" panose="02040503050406030204" pitchFamily="18" charset="0"/>
                            </a:rPr>
                            <m:t>−</m:t>
                          </m:r>
                          <m:r>
                            <a:rPr lang="zh-TW" altLang="en-US" sz="1400" i="1" smtClean="0">
                              <a:solidFill>
                                <a:srgbClr val="FF0000"/>
                              </a:solidFill>
                              <a:latin typeface="Cambria Math" panose="02040503050406030204" pitchFamily="18" charset="0"/>
                            </a:rPr>
                            <m:t>∞</m:t>
                          </m:r>
                        </m:sub>
                        <m:sup>
                          <m:r>
                            <a:rPr lang="en-US" altLang="zh-TW" sz="1400" b="0" i="1" smtClean="0">
                              <a:solidFill>
                                <a:srgbClr val="FF0000"/>
                              </a:solidFill>
                              <a:latin typeface="Cambria Math" panose="02040503050406030204" pitchFamily="18" charset="0"/>
                            </a:rPr>
                            <m:t>0</m:t>
                          </m:r>
                        </m:sup>
                        <m:e>
                          <m:r>
                            <a:rPr lang="en-US" altLang="zh-TW" sz="1400" b="0" i="1" smtClean="0">
                              <a:solidFill>
                                <a:srgbClr val="FF0000"/>
                              </a:solidFill>
                              <a:latin typeface="Cambria Math" panose="02040503050406030204" pitchFamily="18" charset="0"/>
                            </a:rPr>
                            <m:t>𝑃𝑑</m:t>
                          </m:r>
                          <m:d>
                            <m:dPr>
                              <m:ctrlPr>
                                <a:rPr lang="en-US" altLang="zh-TW" sz="1400" b="0" i="1" smtClean="0">
                                  <a:solidFill>
                                    <a:srgbClr val="FF0000"/>
                                  </a:solidFill>
                                  <a:latin typeface="Cambria Math" panose="02040503050406030204" pitchFamily="18" charset="0"/>
                                </a:rPr>
                              </m:ctrlPr>
                            </m:dPr>
                            <m:e>
                              <m:sSub>
                                <m:sSubPr>
                                  <m:ctrlPr>
                                    <a:rPr lang="en-US" altLang="zh-TW" sz="1400" i="1">
                                      <a:solidFill>
                                        <a:srgbClr val="FF0000"/>
                                      </a:solidFill>
                                      <a:latin typeface="Cambria Math" panose="02040503050406030204" pitchFamily="18" charset="0"/>
                                    </a:rPr>
                                  </m:ctrlPr>
                                </m:sSubPr>
                                <m:e>
                                  <m:r>
                                    <a:rPr lang="en-US" altLang="zh-TW" sz="1400" b="0" i="1">
                                      <a:solidFill>
                                        <a:srgbClr val="FF0000"/>
                                      </a:solidFill>
                                      <a:latin typeface="Cambria Math" panose="02040503050406030204" pitchFamily="18" charset="0"/>
                                    </a:rPr>
                                    <m:t>𝑓</m:t>
                                  </m:r>
                                </m:e>
                                <m:sub>
                                  <m:r>
                                    <a:rPr lang="en-US" altLang="zh-TW" sz="1400" b="0" i="1">
                                      <a:solidFill>
                                        <a:srgbClr val="FF0000"/>
                                      </a:solidFill>
                                      <a:latin typeface="Cambria Math" panose="02040503050406030204" pitchFamily="18" charset="0"/>
                                    </a:rPr>
                                    <m:t>𝑖</m:t>
                                  </m:r>
                                </m:sub>
                              </m:sSub>
                            </m:e>
                          </m:d>
                          <m:r>
                            <a:rPr lang="en-US" altLang="zh-TW" sz="1400" b="0" i="1" smtClean="0">
                              <a:solidFill>
                                <a:srgbClr val="FF0000"/>
                              </a:solidFill>
                              <a:latin typeface="Cambria Math" panose="02040503050406030204" pitchFamily="18" charset="0"/>
                            </a:rPr>
                            <m:t>𝑑</m:t>
                          </m:r>
                          <m:sSub>
                            <m:sSubPr>
                              <m:ctrlPr>
                                <a:rPr lang="en-US" altLang="zh-TW" sz="1400" i="1">
                                  <a:solidFill>
                                    <a:srgbClr val="FF0000"/>
                                  </a:solidFill>
                                  <a:latin typeface="Cambria Math" panose="02040503050406030204" pitchFamily="18" charset="0"/>
                                </a:rPr>
                              </m:ctrlPr>
                            </m:sSubPr>
                            <m:e>
                              <m:r>
                                <a:rPr lang="en-US" altLang="zh-TW" sz="1400" b="0" i="1">
                                  <a:solidFill>
                                    <a:srgbClr val="FF0000"/>
                                  </a:solidFill>
                                  <a:latin typeface="Cambria Math" panose="02040503050406030204" pitchFamily="18" charset="0"/>
                                </a:rPr>
                                <m:t>𝑓</m:t>
                              </m:r>
                            </m:e>
                            <m:sub>
                              <m:r>
                                <a:rPr lang="en-US" altLang="zh-TW" sz="1400" b="0" i="1">
                                  <a:solidFill>
                                    <a:srgbClr val="FF0000"/>
                                  </a:solidFill>
                                  <a:latin typeface="Cambria Math" panose="02040503050406030204" pitchFamily="18" charset="0"/>
                                </a:rPr>
                                <m:t>𝑖</m:t>
                              </m:r>
                            </m:sub>
                          </m:sSub>
                        </m:e>
                      </m:nary>
                    </m:oMath>
                  </m:oMathPara>
                </a14:m>
                <a:endParaRPr lang="zh-TW" altLang="en-US" sz="1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3202029" y="2878079"/>
                <a:ext cx="1268424" cy="57535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5466203" y="2917150"/>
                <a:ext cx="1240018" cy="5584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zh-TW" altLang="en-US" sz="1400" i="1" smtClean="0">
                              <a:solidFill>
                                <a:srgbClr val="0070C0"/>
                              </a:solidFill>
                              <a:latin typeface="Cambria Math" panose="02040503050406030204" pitchFamily="18" charset="0"/>
                            </a:rPr>
                          </m:ctrlPr>
                        </m:naryPr>
                        <m:sub>
                          <m:r>
                            <m:rPr>
                              <m:brk m:alnAt="23"/>
                            </m:rPr>
                            <a:rPr lang="en-US" altLang="zh-TW" sz="1400" b="0" i="1" smtClean="0">
                              <a:solidFill>
                                <a:srgbClr val="0070C0"/>
                              </a:solidFill>
                              <a:latin typeface="Cambria Math" panose="02040503050406030204" pitchFamily="18" charset="0"/>
                            </a:rPr>
                            <m:t>0</m:t>
                          </m:r>
                        </m:sub>
                        <m:sup>
                          <m:r>
                            <a:rPr lang="en-US" altLang="zh-TW" sz="1400" i="1">
                              <a:solidFill>
                                <a:srgbClr val="0070C0"/>
                              </a:solidFill>
                              <a:latin typeface="Cambria Math" panose="02040503050406030204" pitchFamily="18" charset="0"/>
                              <a:ea typeface="Cambria Math" panose="02040503050406030204" pitchFamily="18" charset="0"/>
                            </a:rPr>
                            <m:t>∞</m:t>
                          </m:r>
                        </m:sup>
                        <m:e>
                          <m:r>
                            <a:rPr lang="en-US" altLang="zh-TW" sz="1400" b="0" i="1" smtClean="0">
                              <a:solidFill>
                                <a:srgbClr val="0070C0"/>
                              </a:solidFill>
                              <a:latin typeface="Cambria Math" panose="02040503050406030204" pitchFamily="18" charset="0"/>
                            </a:rPr>
                            <m:t>𝑃𝑑</m:t>
                          </m:r>
                          <m:d>
                            <m:dPr>
                              <m:ctrlPr>
                                <a:rPr lang="en-US" altLang="zh-TW" sz="1400" b="0" i="1" smtClean="0">
                                  <a:solidFill>
                                    <a:srgbClr val="0070C0"/>
                                  </a:solidFill>
                                  <a:latin typeface="Cambria Math" panose="02040503050406030204" pitchFamily="18" charset="0"/>
                                </a:rPr>
                              </m:ctrlPr>
                            </m:dPr>
                            <m:e>
                              <m:sSub>
                                <m:sSubPr>
                                  <m:ctrlPr>
                                    <a:rPr lang="en-US" altLang="zh-TW" sz="1400" i="1">
                                      <a:solidFill>
                                        <a:srgbClr val="0070C0"/>
                                      </a:solidFill>
                                      <a:latin typeface="Cambria Math" panose="02040503050406030204" pitchFamily="18" charset="0"/>
                                    </a:rPr>
                                  </m:ctrlPr>
                                </m:sSubPr>
                                <m:e>
                                  <m:r>
                                    <a:rPr lang="en-US" altLang="zh-TW" sz="1400" b="0" i="1">
                                      <a:solidFill>
                                        <a:srgbClr val="0070C0"/>
                                      </a:solidFill>
                                      <a:latin typeface="Cambria Math" panose="02040503050406030204" pitchFamily="18" charset="0"/>
                                    </a:rPr>
                                    <m:t>𝑓</m:t>
                                  </m:r>
                                </m:e>
                                <m:sub>
                                  <m:r>
                                    <a:rPr lang="en-US" altLang="zh-TW" sz="1400" b="0" i="1">
                                      <a:solidFill>
                                        <a:srgbClr val="0070C0"/>
                                      </a:solidFill>
                                      <a:latin typeface="Cambria Math" panose="02040503050406030204" pitchFamily="18" charset="0"/>
                                    </a:rPr>
                                    <m:t>𝑖</m:t>
                                  </m:r>
                                </m:sub>
                              </m:sSub>
                            </m:e>
                          </m:d>
                          <m:r>
                            <a:rPr lang="en-US" altLang="zh-TW" sz="1400" b="0" i="1" smtClean="0">
                              <a:solidFill>
                                <a:srgbClr val="0070C0"/>
                              </a:solidFill>
                              <a:latin typeface="Cambria Math" panose="02040503050406030204" pitchFamily="18" charset="0"/>
                            </a:rPr>
                            <m:t>𝑑</m:t>
                          </m:r>
                          <m:sSub>
                            <m:sSubPr>
                              <m:ctrlPr>
                                <a:rPr lang="en-US" altLang="zh-TW" sz="1400" i="1">
                                  <a:solidFill>
                                    <a:srgbClr val="0070C0"/>
                                  </a:solidFill>
                                  <a:latin typeface="Cambria Math" panose="02040503050406030204" pitchFamily="18" charset="0"/>
                                </a:rPr>
                              </m:ctrlPr>
                            </m:sSubPr>
                            <m:e>
                              <m:r>
                                <a:rPr lang="en-US" altLang="zh-TW" sz="1400" b="0" i="1">
                                  <a:solidFill>
                                    <a:srgbClr val="0070C0"/>
                                  </a:solidFill>
                                  <a:latin typeface="Cambria Math" panose="02040503050406030204" pitchFamily="18" charset="0"/>
                                </a:rPr>
                                <m:t>𝑓</m:t>
                              </m:r>
                            </m:e>
                            <m:sub>
                              <m:r>
                                <a:rPr lang="en-US" altLang="zh-TW" sz="1400" b="0" i="1">
                                  <a:solidFill>
                                    <a:srgbClr val="0070C0"/>
                                  </a:solidFill>
                                  <a:latin typeface="Cambria Math" panose="02040503050406030204" pitchFamily="18" charset="0"/>
                                </a:rPr>
                                <m:t>𝑖</m:t>
                              </m:r>
                            </m:sub>
                          </m:sSub>
                        </m:e>
                      </m:nary>
                    </m:oMath>
                  </m:oMathPara>
                </a14:m>
                <a:endParaRPr lang="zh-TW" altLang="en-US" sz="1400"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5466203" y="2917150"/>
                <a:ext cx="1240018" cy="558486"/>
              </a:xfrm>
              <a:prstGeom prst="rect">
                <a:avLst/>
              </a:prstGeom>
              <a:blipFill>
                <a:blip r:embed="rId6"/>
                <a:stretch>
                  <a:fillRect l="-51724" t="-152747" r="-10345" b="-22527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p:cNvSpPr txBox="1"/>
              <p:nvPr/>
            </p:nvSpPr>
            <p:spPr>
              <a:xfrm>
                <a:off x="1288954" y="3012488"/>
                <a:ext cx="1217448" cy="343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1400" i="0" smtClean="0">
                          <a:solidFill>
                            <a:schemeClr val="tx1"/>
                          </a:solidFill>
                          <a:latin typeface="Cambria Math" panose="02040503050406030204" pitchFamily="18" charset="0"/>
                        </a:rPr>
                        <m:t>I</m:t>
                      </m:r>
                      <m:d>
                        <m:dPr>
                          <m:ctrlPr>
                            <a:rPr lang="en-US" altLang="zh-TW" sz="1400" b="0" i="1" smtClean="0">
                              <a:solidFill>
                                <a:schemeClr val="tx1"/>
                              </a:solidFill>
                              <a:latin typeface="Cambria Math" panose="02040503050406030204" pitchFamily="18" charset="0"/>
                            </a:rPr>
                          </m:ctrlPr>
                        </m:dPr>
                        <m:e>
                          <m:sSub>
                            <m:sSubPr>
                              <m:ctrlPr>
                                <a:rPr lang="en-US" altLang="zh-TW" sz="1400" b="0" i="1" smtClean="0">
                                  <a:solidFill>
                                    <a:schemeClr val="tx1"/>
                                  </a:solidFill>
                                  <a:latin typeface="Cambria Math" panose="02040503050406030204" pitchFamily="18" charset="0"/>
                                </a:rPr>
                              </m:ctrlPr>
                            </m:sSubPr>
                            <m:e>
                              <m:r>
                                <m:rPr>
                                  <m:sty m:val="p"/>
                                </m:rPr>
                                <a:rPr lang="en-US" altLang="zh-TW" sz="1400" b="0" i="0" smtClean="0">
                                  <a:solidFill>
                                    <a:schemeClr val="tx1"/>
                                  </a:solidFill>
                                  <a:latin typeface="Cambria Math" panose="02040503050406030204" pitchFamily="18" charset="0"/>
                                </a:rPr>
                                <m:t>f</m:t>
                              </m:r>
                            </m:e>
                            <m:sub>
                              <m:r>
                                <m:rPr>
                                  <m:sty m:val="p"/>
                                </m:rPr>
                                <a:rPr lang="en-US" altLang="zh-TW" sz="1400" b="0" i="0" smtClean="0">
                                  <a:solidFill>
                                    <a:schemeClr val="tx1"/>
                                  </a:solidFill>
                                  <a:latin typeface="Cambria Math" panose="02040503050406030204" pitchFamily="18" charset="0"/>
                                </a:rPr>
                                <m:t>i</m:t>
                              </m:r>
                            </m:sub>
                          </m:sSub>
                          <m:r>
                            <a:rPr lang="en-US" altLang="zh-TW" sz="1400" b="0" i="0" smtClean="0">
                              <a:solidFill>
                                <a:schemeClr val="tx1"/>
                              </a:solidFill>
                              <a:latin typeface="Cambria Math" panose="02040503050406030204" pitchFamily="18" charset="0"/>
                              <a:ea typeface="Cambria Math" panose="02040503050406030204" pitchFamily="18" charset="0"/>
                            </a:rPr>
                            <m:t>→</m:t>
                          </m:r>
                          <m:sSub>
                            <m:sSubPr>
                              <m:ctrlPr>
                                <a:rPr lang="en-US" altLang="zh-TW" sz="1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zh-TW" sz="1400" b="0" i="0" smtClean="0">
                                  <a:solidFill>
                                    <a:schemeClr val="tx1"/>
                                  </a:solidFill>
                                  <a:latin typeface="Cambria Math" panose="02040503050406030204" pitchFamily="18" charset="0"/>
                                  <a:ea typeface="Cambria Math" panose="02040503050406030204" pitchFamily="18" charset="0"/>
                                </a:rPr>
                                <m:t>f</m:t>
                              </m:r>
                            </m:e>
                            <m:sub>
                              <m:r>
                                <m:rPr>
                                  <m:sty m:val="p"/>
                                </m:rPr>
                                <a:rPr lang="en-US" altLang="zh-TW" sz="1400" b="0" i="0" smtClean="0">
                                  <a:solidFill>
                                    <a:schemeClr val="tx1"/>
                                  </a:solidFill>
                                  <a:latin typeface="Cambria Math" panose="02040503050406030204" pitchFamily="18" charset="0"/>
                                  <a:ea typeface="Cambria Math" panose="02040503050406030204" pitchFamily="18" charset="0"/>
                                </a:rPr>
                                <m:t>j</m:t>
                              </m:r>
                            </m:sub>
                          </m:sSub>
                        </m:e>
                      </m:d>
                      <m:r>
                        <a:rPr lang="en-US" altLang="zh-TW" sz="1400" b="0" i="1" smtClean="0">
                          <a:solidFill>
                            <a:schemeClr val="tx1"/>
                          </a:solidFill>
                          <a:latin typeface="Cambria Math" panose="02040503050406030204" pitchFamily="18" charset="0"/>
                          <a:ea typeface="Cambria Math" panose="02040503050406030204" pitchFamily="18" charset="0"/>
                        </a:rPr>
                        <m:t>   =</m:t>
                      </m:r>
                    </m:oMath>
                  </m:oMathPara>
                </a14:m>
                <a:endParaRPr lang="zh-TW" altLang="en-US" sz="1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1288954" y="3012488"/>
                <a:ext cx="1217448" cy="343107"/>
              </a:xfrm>
              <a:prstGeom prst="rect">
                <a:avLst/>
              </a:prstGeom>
              <a:blipFill>
                <a:blip r:embed="rId7"/>
                <a:stretch>
                  <a:fillRect b="-53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2514277" y="2987986"/>
                <a:ext cx="802271" cy="343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1400" i="0" smtClean="0">
                          <a:solidFill>
                            <a:srgbClr val="00B050"/>
                          </a:solidFill>
                          <a:latin typeface="Cambria Math" panose="02040503050406030204" pitchFamily="18" charset="0"/>
                        </a:rPr>
                        <m:t>I</m:t>
                      </m:r>
                      <m:d>
                        <m:dPr>
                          <m:ctrlPr>
                            <a:rPr lang="en-US" altLang="zh-TW" sz="1400" b="0" i="1" smtClean="0">
                              <a:solidFill>
                                <a:srgbClr val="00B050"/>
                              </a:solidFill>
                              <a:latin typeface="Cambria Math" panose="02040503050406030204" pitchFamily="18" charset="0"/>
                            </a:rPr>
                          </m:ctrlPr>
                        </m:dPr>
                        <m:e>
                          <m:sSubSup>
                            <m:sSubSupPr>
                              <m:ctrlPr>
                                <a:rPr lang="en-US" altLang="zh-TW" sz="1400" b="0" i="1" smtClean="0">
                                  <a:solidFill>
                                    <a:srgbClr val="00B050"/>
                                  </a:solidFill>
                                  <a:latin typeface="Cambria Math" panose="02040503050406030204" pitchFamily="18" charset="0"/>
                                </a:rPr>
                              </m:ctrlPr>
                            </m:sSubSupPr>
                            <m:e>
                              <m:r>
                                <m:rPr>
                                  <m:sty m:val="p"/>
                                </m:rPr>
                                <a:rPr lang="en-US" altLang="zh-TW" sz="1400" b="0" i="0" smtClean="0">
                                  <a:solidFill>
                                    <a:srgbClr val="00B050"/>
                                  </a:solidFill>
                                  <a:latin typeface="Cambria Math" panose="02040503050406030204" pitchFamily="18" charset="0"/>
                                </a:rPr>
                                <m:t>f</m:t>
                              </m:r>
                            </m:e>
                            <m:sub>
                              <m:r>
                                <m:rPr>
                                  <m:sty m:val="p"/>
                                </m:rPr>
                                <a:rPr lang="en-US" altLang="zh-TW" sz="1400" b="0" i="0" smtClean="0">
                                  <a:solidFill>
                                    <a:srgbClr val="00B050"/>
                                  </a:solidFill>
                                  <a:latin typeface="Cambria Math" panose="02040503050406030204" pitchFamily="18" charset="0"/>
                                </a:rPr>
                                <m:t>i</m:t>
                              </m:r>
                            </m:sub>
                            <m:sup>
                              <m:r>
                                <a:rPr lang="en-US" altLang="zh-TW" sz="1400" b="0" i="0" smtClean="0">
                                  <a:solidFill>
                                    <a:srgbClr val="00B050"/>
                                  </a:solidFill>
                                  <a:latin typeface="Cambria Math" panose="02040503050406030204" pitchFamily="18" charset="0"/>
                                </a:rPr>
                                <m:t>−</m:t>
                              </m:r>
                            </m:sup>
                          </m:sSubSup>
                          <m:r>
                            <a:rPr lang="en-US" altLang="zh-TW" sz="1400" b="0" i="0" smtClean="0">
                              <a:solidFill>
                                <a:srgbClr val="00B050"/>
                              </a:solidFill>
                              <a:latin typeface="Cambria Math" panose="02040503050406030204" pitchFamily="18" charset="0"/>
                            </a:rPr>
                            <m:t>,</m:t>
                          </m:r>
                          <m:sSub>
                            <m:sSubPr>
                              <m:ctrlPr>
                                <a:rPr lang="en-US" altLang="zh-TW" sz="1400" b="0" i="1" smtClean="0">
                                  <a:solidFill>
                                    <a:srgbClr val="00B050"/>
                                  </a:solidFill>
                                  <a:latin typeface="Cambria Math" panose="02040503050406030204" pitchFamily="18" charset="0"/>
                                  <a:ea typeface="Cambria Math" panose="02040503050406030204" pitchFamily="18" charset="0"/>
                                </a:rPr>
                              </m:ctrlPr>
                            </m:sSubPr>
                            <m:e>
                              <m:r>
                                <m:rPr>
                                  <m:sty m:val="p"/>
                                </m:rPr>
                                <a:rPr lang="en-US" altLang="zh-TW" sz="1400" b="0" i="0" smtClean="0">
                                  <a:solidFill>
                                    <a:srgbClr val="00B050"/>
                                  </a:solidFill>
                                  <a:latin typeface="Cambria Math" panose="02040503050406030204" pitchFamily="18" charset="0"/>
                                  <a:ea typeface="Cambria Math" panose="02040503050406030204" pitchFamily="18" charset="0"/>
                                </a:rPr>
                                <m:t>f</m:t>
                              </m:r>
                            </m:e>
                            <m:sub>
                              <m:r>
                                <m:rPr>
                                  <m:sty m:val="p"/>
                                </m:rPr>
                                <a:rPr lang="en-US" altLang="zh-TW" sz="1400" b="0" i="0" smtClean="0">
                                  <a:solidFill>
                                    <a:srgbClr val="00B050"/>
                                  </a:solidFill>
                                  <a:latin typeface="Cambria Math" panose="02040503050406030204" pitchFamily="18" charset="0"/>
                                  <a:ea typeface="Cambria Math" panose="02040503050406030204" pitchFamily="18" charset="0"/>
                                </a:rPr>
                                <m:t>j</m:t>
                              </m:r>
                            </m:sub>
                          </m:sSub>
                        </m:e>
                      </m:d>
                    </m:oMath>
                  </m:oMathPara>
                </a14:m>
                <a:endParaRPr lang="zh-TW" altLang="en-US" sz="1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2514277" y="2987986"/>
                <a:ext cx="802271" cy="343107"/>
              </a:xfrm>
              <a:prstGeom prst="rect">
                <a:avLst/>
              </a:prstGeom>
              <a:blipFill>
                <a:blip r:embed="rId8"/>
                <a:stretch>
                  <a:fillRect b="-53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4406220" y="3014592"/>
                <a:ext cx="1105239" cy="343107"/>
              </a:xfrm>
              <a:prstGeom prst="rect">
                <a:avLst/>
              </a:prstGeom>
              <a:noFill/>
            </p:spPr>
            <p:txBody>
              <a:bodyPr wrap="none" rtlCol="0">
                <a:spAutoFit/>
              </a:bodyPr>
              <a:lstStyle/>
              <a:p>
                <a:r>
                  <a:rPr lang="en-US" altLang="zh-TW" sz="1400" dirty="0" smtClean="0">
                    <a:solidFill>
                      <a:schemeClr val="tx1"/>
                    </a:solidFill>
                  </a:rPr>
                  <a:t>+     </a:t>
                </a:r>
                <a14:m>
                  <m:oMath xmlns:m="http://schemas.openxmlformats.org/officeDocument/2006/math">
                    <m:r>
                      <m:rPr>
                        <m:sty m:val="p"/>
                      </m:rPr>
                      <a:rPr lang="en-US" altLang="zh-TW" sz="1400" i="0" smtClean="0">
                        <a:solidFill>
                          <a:srgbClr val="00B050"/>
                        </a:solidFill>
                        <a:latin typeface="Cambria Math" panose="02040503050406030204" pitchFamily="18" charset="0"/>
                      </a:rPr>
                      <m:t>I</m:t>
                    </m:r>
                    <m:d>
                      <m:dPr>
                        <m:ctrlPr>
                          <a:rPr lang="en-US" altLang="zh-TW" sz="1400" b="0" i="1" smtClean="0">
                            <a:solidFill>
                              <a:srgbClr val="00B050"/>
                            </a:solidFill>
                            <a:latin typeface="Cambria Math" panose="02040503050406030204" pitchFamily="18" charset="0"/>
                          </a:rPr>
                        </m:ctrlPr>
                      </m:dPr>
                      <m:e>
                        <m:sSubSup>
                          <m:sSubSupPr>
                            <m:ctrlPr>
                              <a:rPr lang="en-US" altLang="zh-TW" sz="1400" b="0" i="1" smtClean="0">
                                <a:solidFill>
                                  <a:srgbClr val="00B050"/>
                                </a:solidFill>
                                <a:latin typeface="Cambria Math" panose="02040503050406030204" pitchFamily="18" charset="0"/>
                              </a:rPr>
                            </m:ctrlPr>
                          </m:sSubSupPr>
                          <m:e>
                            <m:r>
                              <m:rPr>
                                <m:sty m:val="p"/>
                              </m:rPr>
                              <a:rPr lang="en-US" altLang="zh-TW" sz="1400" b="0" i="0" smtClean="0">
                                <a:solidFill>
                                  <a:srgbClr val="00B050"/>
                                </a:solidFill>
                                <a:latin typeface="Cambria Math" panose="02040503050406030204" pitchFamily="18" charset="0"/>
                              </a:rPr>
                              <m:t>f</m:t>
                            </m:r>
                          </m:e>
                          <m:sub>
                            <m:r>
                              <m:rPr>
                                <m:sty m:val="p"/>
                              </m:rPr>
                              <a:rPr lang="en-US" altLang="zh-TW" sz="1400" b="0" i="0" smtClean="0">
                                <a:solidFill>
                                  <a:srgbClr val="00B050"/>
                                </a:solidFill>
                                <a:latin typeface="Cambria Math" panose="02040503050406030204" pitchFamily="18" charset="0"/>
                              </a:rPr>
                              <m:t>i</m:t>
                            </m:r>
                          </m:sub>
                          <m:sup>
                            <m:r>
                              <a:rPr lang="en-US" altLang="zh-TW" sz="1400" b="0" i="0" smtClean="0">
                                <a:solidFill>
                                  <a:srgbClr val="00B050"/>
                                </a:solidFill>
                                <a:latin typeface="Cambria Math" panose="02040503050406030204" pitchFamily="18" charset="0"/>
                              </a:rPr>
                              <m:t>+</m:t>
                            </m:r>
                          </m:sup>
                        </m:sSubSup>
                        <m:r>
                          <a:rPr lang="en-US" altLang="zh-TW" sz="1400" b="0" i="0" smtClean="0">
                            <a:solidFill>
                              <a:srgbClr val="00B050"/>
                            </a:solidFill>
                            <a:latin typeface="Cambria Math" panose="02040503050406030204" pitchFamily="18" charset="0"/>
                          </a:rPr>
                          <m:t>,</m:t>
                        </m:r>
                        <m:sSub>
                          <m:sSubPr>
                            <m:ctrlPr>
                              <a:rPr lang="en-US" altLang="zh-TW" sz="1400" b="0" i="1" smtClean="0">
                                <a:solidFill>
                                  <a:srgbClr val="00B050"/>
                                </a:solidFill>
                                <a:latin typeface="Cambria Math" panose="02040503050406030204" pitchFamily="18" charset="0"/>
                                <a:ea typeface="Cambria Math" panose="02040503050406030204" pitchFamily="18" charset="0"/>
                              </a:rPr>
                            </m:ctrlPr>
                          </m:sSubPr>
                          <m:e>
                            <m:r>
                              <m:rPr>
                                <m:sty m:val="p"/>
                              </m:rPr>
                              <a:rPr lang="en-US" altLang="zh-TW" sz="1400" b="0" i="0" smtClean="0">
                                <a:solidFill>
                                  <a:srgbClr val="00B050"/>
                                </a:solidFill>
                                <a:latin typeface="Cambria Math" panose="02040503050406030204" pitchFamily="18" charset="0"/>
                                <a:ea typeface="Cambria Math" panose="02040503050406030204" pitchFamily="18" charset="0"/>
                              </a:rPr>
                              <m:t>f</m:t>
                            </m:r>
                          </m:e>
                          <m:sub>
                            <m:r>
                              <m:rPr>
                                <m:sty m:val="p"/>
                              </m:rPr>
                              <a:rPr lang="en-US" altLang="zh-TW" sz="1400" b="0" i="0" smtClean="0">
                                <a:solidFill>
                                  <a:srgbClr val="00B050"/>
                                </a:solidFill>
                                <a:latin typeface="Cambria Math" panose="02040503050406030204" pitchFamily="18" charset="0"/>
                                <a:ea typeface="Cambria Math" panose="02040503050406030204" pitchFamily="18" charset="0"/>
                              </a:rPr>
                              <m:t>j</m:t>
                            </m:r>
                          </m:sub>
                        </m:sSub>
                      </m:e>
                    </m:d>
                  </m:oMath>
                </a14:m>
                <a:endParaRPr lang="zh-TW" altLang="en-US" sz="14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4406220" y="3014592"/>
                <a:ext cx="1105239" cy="343107"/>
              </a:xfrm>
              <a:prstGeom prst="rect">
                <a:avLst/>
              </a:prstGeom>
              <a:blipFill>
                <a:blip r:embed="rId9"/>
                <a:stretch>
                  <a:fillRect l="-1657" b="-107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526427" y="3551946"/>
                <a:ext cx="200285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sz="1400" i="0" smtClean="0">
                          <a:solidFill>
                            <a:srgbClr val="00B050"/>
                          </a:solidFill>
                          <a:latin typeface="Cambria Math" panose="02040503050406030204" pitchFamily="18" charset="0"/>
                        </a:rPr>
                        <m:t>I</m:t>
                      </m:r>
                      <m:d>
                        <m:dPr>
                          <m:ctrlPr>
                            <a:rPr lang="zh-TW" altLang="zh-TW" sz="1400" i="1">
                              <a:solidFill>
                                <a:srgbClr val="00B050"/>
                              </a:solidFill>
                              <a:latin typeface="Cambria Math" panose="02040503050406030204" pitchFamily="18" charset="0"/>
                            </a:rPr>
                          </m:ctrlPr>
                        </m:dPr>
                        <m:e>
                          <m:r>
                            <m:rPr>
                              <m:sty m:val="p"/>
                            </m:rPr>
                            <a:rPr lang="en-US" altLang="zh-TW" sz="1400" b="0" i="0" smtClean="0">
                              <a:solidFill>
                                <a:srgbClr val="00B050"/>
                              </a:solidFill>
                              <a:latin typeface="Cambria Math" panose="02040503050406030204" pitchFamily="18" charset="0"/>
                            </a:rPr>
                            <m:t>X</m:t>
                          </m:r>
                          <m:r>
                            <a:rPr lang="en-US" altLang="zh-TW" sz="1400" b="0" i="0" smtClean="0">
                              <a:solidFill>
                                <a:srgbClr val="00B050"/>
                              </a:solidFill>
                              <a:latin typeface="Cambria Math" panose="02040503050406030204" pitchFamily="18" charset="0"/>
                            </a:rPr>
                            <m:t>,</m:t>
                          </m:r>
                          <m:r>
                            <m:rPr>
                              <m:sty m:val="p"/>
                            </m:rPr>
                            <a:rPr lang="en-US" altLang="zh-TW" sz="1400" i="0">
                              <a:solidFill>
                                <a:srgbClr val="00B050"/>
                              </a:solidFill>
                              <a:latin typeface="Cambria Math" panose="02040503050406030204" pitchFamily="18" charset="0"/>
                            </a:rPr>
                            <m:t>Y</m:t>
                          </m:r>
                        </m:e>
                      </m:d>
                      <m:r>
                        <a:rPr lang="en-US" altLang="zh-TW" sz="1400" i="0">
                          <a:solidFill>
                            <a:srgbClr val="00B050"/>
                          </a:solidFill>
                          <a:latin typeface="Cambria Math" panose="02040503050406030204" pitchFamily="18" charset="0"/>
                        </a:rPr>
                        <m:t>=</m:t>
                      </m:r>
                      <m:r>
                        <m:rPr>
                          <m:sty m:val="p"/>
                        </m:rPr>
                        <a:rPr lang="en-US" altLang="zh-TW" sz="1400" i="0" smtClean="0">
                          <a:solidFill>
                            <a:srgbClr val="B00000"/>
                          </a:solidFill>
                          <a:latin typeface="Cambria Math" panose="02040503050406030204" pitchFamily="18" charset="0"/>
                        </a:rPr>
                        <m:t>H</m:t>
                      </m:r>
                      <m:d>
                        <m:dPr>
                          <m:ctrlPr>
                            <a:rPr lang="zh-TW" altLang="zh-TW" sz="1400" i="1">
                              <a:solidFill>
                                <a:srgbClr val="B00000"/>
                              </a:solidFill>
                              <a:latin typeface="Cambria Math" panose="02040503050406030204" pitchFamily="18" charset="0"/>
                            </a:rPr>
                          </m:ctrlPr>
                        </m:dPr>
                        <m:e>
                          <m:r>
                            <m:rPr>
                              <m:sty m:val="p"/>
                            </m:rPr>
                            <a:rPr lang="en-US" altLang="zh-TW" sz="1400" i="0">
                              <a:solidFill>
                                <a:srgbClr val="B00000"/>
                              </a:solidFill>
                              <a:latin typeface="Cambria Math" panose="02040503050406030204" pitchFamily="18" charset="0"/>
                            </a:rPr>
                            <m:t>Y</m:t>
                          </m:r>
                        </m:e>
                      </m:d>
                      <m:r>
                        <a:rPr lang="en-US" altLang="zh-TW" sz="1400" i="0" smtClean="0">
                          <a:solidFill>
                            <a:srgbClr val="00B050"/>
                          </a:solidFill>
                          <a:latin typeface="Cambria Math" panose="02040503050406030204" pitchFamily="18" charset="0"/>
                        </a:rPr>
                        <m:t>−</m:t>
                      </m:r>
                      <m:sSub>
                        <m:sSubPr>
                          <m:ctrlPr>
                            <a:rPr lang="zh-TW" altLang="en-US" sz="1400" i="1" smtClean="0">
                              <a:solidFill>
                                <a:srgbClr val="7030A0"/>
                              </a:solidFill>
                              <a:latin typeface="Cambria Math" panose="02040503050406030204" pitchFamily="18" charset="0"/>
                            </a:rPr>
                          </m:ctrlPr>
                        </m:sSubPr>
                        <m:e>
                          <m:r>
                            <m:rPr>
                              <m:sty m:val="p"/>
                            </m:rPr>
                            <a:rPr lang="zh-TW" altLang="en-US" sz="1400" i="0">
                              <a:solidFill>
                                <a:srgbClr val="7030A0"/>
                              </a:solidFill>
                              <a:latin typeface="Cambria Math" panose="02040503050406030204" pitchFamily="18" charset="0"/>
                            </a:rPr>
                            <m:t>H</m:t>
                          </m:r>
                        </m:e>
                        <m:sub>
                          <m:r>
                            <m:rPr>
                              <m:sty m:val="p"/>
                            </m:rPr>
                            <a:rPr lang="zh-TW" altLang="en-US" sz="1400" i="0">
                              <a:solidFill>
                                <a:srgbClr val="7030A0"/>
                              </a:solidFill>
                              <a:latin typeface="Cambria Math" panose="02040503050406030204" pitchFamily="18" charset="0"/>
                            </a:rPr>
                            <m:t>X</m:t>
                          </m:r>
                        </m:sub>
                      </m:sSub>
                      <m:r>
                        <a:rPr lang="en-US" altLang="zh-TW" sz="1400" b="0" i="0" smtClean="0">
                          <a:solidFill>
                            <a:srgbClr val="7030A0"/>
                          </a:solidFill>
                          <a:latin typeface="Cambria Math" panose="02040503050406030204" pitchFamily="18" charset="0"/>
                        </a:rPr>
                        <m:t>(</m:t>
                      </m:r>
                      <m:r>
                        <m:rPr>
                          <m:sty m:val="p"/>
                        </m:rPr>
                        <a:rPr lang="en-US" altLang="zh-TW" sz="1400" b="0" i="0" smtClean="0">
                          <a:solidFill>
                            <a:srgbClr val="7030A0"/>
                          </a:solidFill>
                          <a:latin typeface="Cambria Math" panose="02040503050406030204" pitchFamily="18" charset="0"/>
                        </a:rPr>
                        <m:t>Y</m:t>
                      </m:r>
                      <m:r>
                        <a:rPr lang="en-US" altLang="zh-TW" sz="1400" b="0" i="0" smtClean="0">
                          <a:solidFill>
                            <a:srgbClr val="7030A0"/>
                          </a:solidFill>
                          <a:latin typeface="Cambria Math" panose="02040503050406030204" pitchFamily="18" charset="0"/>
                        </a:rPr>
                        <m:t>)</m:t>
                      </m:r>
                    </m:oMath>
                  </m:oMathPara>
                </a14:m>
                <a:endParaRPr lang="zh-TW" altLang="en-US" sz="1400" dirty="0">
                  <a:solidFill>
                    <a:srgbClr val="7030A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2526427" y="3551946"/>
                <a:ext cx="2002856" cy="307777"/>
              </a:xfrm>
              <a:prstGeom prst="rect">
                <a:avLst/>
              </a:prstGeom>
              <a:blipFill>
                <a:blip r:embed="rId10"/>
                <a:stretch>
                  <a:fillRect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17299" y="4522452"/>
                <a:ext cx="8109402" cy="6574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sz="1400" i="1" smtClean="0">
                              <a:solidFill>
                                <a:srgbClr val="7030A0"/>
                              </a:solidFill>
                              <a:latin typeface="Cambria Math" panose="02040503050406030204" pitchFamily="18" charset="0"/>
                            </a:rPr>
                          </m:ctrlPr>
                        </m:sSubPr>
                        <m:e>
                          <m:r>
                            <m:rPr>
                              <m:sty m:val="p"/>
                            </m:rPr>
                            <a:rPr lang="zh-TW" altLang="en-US" sz="1400" i="0">
                              <a:solidFill>
                                <a:srgbClr val="7030A0"/>
                              </a:solidFill>
                              <a:latin typeface="Cambria Math" panose="02040503050406030204" pitchFamily="18" charset="0"/>
                            </a:rPr>
                            <m:t>H</m:t>
                          </m:r>
                        </m:e>
                        <m:sub>
                          <m:r>
                            <m:rPr>
                              <m:sty m:val="p"/>
                            </m:rPr>
                            <a:rPr lang="zh-TW" altLang="en-US" sz="1400" i="0">
                              <a:solidFill>
                                <a:srgbClr val="7030A0"/>
                              </a:solidFill>
                              <a:latin typeface="Cambria Math" panose="02040503050406030204" pitchFamily="18" charset="0"/>
                            </a:rPr>
                            <m:t>X</m:t>
                          </m:r>
                        </m:sub>
                      </m:sSub>
                      <m:r>
                        <a:rPr lang="en-US" altLang="zh-TW" sz="1400" i="0">
                          <a:solidFill>
                            <a:srgbClr val="7030A0"/>
                          </a:solidFill>
                          <a:latin typeface="Cambria Math" panose="02040503050406030204" pitchFamily="18" charset="0"/>
                        </a:rPr>
                        <m:t>(</m:t>
                      </m:r>
                      <m:r>
                        <m:rPr>
                          <m:sty m:val="p"/>
                        </m:rPr>
                        <a:rPr lang="en-US" altLang="zh-TW" sz="1400" i="0">
                          <a:solidFill>
                            <a:srgbClr val="7030A0"/>
                          </a:solidFill>
                          <a:latin typeface="Cambria Math" panose="02040503050406030204" pitchFamily="18" charset="0"/>
                        </a:rPr>
                        <m:t>Y</m:t>
                      </m:r>
                      <m:r>
                        <a:rPr lang="en-US" altLang="zh-TW" sz="1400" i="0">
                          <a:solidFill>
                            <a:srgbClr val="7030A0"/>
                          </a:solidFill>
                          <a:latin typeface="Cambria Math" panose="02040503050406030204" pitchFamily="18" charset="0"/>
                        </a:rPr>
                        <m:t>)=</m:t>
                      </m:r>
                      <m:nary>
                        <m:naryPr>
                          <m:chr m:val="∬"/>
                          <m:limLoc m:val="undOvr"/>
                          <m:subHide m:val="on"/>
                          <m:supHide m:val="on"/>
                          <m:ctrlPr>
                            <a:rPr lang="zh-TW" altLang="zh-TW" sz="1400" i="1">
                              <a:solidFill>
                                <a:srgbClr val="7030A0"/>
                              </a:solidFill>
                              <a:latin typeface="Cambria Math" panose="02040503050406030204" pitchFamily="18" charset="0"/>
                            </a:rPr>
                          </m:ctrlPr>
                        </m:naryPr>
                        <m:sub/>
                        <m:sup/>
                        <m:e>
                          <m:r>
                            <a:rPr lang="en-US" altLang="zh-TW" sz="1400" b="0" i="1" smtClean="0">
                              <a:solidFill>
                                <a:srgbClr val="7030A0"/>
                              </a:solidFill>
                              <a:latin typeface="Cambria Math" panose="02040503050406030204" pitchFamily="18" charset="0"/>
                            </a:rPr>
                            <m:t>𝑃</m:t>
                          </m:r>
                          <m:r>
                            <a:rPr lang="en-US" altLang="zh-TW" sz="1400" i="1">
                              <a:solidFill>
                                <a:srgbClr val="7030A0"/>
                              </a:solidFill>
                              <a:latin typeface="Cambria Math" panose="02040503050406030204" pitchFamily="18" charset="0"/>
                            </a:rPr>
                            <m:t>𝑑</m:t>
                          </m:r>
                          <m:d>
                            <m:dPr>
                              <m:ctrlPr>
                                <a:rPr lang="zh-TW" altLang="zh-TW" sz="1400" i="1">
                                  <a:solidFill>
                                    <a:srgbClr val="7030A0"/>
                                  </a:solidFill>
                                  <a:latin typeface="Cambria Math" panose="02040503050406030204" pitchFamily="18" charset="0"/>
                                </a:rPr>
                              </m:ctrlPr>
                            </m:dPr>
                            <m:e>
                              <m:r>
                                <m:rPr>
                                  <m:sty m:val="p"/>
                                </m:rPr>
                                <a:rPr lang="en-US" altLang="zh-TW" sz="1400" b="0" i="0" smtClean="0">
                                  <a:solidFill>
                                    <a:srgbClr val="7030A0"/>
                                  </a:solidFill>
                                  <a:latin typeface="Cambria Math" panose="02040503050406030204" pitchFamily="18" charset="0"/>
                                </a:rPr>
                                <m:t>Y</m:t>
                              </m:r>
                              <m:r>
                                <a:rPr lang="en-US" altLang="zh-TW" sz="1400" i="0">
                                  <a:solidFill>
                                    <a:srgbClr val="7030A0"/>
                                  </a:solidFill>
                                  <a:latin typeface="Cambria Math" panose="02040503050406030204" pitchFamily="18" charset="0"/>
                                </a:rPr>
                                <m:t>|</m:t>
                              </m:r>
                              <m:r>
                                <m:rPr>
                                  <m:sty m:val="p"/>
                                </m:rPr>
                                <a:rPr lang="en-US" altLang="zh-TW" sz="1400" b="0" i="0" smtClean="0">
                                  <a:solidFill>
                                    <a:srgbClr val="7030A0"/>
                                  </a:solidFill>
                                  <a:latin typeface="Cambria Math" panose="02040503050406030204" pitchFamily="18" charset="0"/>
                                </a:rPr>
                                <m:t>X</m:t>
                              </m:r>
                            </m:e>
                          </m:d>
                          <m:r>
                            <a:rPr lang="en-US" altLang="zh-TW" sz="1400" i="1">
                              <a:solidFill>
                                <a:srgbClr val="7030A0"/>
                              </a:solidFill>
                              <a:latin typeface="Cambria Math" panose="02040503050406030204" pitchFamily="18" charset="0"/>
                            </a:rPr>
                            <m:t>∗</m:t>
                          </m:r>
                          <m:r>
                            <a:rPr lang="en-US" altLang="zh-TW" sz="1400" b="0" i="1" smtClean="0">
                              <a:solidFill>
                                <a:srgbClr val="7030A0"/>
                              </a:solidFill>
                              <a:latin typeface="Cambria Math" panose="02040503050406030204" pitchFamily="18" charset="0"/>
                            </a:rPr>
                            <m:t>𝑃</m:t>
                          </m:r>
                          <m:r>
                            <a:rPr lang="en-US" altLang="zh-TW" sz="1400" i="1">
                              <a:solidFill>
                                <a:srgbClr val="7030A0"/>
                              </a:solidFill>
                              <a:latin typeface="Cambria Math" panose="02040503050406030204" pitchFamily="18" charset="0"/>
                            </a:rPr>
                            <m:t>𝑑</m:t>
                          </m:r>
                          <m:d>
                            <m:dPr>
                              <m:ctrlPr>
                                <a:rPr lang="zh-TW" altLang="zh-TW" sz="1400" i="1">
                                  <a:solidFill>
                                    <a:srgbClr val="7030A0"/>
                                  </a:solidFill>
                                  <a:latin typeface="Cambria Math" panose="02040503050406030204" pitchFamily="18" charset="0"/>
                                </a:rPr>
                              </m:ctrlPr>
                            </m:dPr>
                            <m:e>
                              <m:r>
                                <m:rPr>
                                  <m:sty m:val="p"/>
                                </m:rPr>
                                <a:rPr lang="en-US" altLang="zh-TW" sz="1400" b="0" i="0" smtClean="0">
                                  <a:solidFill>
                                    <a:srgbClr val="7030A0"/>
                                  </a:solidFill>
                                  <a:latin typeface="Cambria Math" panose="02040503050406030204" pitchFamily="18" charset="0"/>
                                </a:rPr>
                                <m:t>X</m:t>
                              </m:r>
                            </m:e>
                          </m:d>
                          <m:r>
                            <a:rPr lang="en-US" altLang="zh-TW" sz="1400" i="1">
                              <a:solidFill>
                                <a:srgbClr val="7030A0"/>
                              </a:solidFill>
                              <a:latin typeface="Cambria Math" panose="02040503050406030204" pitchFamily="18" charset="0"/>
                            </a:rPr>
                            <m:t>∗</m:t>
                          </m:r>
                          <m:func>
                            <m:funcPr>
                              <m:ctrlPr>
                                <a:rPr lang="zh-TW" altLang="zh-TW" sz="1400" i="1">
                                  <a:solidFill>
                                    <a:srgbClr val="7030A0"/>
                                  </a:solidFill>
                                  <a:latin typeface="Cambria Math" panose="02040503050406030204" pitchFamily="18" charset="0"/>
                                </a:rPr>
                              </m:ctrlPr>
                            </m:funcPr>
                            <m:fName>
                              <m:r>
                                <a:rPr lang="en-US" altLang="zh-TW" sz="1400" i="1">
                                  <a:solidFill>
                                    <a:srgbClr val="7030A0"/>
                                  </a:solidFill>
                                  <a:latin typeface="Cambria Math" panose="02040503050406030204" pitchFamily="18" charset="0"/>
                                </a:rPr>
                                <m:t>𝑙𝑜𝑔</m:t>
                              </m:r>
                            </m:fName>
                            <m:e>
                              <m:d>
                                <m:dPr>
                                  <m:ctrlPr>
                                    <a:rPr lang="zh-TW" altLang="zh-TW" sz="1400" i="1">
                                      <a:solidFill>
                                        <a:srgbClr val="7030A0"/>
                                      </a:solidFill>
                                      <a:latin typeface="Cambria Math" panose="02040503050406030204" pitchFamily="18" charset="0"/>
                                    </a:rPr>
                                  </m:ctrlPr>
                                </m:dPr>
                                <m:e>
                                  <m:f>
                                    <m:fPr>
                                      <m:ctrlPr>
                                        <a:rPr lang="zh-TW" altLang="zh-TW" sz="1400" i="1">
                                          <a:solidFill>
                                            <a:srgbClr val="7030A0"/>
                                          </a:solidFill>
                                          <a:latin typeface="Cambria Math" panose="02040503050406030204" pitchFamily="18" charset="0"/>
                                        </a:rPr>
                                      </m:ctrlPr>
                                    </m:fPr>
                                    <m:num>
                                      <m:r>
                                        <a:rPr lang="en-US" altLang="zh-TW" sz="1400" i="1">
                                          <a:solidFill>
                                            <a:srgbClr val="7030A0"/>
                                          </a:solidFill>
                                          <a:latin typeface="Cambria Math" panose="02040503050406030204" pitchFamily="18" charset="0"/>
                                          <a:ea typeface="Cambria Math" panose="02040503050406030204" pitchFamily="18" charset="0"/>
                                        </a:rPr>
                                        <m:t>𝜑</m:t>
                                      </m:r>
                                    </m:num>
                                    <m:den>
                                      <m:r>
                                        <a:rPr lang="en-US" altLang="zh-TW" sz="1400" b="0" i="1" smtClean="0">
                                          <a:solidFill>
                                            <a:srgbClr val="7030A0"/>
                                          </a:solidFill>
                                          <a:latin typeface="Cambria Math" panose="02040503050406030204" pitchFamily="18" charset="0"/>
                                        </a:rPr>
                                        <m:t>𝑃</m:t>
                                      </m:r>
                                      <m:r>
                                        <a:rPr lang="en-US" altLang="zh-TW" sz="1400" i="1">
                                          <a:solidFill>
                                            <a:srgbClr val="7030A0"/>
                                          </a:solidFill>
                                          <a:latin typeface="Cambria Math" panose="02040503050406030204" pitchFamily="18" charset="0"/>
                                        </a:rPr>
                                        <m:t>𝑑</m:t>
                                      </m:r>
                                      <m:d>
                                        <m:dPr>
                                          <m:ctrlPr>
                                            <a:rPr lang="zh-TW" altLang="zh-TW" sz="1400" i="1">
                                              <a:solidFill>
                                                <a:srgbClr val="7030A0"/>
                                              </a:solidFill>
                                              <a:latin typeface="Cambria Math" panose="02040503050406030204" pitchFamily="18" charset="0"/>
                                            </a:rPr>
                                          </m:ctrlPr>
                                        </m:dPr>
                                        <m:e>
                                          <m:r>
                                            <m:rPr>
                                              <m:sty m:val="p"/>
                                            </m:rPr>
                                            <a:rPr lang="en-US" altLang="zh-TW" sz="1400" b="0" i="0" smtClean="0">
                                              <a:solidFill>
                                                <a:srgbClr val="7030A0"/>
                                              </a:solidFill>
                                              <a:latin typeface="Cambria Math" panose="02040503050406030204" pitchFamily="18" charset="0"/>
                                            </a:rPr>
                                            <m:t>Y</m:t>
                                          </m:r>
                                          <m:r>
                                            <a:rPr lang="en-US" altLang="zh-TW" sz="1400" b="0" i="0" smtClean="0">
                                              <a:solidFill>
                                                <a:srgbClr val="7030A0"/>
                                              </a:solidFill>
                                              <a:latin typeface="Cambria Math" panose="02040503050406030204" pitchFamily="18" charset="0"/>
                                            </a:rPr>
                                            <m:t>|</m:t>
                                          </m:r>
                                          <m:r>
                                            <m:rPr>
                                              <m:sty m:val="p"/>
                                            </m:rPr>
                                            <a:rPr lang="en-US" altLang="zh-TW" sz="1400" b="0" i="0" smtClean="0">
                                              <a:solidFill>
                                                <a:srgbClr val="7030A0"/>
                                              </a:solidFill>
                                              <a:latin typeface="Cambria Math" panose="02040503050406030204" pitchFamily="18" charset="0"/>
                                            </a:rPr>
                                            <m:t>X</m:t>
                                          </m:r>
                                        </m:e>
                                      </m:d>
                                    </m:den>
                                  </m:f>
                                </m:e>
                              </m:d>
                              <m:r>
                                <a:rPr lang="en-US" altLang="zh-TW" sz="1400" i="1">
                                  <a:solidFill>
                                    <a:srgbClr val="7030A0"/>
                                  </a:solidFill>
                                  <a:latin typeface="Cambria Math" panose="02040503050406030204" pitchFamily="18" charset="0"/>
                                </a:rPr>
                                <m:t>𝑑</m:t>
                              </m:r>
                              <m:r>
                                <m:rPr>
                                  <m:sty m:val="p"/>
                                </m:rPr>
                                <a:rPr lang="en-US" altLang="zh-TW" sz="1400" b="0" i="0" smtClean="0">
                                  <a:solidFill>
                                    <a:srgbClr val="7030A0"/>
                                  </a:solidFill>
                                  <a:latin typeface="Cambria Math" panose="02040503050406030204" pitchFamily="18" charset="0"/>
                                </a:rPr>
                                <m:t>Y</m:t>
                              </m:r>
                              <m:r>
                                <a:rPr lang="en-US" altLang="zh-TW" sz="1400" i="1">
                                  <a:solidFill>
                                    <a:srgbClr val="7030A0"/>
                                  </a:solidFill>
                                  <a:latin typeface="Cambria Math" panose="02040503050406030204" pitchFamily="18" charset="0"/>
                                </a:rPr>
                                <m:t>𝑑</m:t>
                              </m:r>
                              <m:r>
                                <m:rPr>
                                  <m:sty m:val="p"/>
                                </m:rPr>
                                <a:rPr lang="en-US" altLang="zh-TW" sz="1400" b="0" i="0" smtClean="0">
                                  <a:solidFill>
                                    <a:srgbClr val="7030A0"/>
                                  </a:solidFill>
                                  <a:latin typeface="Cambria Math" panose="02040503050406030204" pitchFamily="18" charset="0"/>
                                </a:rPr>
                                <m:t>X</m:t>
                              </m:r>
                            </m:e>
                          </m:func>
                        </m:e>
                      </m:nary>
                    </m:oMath>
                  </m:oMathPara>
                </a14:m>
                <a:endParaRPr lang="zh-TW" altLang="en-US" sz="1400" i="1" dirty="0"/>
              </a:p>
            </p:txBody>
          </p:sp>
        </mc:Choice>
        <mc:Fallback xmlns="">
          <p:sp>
            <p:nvSpPr>
              <p:cNvPr id="19" name="矩形 18"/>
              <p:cNvSpPr>
                <a:spLocks noRot="1" noChangeAspect="1" noMove="1" noResize="1" noEditPoints="1" noAdjustHandles="1" noChangeArrowheads="1" noChangeShapeType="1" noTextEdit="1"/>
              </p:cNvSpPr>
              <p:nvPr/>
            </p:nvSpPr>
            <p:spPr>
              <a:xfrm>
                <a:off x="517299" y="4522452"/>
                <a:ext cx="8109402" cy="657424"/>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526427" y="3935305"/>
                <a:ext cx="2840265" cy="6574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sz="1400" i="0" smtClean="0">
                          <a:solidFill>
                            <a:srgbClr val="B00000"/>
                          </a:solidFill>
                          <a:latin typeface="Cambria Math" panose="02040503050406030204" pitchFamily="18" charset="0"/>
                        </a:rPr>
                        <m:t>H</m:t>
                      </m:r>
                      <m:d>
                        <m:dPr>
                          <m:ctrlPr>
                            <a:rPr lang="zh-TW" altLang="zh-TW" sz="1400" i="1">
                              <a:solidFill>
                                <a:srgbClr val="B00000"/>
                              </a:solidFill>
                              <a:latin typeface="Cambria Math" panose="02040503050406030204" pitchFamily="18" charset="0"/>
                            </a:rPr>
                          </m:ctrlPr>
                        </m:dPr>
                        <m:e>
                          <m:r>
                            <m:rPr>
                              <m:sty m:val="p"/>
                            </m:rPr>
                            <a:rPr lang="en-US" altLang="zh-TW" sz="1400" i="0">
                              <a:solidFill>
                                <a:srgbClr val="B00000"/>
                              </a:solidFill>
                              <a:latin typeface="Cambria Math" panose="02040503050406030204" pitchFamily="18" charset="0"/>
                            </a:rPr>
                            <m:t>Y</m:t>
                          </m:r>
                        </m:e>
                      </m:d>
                      <m:r>
                        <a:rPr lang="en-US" altLang="zh-TW" sz="1400" i="0">
                          <a:solidFill>
                            <a:srgbClr val="B00000"/>
                          </a:solidFill>
                          <a:latin typeface="Cambria Math" panose="02040503050406030204" pitchFamily="18" charset="0"/>
                        </a:rPr>
                        <m:t>=</m:t>
                      </m:r>
                      <m:nary>
                        <m:naryPr>
                          <m:limLoc m:val="undOvr"/>
                          <m:subHide m:val="on"/>
                          <m:supHide m:val="on"/>
                          <m:ctrlPr>
                            <a:rPr lang="en-US" altLang="zh-TW" sz="1400" i="1" smtClean="0">
                              <a:solidFill>
                                <a:srgbClr val="B00000"/>
                              </a:solidFill>
                              <a:latin typeface="Cambria Math" panose="02040503050406030204" pitchFamily="18" charset="0"/>
                            </a:rPr>
                          </m:ctrlPr>
                        </m:naryPr>
                        <m:sub/>
                        <m:sup/>
                        <m:e>
                          <m:r>
                            <a:rPr lang="en-US" altLang="zh-TW" sz="1400" b="0" i="1" smtClean="0">
                              <a:solidFill>
                                <a:srgbClr val="B00000"/>
                              </a:solidFill>
                              <a:latin typeface="Cambria Math" panose="02040503050406030204" pitchFamily="18" charset="0"/>
                            </a:rPr>
                            <m:t>𝑃𝑑</m:t>
                          </m:r>
                          <m:d>
                            <m:dPr>
                              <m:ctrlPr>
                                <a:rPr lang="en-US" altLang="zh-TW" sz="1400" b="0" i="1" smtClean="0">
                                  <a:solidFill>
                                    <a:srgbClr val="B00000"/>
                                  </a:solidFill>
                                  <a:latin typeface="Cambria Math" panose="02040503050406030204" pitchFamily="18" charset="0"/>
                                </a:rPr>
                              </m:ctrlPr>
                            </m:dPr>
                            <m:e>
                              <m:r>
                                <m:rPr>
                                  <m:sty m:val="p"/>
                                </m:rPr>
                                <a:rPr lang="en-US" altLang="zh-TW" sz="1400" b="0" i="0" smtClean="0">
                                  <a:solidFill>
                                    <a:srgbClr val="B00000"/>
                                  </a:solidFill>
                                  <a:latin typeface="Cambria Math" panose="02040503050406030204" pitchFamily="18" charset="0"/>
                                </a:rPr>
                                <m:t>Y</m:t>
                              </m:r>
                            </m:e>
                          </m:d>
                          <m:r>
                            <a:rPr lang="en-US" altLang="zh-TW" sz="1400" b="0" i="1" smtClean="0">
                              <a:solidFill>
                                <a:srgbClr val="B00000"/>
                              </a:solidFill>
                              <a:latin typeface="Cambria Math" panose="02040503050406030204" pitchFamily="18" charset="0"/>
                            </a:rPr>
                            <m:t>∗</m:t>
                          </m:r>
                          <m:func>
                            <m:funcPr>
                              <m:ctrlPr>
                                <a:rPr lang="en-US" altLang="zh-TW" sz="1400" b="0" i="1" smtClean="0">
                                  <a:solidFill>
                                    <a:srgbClr val="B00000"/>
                                  </a:solidFill>
                                  <a:latin typeface="Cambria Math" panose="02040503050406030204" pitchFamily="18" charset="0"/>
                                </a:rPr>
                              </m:ctrlPr>
                            </m:funcPr>
                            <m:fName>
                              <m:r>
                                <m:rPr>
                                  <m:sty m:val="p"/>
                                </m:rPr>
                                <a:rPr lang="en-US" altLang="zh-TW" sz="1400" b="0" i="0" smtClean="0">
                                  <a:solidFill>
                                    <a:srgbClr val="B00000"/>
                                  </a:solidFill>
                                  <a:latin typeface="Cambria Math" panose="02040503050406030204" pitchFamily="18" charset="0"/>
                                </a:rPr>
                                <m:t>log</m:t>
                              </m:r>
                            </m:fName>
                            <m:e>
                              <m:d>
                                <m:dPr>
                                  <m:ctrlPr>
                                    <a:rPr lang="en-US" altLang="zh-TW" sz="1400" b="0" i="1" smtClean="0">
                                      <a:solidFill>
                                        <a:srgbClr val="B00000"/>
                                      </a:solidFill>
                                      <a:latin typeface="Cambria Math" panose="02040503050406030204" pitchFamily="18" charset="0"/>
                                    </a:rPr>
                                  </m:ctrlPr>
                                </m:dPr>
                                <m:e>
                                  <m:f>
                                    <m:fPr>
                                      <m:ctrlPr>
                                        <a:rPr lang="en-US" altLang="zh-TW" sz="1400" b="0" i="1" smtClean="0">
                                          <a:solidFill>
                                            <a:srgbClr val="B00000"/>
                                          </a:solidFill>
                                          <a:latin typeface="Cambria Math" panose="02040503050406030204" pitchFamily="18" charset="0"/>
                                        </a:rPr>
                                      </m:ctrlPr>
                                    </m:fPr>
                                    <m:num>
                                      <m:r>
                                        <a:rPr lang="zh-TW" altLang="en-US" sz="1400" b="0" i="1" smtClean="0">
                                          <a:solidFill>
                                            <a:srgbClr val="B00000"/>
                                          </a:solidFill>
                                          <a:latin typeface="Cambria Math" panose="02040503050406030204" pitchFamily="18" charset="0"/>
                                        </a:rPr>
                                        <m:t>𝜑</m:t>
                                      </m:r>
                                    </m:num>
                                    <m:den>
                                      <m:r>
                                        <a:rPr lang="en-US" altLang="zh-TW" sz="1400" b="0" i="1" smtClean="0">
                                          <a:solidFill>
                                            <a:srgbClr val="B00000"/>
                                          </a:solidFill>
                                          <a:latin typeface="Cambria Math" panose="02040503050406030204" pitchFamily="18" charset="0"/>
                                        </a:rPr>
                                        <m:t>𝑃𝑑</m:t>
                                      </m:r>
                                      <m:r>
                                        <a:rPr lang="en-US" altLang="zh-TW" sz="1400" b="0" i="1" smtClean="0">
                                          <a:solidFill>
                                            <a:srgbClr val="B00000"/>
                                          </a:solidFill>
                                          <a:latin typeface="Cambria Math" panose="02040503050406030204" pitchFamily="18" charset="0"/>
                                        </a:rPr>
                                        <m:t>(</m:t>
                                      </m:r>
                                      <m:r>
                                        <m:rPr>
                                          <m:sty m:val="p"/>
                                        </m:rPr>
                                        <a:rPr lang="en-US" altLang="zh-TW" sz="1400" b="0" i="0" smtClean="0">
                                          <a:solidFill>
                                            <a:srgbClr val="B00000"/>
                                          </a:solidFill>
                                          <a:latin typeface="Cambria Math" panose="02040503050406030204" pitchFamily="18" charset="0"/>
                                        </a:rPr>
                                        <m:t>Y</m:t>
                                      </m:r>
                                      <m:r>
                                        <a:rPr lang="en-US" altLang="zh-TW" sz="1400" b="0" i="1" smtClean="0">
                                          <a:solidFill>
                                            <a:srgbClr val="B00000"/>
                                          </a:solidFill>
                                          <a:latin typeface="Cambria Math" panose="02040503050406030204" pitchFamily="18" charset="0"/>
                                        </a:rPr>
                                        <m:t>)</m:t>
                                      </m:r>
                                    </m:den>
                                  </m:f>
                                </m:e>
                              </m:d>
                              <m:r>
                                <a:rPr lang="en-US" altLang="zh-TW" sz="1400" b="0" i="1" smtClean="0">
                                  <a:solidFill>
                                    <a:srgbClr val="B00000"/>
                                  </a:solidFill>
                                  <a:latin typeface="Cambria Math" panose="02040503050406030204" pitchFamily="18" charset="0"/>
                                </a:rPr>
                                <m:t>𝑑𝑌</m:t>
                              </m:r>
                            </m:e>
                          </m:func>
                        </m:e>
                      </m:nary>
                    </m:oMath>
                  </m:oMathPara>
                </a14:m>
                <a:endParaRPr lang="zh-TW" altLang="en-US" sz="1400" dirty="0"/>
              </a:p>
            </p:txBody>
          </p:sp>
        </mc:Choice>
        <mc:Fallback xmlns="">
          <p:sp>
            <p:nvSpPr>
              <p:cNvPr id="20" name="矩形 19"/>
              <p:cNvSpPr>
                <a:spLocks noRot="1" noChangeAspect="1" noMove="1" noResize="1" noEditPoints="1" noAdjustHandles="1" noChangeArrowheads="1" noChangeShapeType="1" noTextEdit="1"/>
              </p:cNvSpPr>
              <p:nvPr/>
            </p:nvSpPr>
            <p:spPr>
              <a:xfrm>
                <a:off x="2526427" y="3935305"/>
                <a:ext cx="2840265" cy="657424"/>
              </a:xfrm>
              <a:prstGeom prst="rect">
                <a:avLst/>
              </a:prstGeom>
              <a:blipFill>
                <a:blip r:embed="rId1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860281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：熵與事件機率</a:t>
                </a:r>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m:t>
                        </m:r>
                      </m:sub>
                    </m:sSub>
                  </m:oMath>
                </a14:m>
                <a:r>
                  <a:rPr lang="zh-TW" altLang="en-US" dirty="0" smtClean="0">
                    <a:latin typeface="微軟正黑體" panose="020B0604030504040204" pitchFamily="34" charset="-120"/>
                    <a:ea typeface="微軟正黑體" panose="020B0604030504040204" pitchFamily="34" charset="-120"/>
                  </a:rPr>
                  <a:t>關係圖</a:t>
                </a:r>
                <a:endParaRPr lang="zh-TW" altLang="en-US" dirty="0">
                  <a:latin typeface="微軟正黑體" panose="020B0604030504040204" pitchFamily="34" charset="-120"/>
                  <a:ea typeface="微軟正黑體" panose="020B0604030504040204" pitchFamily="34" charset="-120"/>
                </a:endParaRPr>
              </a:p>
            </p:txBody>
          </p:sp>
        </mc:Choice>
        <mc:Fallback xmlns="">
          <p:sp>
            <p:nvSpPr>
              <p:cNvPr id="2" name="文字版面配置區 1"/>
              <p:cNvSpPr>
                <a:spLocks noGrp="1" noRot="1" noChangeAspect="1" noMove="1" noResize="1" noEditPoints="1" noAdjustHandles="1" noChangeArrowheads="1" noChangeShapeType="1" noTextEdit="1"/>
              </p:cNvSpPr>
              <p:nvPr>
                <p:ph type="body" sz="quarter" idx="10"/>
              </p:nvPr>
            </p:nvSpPr>
            <p:spPr>
              <a:blipFill>
                <a:blip r:embed="rId2"/>
                <a:stretch>
                  <a:fillRect t="-21053" b="-45263"/>
                </a:stretch>
              </a:blipFill>
            </p:spPr>
            <p:txBody>
              <a:bodyPr/>
              <a:lstStyle/>
              <a:p>
                <a:r>
                  <a:rPr lang="zh-TW" altLang="en-US">
                    <a:noFill/>
                  </a:rPr>
                  <a:t> </a:t>
                </a:r>
              </a:p>
            </p:txBody>
          </p:sp>
        </mc:Fallback>
      </mc:AlternateContent>
      <p:pic>
        <p:nvPicPr>
          <p:cNvPr id="4" name="圖片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1740" y="1059582"/>
            <a:ext cx="4680520" cy="3506181"/>
          </a:xfrm>
          <a:prstGeom prst="rect">
            <a:avLst/>
          </a:prstGeom>
          <a:noFill/>
          <a:ln>
            <a:noFill/>
          </a:ln>
        </p:spPr>
      </p:pic>
      <p:sp>
        <p:nvSpPr>
          <p:cNvPr id="5" name="矩形 4"/>
          <p:cNvSpPr/>
          <p:nvPr/>
        </p:nvSpPr>
        <p:spPr>
          <a:xfrm>
            <a:off x="2871053" y="4584926"/>
            <a:ext cx="3401893" cy="307777"/>
          </a:xfrm>
          <a:prstGeom prst="rect">
            <a:avLst/>
          </a:prstGeom>
        </p:spPr>
        <p:txBody>
          <a:bodyPr wrap="none">
            <a:spAutoFit/>
          </a:bodyPr>
          <a:lstStyle/>
          <a:p>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當事件發生的機率趨近於</a:t>
            </a:r>
            <a:r>
              <a:rPr lang="en-US" altLang="zh-TW" sz="1400" dirty="0">
                <a:latin typeface="微軟正黑體" panose="020B0604030504040204" pitchFamily="34" charset="-120"/>
                <a:ea typeface="微軟正黑體" panose="020B0604030504040204" pitchFamily="34" charset="-120"/>
              </a:rPr>
              <a:t>1</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則</a:t>
            </a:r>
            <a:r>
              <a:rPr lang="en-US" altLang="zh-TW" sz="1400" dirty="0">
                <a:latin typeface="微軟正黑體" panose="020B0604030504040204" pitchFamily="34" charset="-120"/>
                <a:ea typeface="微軟正黑體" panose="020B0604030504040204" pitchFamily="34" charset="-120"/>
              </a:rPr>
              <a:t>H</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則趨近於</a:t>
            </a:r>
            <a:r>
              <a:rPr lang="en-US" altLang="zh-TW" sz="1400" dirty="0">
                <a:latin typeface="微軟正黑體" panose="020B0604030504040204" pitchFamily="34" charset="-120"/>
                <a:ea typeface="微軟正黑體" panose="020B0604030504040204" pitchFamily="34" charset="-120"/>
              </a:rPr>
              <a:t>0</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706853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：特徵挑選補充公式</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4" name="矩形 3"/>
              <p:cNvSpPr/>
              <p:nvPr/>
            </p:nvSpPr>
            <p:spPr>
              <a:xfrm>
                <a:off x="2245225" y="1873006"/>
                <a:ext cx="5508104" cy="8117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i="1" smtClean="0">
                              <a:solidFill>
                                <a:srgbClr val="7030A0"/>
                              </a:solidFill>
                              <a:latin typeface="Cambria Math" panose="02040503050406030204" pitchFamily="18" charset="0"/>
                            </a:rPr>
                          </m:ctrlPr>
                        </m:sSubPr>
                        <m:e>
                          <m:r>
                            <a:rPr lang="zh-TW" altLang="en-US" i="1">
                              <a:solidFill>
                                <a:srgbClr val="7030A0"/>
                              </a:solidFill>
                              <a:latin typeface="Cambria Math" panose="02040503050406030204" pitchFamily="18" charset="0"/>
                            </a:rPr>
                            <m:t>𝑅</m:t>
                          </m:r>
                        </m:e>
                        <m:sub>
                          <m:sSub>
                            <m:sSubPr>
                              <m:ctrlPr>
                                <a:rPr lang="zh-TW" altLang="en-US" i="1">
                                  <a:solidFill>
                                    <a:srgbClr val="7030A0"/>
                                  </a:solidFill>
                                  <a:latin typeface="Cambria Math" panose="02040503050406030204" pitchFamily="18" charset="0"/>
                                </a:rPr>
                              </m:ctrlPr>
                            </m:sSubPr>
                            <m:e>
                              <m:r>
                                <a:rPr lang="zh-TW" altLang="en-US" b="1" i="0">
                                  <a:solidFill>
                                    <a:srgbClr val="7030A0"/>
                                  </a:solidFill>
                                  <a:latin typeface="Cambria Math" panose="02040503050406030204" pitchFamily="18" charset="0"/>
                                </a:rPr>
                                <m:t>𝐟</m:t>
                              </m:r>
                            </m:e>
                            <m:sub>
                              <m:r>
                                <a:rPr lang="zh-TW" altLang="en-US" b="1" i="0">
                                  <a:solidFill>
                                    <a:srgbClr val="7030A0"/>
                                  </a:solidFill>
                                  <a:latin typeface="Cambria Math" panose="02040503050406030204" pitchFamily="18" charset="0"/>
                                </a:rPr>
                                <m:t>𝐢</m:t>
                              </m:r>
                            </m:sub>
                          </m:sSub>
                          <m:r>
                            <a:rPr lang="zh-TW" altLang="en-US" b="0" i="0">
                              <a:solidFill>
                                <a:srgbClr val="7030A0"/>
                              </a:solidFill>
                              <a:latin typeface="Cambria Math" panose="02040503050406030204" pitchFamily="18" charset="0"/>
                            </a:rPr>
                            <m:t>→</m:t>
                          </m:r>
                          <m:r>
                            <a:rPr lang="zh-TW" altLang="en-US" b="0" i="1">
                              <a:solidFill>
                                <a:srgbClr val="7030A0"/>
                              </a:solidFill>
                              <a:latin typeface="Cambria Math" panose="02040503050406030204" pitchFamily="18" charset="0"/>
                            </a:rPr>
                            <m:t>𝑆</m:t>
                          </m:r>
                          <m:sSup>
                            <m:sSupPr>
                              <m:ctrlPr>
                                <a:rPr lang="zh-TW" altLang="en-US" b="0" i="1">
                                  <a:solidFill>
                                    <a:srgbClr val="7030A0"/>
                                  </a:solidFill>
                                  <a:latin typeface="Cambria Math" panose="02040503050406030204" pitchFamily="18" charset="0"/>
                                </a:rPr>
                              </m:ctrlPr>
                            </m:sSupPr>
                            <m:e>
                              <m:r>
                                <a:rPr lang="zh-TW" altLang="en-US" b="0" i="1">
                                  <a:solidFill>
                                    <a:srgbClr val="7030A0"/>
                                  </a:solidFill>
                                  <a:latin typeface="Cambria Math" panose="02040503050406030204" pitchFamily="18" charset="0"/>
                                </a:rPr>
                                <m:t>𝑃</m:t>
                              </m:r>
                            </m:e>
                            <m:sup>
                              <m:d>
                                <m:dPr>
                                  <m:ctrlPr>
                                    <a:rPr lang="zh-TW" altLang="en-US" b="0" i="1">
                                      <a:solidFill>
                                        <a:srgbClr val="7030A0"/>
                                      </a:solidFill>
                                      <a:latin typeface="Cambria Math" panose="02040503050406030204" pitchFamily="18" charset="0"/>
                                    </a:rPr>
                                  </m:ctrlPr>
                                </m:dPr>
                                <m:e>
                                  <m:r>
                                    <a:rPr lang="zh-TW" altLang="en-US" b="0" i="1">
                                      <a:solidFill>
                                        <a:srgbClr val="7030A0"/>
                                      </a:solidFill>
                                      <a:latin typeface="Cambria Math" panose="02040503050406030204" pitchFamily="18" charset="0"/>
                                    </a:rPr>
                                    <m:t>𝑗</m:t>
                                  </m:r>
                                </m:e>
                              </m:d>
                            </m:sup>
                          </m:sSup>
                        </m:sub>
                      </m:sSub>
                      <m:r>
                        <a:rPr lang="zh-TW" altLang="en-US" b="0" i="0">
                          <a:solidFill>
                            <a:srgbClr val="7030A0"/>
                          </a:solidFill>
                          <a:latin typeface="Cambria Math" panose="02040503050406030204" pitchFamily="18" charset="0"/>
                        </a:rPr>
                        <m:t>=</m:t>
                      </m:r>
                      <m:f>
                        <m:fPr>
                          <m:ctrlPr>
                            <a:rPr lang="zh-TW" altLang="en-US" b="0" i="1">
                              <a:solidFill>
                                <a:srgbClr val="7030A0"/>
                              </a:solidFill>
                              <a:latin typeface="Cambria Math" panose="02040503050406030204" pitchFamily="18" charset="0"/>
                            </a:rPr>
                          </m:ctrlPr>
                        </m:fPr>
                        <m:num>
                          <m:r>
                            <a:rPr lang="zh-TW" altLang="en-US" b="0" i="0">
                              <a:solidFill>
                                <a:srgbClr val="7030A0"/>
                              </a:solidFill>
                              <a:latin typeface="Cambria Math" panose="02040503050406030204" pitchFamily="18" charset="0"/>
                            </a:rPr>
                            <m:t>1</m:t>
                          </m:r>
                        </m:num>
                        <m:den>
                          <m:r>
                            <a:rPr lang="zh-TW" altLang="en-US" b="0" i="0">
                              <a:solidFill>
                                <a:srgbClr val="7030A0"/>
                              </a:solidFill>
                              <a:latin typeface="Cambria Math" panose="02040503050406030204" pitchFamily="18" charset="0"/>
                            </a:rPr>
                            <m:t>2×</m:t>
                          </m:r>
                          <m:d>
                            <m:dPr>
                              <m:begChr m:val="|"/>
                              <m:endChr m:val="|"/>
                              <m:ctrlPr>
                                <a:rPr lang="zh-TW" altLang="en-US" b="0" i="1">
                                  <a:solidFill>
                                    <a:srgbClr val="7030A0"/>
                                  </a:solidFill>
                                  <a:latin typeface="Cambria Math" panose="02040503050406030204" pitchFamily="18" charset="0"/>
                                </a:rPr>
                              </m:ctrlPr>
                            </m:dPr>
                            <m:e>
                              <m:sSup>
                                <m:sSupPr>
                                  <m:ctrlPr>
                                    <a:rPr lang="zh-TW" altLang="en-US" b="0" i="1">
                                      <a:solidFill>
                                        <a:srgbClr val="7030A0"/>
                                      </a:solidFill>
                                      <a:latin typeface="Cambria Math" panose="02040503050406030204" pitchFamily="18" charset="0"/>
                                    </a:rPr>
                                  </m:ctrlPr>
                                </m:sSupPr>
                                <m:e>
                                  <m:r>
                                    <a:rPr lang="zh-TW" altLang="en-US" b="0" i="1">
                                      <a:solidFill>
                                        <a:srgbClr val="7030A0"/>
                                      </a:solidFill>
                                      <a:latin typeface="Cambria Math" panose="02040503050406030204" pitchFamily="18" charset="0"/>
                                    </a:rPr>
                                    <m:t>𝑆𝑃</m:t>
                                  </m:r>
                                </m:e>
                                <m:sup>
                                  <m:d>
                                    <m:dPr>
                                      <m:ctrlPr>
                                        <a:rPr lang="zh-TW" altLang="en-US" b="0" i="1">
                                          <a:solidFill>
                                            <a:srgbClr val="7030A0"/>
                                          </a:solidFill>
                                          <a:latin typeface="Cambria Math" panose="02040503050406030204" pitchFamily="18" charset="0"/>
                                        </a:rPr>
                                      </m:ctrlPr>
                                    </m:dPr>
                                    <m:e>
                                      <m:r>
                                        <a:rPr lang="zh-TW" altLang="en-US" b="0" i="1">
                                          <a:solidFill>
                                            <a:srgbClr val="7030A0"/>
                                          </a:solidFill>
                                          <a:latin typeface="Cambria Math" panose="02040503050406030204" pitchFamily="18" charset="0"/>
                                        </a:rPr>
                                        <m:t>𝑗</m:t>
                                      </m:r>
                                    </m:e>
                                  </m:d>
                                </m:sup>
                              </m:sSup>
                            </m:e>
                          </m:d>
                        </m:den>
                      </m:f>
                      <m:d>
                        <m:dPr>
                          <m:begChr m:val="{"/>
                          <m:endChr m:val="}"/>
                          <m:ctrlPr>
                            <a:rPr lang="zh-TW" altLang="en-US" b="0" i="1">
                              <a:solidFill>
                                <a:srgbClr val="7030A0"/>
                              </a:solidFill>
                              <a:latin typeface="Cambria Math" panose="02040503050406030204" pitchFamily="18" charset="0"/>
                            </a:rPr>
                          </m:ctrlPr>
                        </m:dPr>
                        <m:e>
                          <m:nary>
                            <m:naryPr>
                              <m:chr m:val="∑"/>
                              <m:limLoc m:val="subSup"/>
                              <m:ctrlPr>
                                <a:rPr lang="zh-TW" altLang="en-US" b="0" i="1">
                                  <a:solidFill>
                                    <a:srgbClr val="7030A0"/>
                                  </a:solidFill>
                                  <a:latin typeface="Cambria Math" panose="02040503050406030204" pitchFamily="18" charset="0"/>
                                </a:rPr>
                              </m:ctrlPr>
                            </m:naryPr>
                            <m:sub>
                              <m:r>
                                <a:rPr lang="zh-TW" altLang="en-US" b="0" i="1">
                                  <a:solidFill>
                                    <a:srgbClr val="7030A0"/>
                                  </a:solidFill>
                                  <a:latin typeface="Cambria Math" panose="02040503050406030204" pitchFamily="18" charset="0"/>
                                </a:rPr>
                                <m:t>𝑞</m:t>
                              </m:r>
                              <m:r>
                                <a:rPr lang="zh-TW" altLang="en-US" b="0" i="0">
                                  <a:solidFill>
                                    <a:srgbClr val="7030A0"/>
                                  </a:solidFill>
                                  <a:latin typeface="Cambria Math" panose="02040503050406030204" pitchFamily="18" charset="0"/>
                                </a:rPr>
                                <m:t>=1</m:t>
                              </m:r>
                            </m:sub>
                            <m:sup>
                              <m:d>
                                <m:dPr>
                                  <m:begChr m:val="|"/>
                                  <m:endChr m:val="|"/>
                                  <m:ctrlPr>
                                    <a:rPr lang="zh-TW" altLang="en-US" b="0" i="1">
                                      <a:solidFill>
                                        <a:srgbClr val="7030A0"/>
                                      </a:solidFill>
                                      <a:latin typeface="Cambria Math" panose="02040503050406030204" pitchFamily="18" charset="0"/>
                                    </a:rPr>
                                  </m:ctrlPr>
                                </m:dPr>
                                <m:e>
                                  <m:sSup>
                                    <m:sSupPr>
                                      <m:ctrlPr>
                                        <a:rPr lang="zh-TW" altLang="en-US" b="0" i="1">
                                          <a:solidFill>
                                            <a:srgbClr val="7030A0"/>
                                          </a:solidFill>
                                          <a:latin typeface="Cambria Math" panose="02040503050406030204" pitchFamily="18" charset="0"/>
                                        </a:rPr>
                                      </m:ctrlPr>
                                    </m:sSupPr>
                                    <m:e>
                                      <m:r>
                                        <a:rPr lang="zh-TW" altLang="en-US" b="0" i="1">
                                          <a:solidFill>
                                            <a:srgbClr val="7030A0"/>
                                          </a:solidFill>
                                          <a:latin typeface="Cambria Math" panose="02040503050406030204" pitchFamily="18" charset="0"/>
                                        </a:rPr>
                                        <m:t>𝑆𝑃</m:t>
                                      </m:r>
                                    </m:e>
                                    <m:sup>
                                      <m:d>
                                        <m:dPr>
                                          <m:ctrlPr>
                                            <a:rPr lang="zh-TW" altLang="en-US" b="0" i="1">
                                              <a:solidFill>
                                                <a:srgbClr val="7030A0"/>
                                              </a:solidFill>
                                              <a:latin typeface="Cambria Math" panose="02040503050406030204" pitchFamily="18" charset="0"/>
                                            </a:rPr>
                                          </m:ctrlPr>
                                        </m:dPr>
                                        <m:e>
                                          <m:r>
                                            <a:rPr lang="zh-TW" altLang="en-US" b="0" i="1">
                                              <a:solidFill>
                                                <a:srgbClr val="7030A0"/>
                                              </a:solidFill>
                                              <a:latin typeface="Cambria Math" panose="02040503050406030204" pitchFamily="18" charset="0"/>
                                            </a:rPr>
                                            <m:t>𝑗</m:t>
                                          </m:r>
                                        </m:e>
                                      </m:d>
                                    </m:sup>
                                  </m:sSup>
                                </m:e>
                              </m:d>
                            </m:sup>
                            <m:e>
                              <m:sSub>
                                <m:sSubPr>
                                  <m:ctrlPr>
                                    <a:rPr lang="zh-TW" altLang="en-US" b="0" i="1">
                                      <a:solidFill>
                                        <a:srgbClr val="7030A0"/>
                                      </a:solidFill>
                                      <a:latin typeface="Cambria Math" panose="02040503050406030204" pitchFamily="18" charset="0"/>
                                    </a:rPr>
                                  </m:ctrlPr>
                                </m:sSubPr>
                                <m:e>
                                  <m:r>
                                    <a:rPr lang="zh-TW" altLang="en-US" b="0" i="1">
                                      <a:solidFill>
                                        <a:srgbClr val="7030A0"/>
                                      </a:solidFill>
                                      <a:latin typeface="Cambria Math" panose="02040503050406030204" pitchFamily="18" charset="0"/>
                                    </a:rPr>
                                    <m:t>𝐼</m:t>
                                  </m:r>
                                </m:e>
                                <m:sub>
                                  <m:sSub>
                                    <m:sSubPr>
                                      <m:ctrlPr>
                                        <a:rPr lang="zh-TW" altLang="en-US" b="0" i="1">
                                          <a:solidFill>
                                            <a:srgbClr val="7030A0"/>
                                          </a:solidFill>
                                          <a:latin typeface="Cambria Math" panose="02040503050406030204" pitchFamily="18" charset="0"/>
                                        </a:rPr>
                                      </m:ctrlPr>
                                    </m:sSubPr>
                                    <m:e>
                                      <m:r>
                                        <a:rPr lang="zh-TW" altLang="en-US" b="1" i="0">
                                          <a:solidFill>
                                            <a:srgbClr val="7030A0"/>
                                          </a:solidFill>
                                          <a:latin typeface="Cambria Math" panose="02040503050406030204" pitchFamily="18" charset="0"/>
                                        </a:rPr>
                                        <m:t>𝐟</m:t>
                                      </m:r>
                                    </m:e>
                                    <m:sub>
                                      <m:r>
                                        <a:rPr lang="zh-TW" altLang="en-US" b="1" i="0">
                                          <a:solidFill>
                                            <a:srgbClr val="7030A0"/>
                                          </a:solidFill>
                                          <a:latin typeface="Cambria Math" panose="02040503050406030204" pitchFamily="18" charset="0"/>
                                        </a:rPr>
                                        <m:t>𝐢</m:t>
                                      </m:r>
                                    </m:sub>
                                  </m:sSub>
                                  <m:r>
                                    <a:rPr lang="zh-TW" altLang="en-US" b="0" i="0">
                                      <a:solidFill>
                                        <a:srgbClr val="7030A0"/>
                                      </a:solidFill>
                                      <a:latin typeface="Cambria Math" panose="02040503050406030204" pitchFamily="18" charset="0"/>
                                    </a:rPr>
                                    <m:t>→</m:t>
                                  </m:r>
                                  <m:sSubSup>
                                    <m:sSubSupPr>
                                      <m:ctrlPr>
                                        <a:rPr lang="zh-TW" altLang="en-US" b="0" i="1">
                                          <a:solidFill>
                                            <a:srgbClr val="7030A0"/>
                                          </a:solidFill>
                                          <a:latin typeface="Cambria Math" panose="02040503050406030204" pitchFamily="18" charset="0"/>
                                        </a:rPr>
                                      </m:ctrlPr>
                                    </m:sSubSupPr>
                                    <m:e>
                                      <m:r>
                                        <a:rPr lang="zh-TW" altLang="en-US" b="0" i="1">
                                          <a:solidFill>
                                            <a:srgbClr val="7030A0"/>
                                          </a:solidFill>
                                          <a:latin typeface="Cambria Math" panose="02040503050406030204" pitchFamily="18" charset="0"/>
                                        </a:rPr>
                                        <m:t>𝑆𝑃</m:t>
                                      </m:r>
                                    </m:e>
                                    <m:sub>
                                      <m:r>
                                        <a:rPr lang="zh-TW" altLang="en-US" b="0" i="1">
                                          <a:solidFill>
                                            <a:srgbClr val="7030A0"/>
                                          </a:solidFill>
                                          <a:latin typeface="Cambria Math" panose="02040503050406030204" pitchFamily="18" charset="0"/>
                                        </a:rPr>
                                        <m:t>𝑞</m:t>
                                      </m:r>
                                    </m:sub>
                                    <m:sup>
                                      <m:d>
                                        <m:dPr>
                                          <m:ctrlPr>
                                            <a:rPr lang="zh-TW" altLang="en-US" b="0" i="1">
                                              <a:solidFill>
                                                <a:srgbClr val="7030A0"/>
                                              </a:solidFill>
                                              <a:latin typeface="Cambria Math" panose="02040503050406030204" pitchFamily="18" charset="0"/>
                                            </a:rPr>
                                          </m:ctrlPr>
                                        </m:dPr>
                                        <m:e>
                                          <m:r>
                                            <a:rPr lang="zh-TW" altLang="en-US" b="0" i="1">
                                              <a:solidFill>
                                                <a:srgbClr val="7030A0"/>
                                              </a:solidFill>
                                              <a:latin typeface="Cambria Math" panose="02040503050406030204" pitchFamily="18" charset="0"/>
                                            </a:rPr>
                                            <m:t>𝑗</m:t>
                                          </m:r>
                                        </m:e>
                                      </m:d>
                                    </m:sup>
                                  </m:sSubSup>
                                </m:sub>
                              </m:sSub>
                              <m:r>
                                <a:rPr lang="zh-TW" altLang="en-US" b="0" i="0">
                                  <a:solidFill>
                                    <a:srgbClr val="7030A0"/>
                                  </a:solidFill>
                                  <a:latin typeface="Cambria Math" panose="02040503050406030204" pitchFamily="18" charset="0"/>
                                </a:rPr>
                                <m:t>+</m:t>
                              </m:r>
                              <m:sSub>
                                <m:sSubPr>
                                  <m:ctrlPr>
                                    <a:rPr lang="zh-TW" altLang="en-US" b="0" i="1">
                                      <a:solidFill>
                                        <a:srgbClr val="7030A0"/>
                                      </a:solidFill>
                                      <a:latin typeface="Cambria Math" panose="02040503050406030204" pitchFamily="18" charset="0"/>
                                    </a:rPr>
                                  </m:ctrlPr>
                                </m:sSubPr>
                                <m:e>
                                  <m:r>
                                    <a:rPr lang="zh-TW" altLang="en-US" b="0" i="1">
                                      <a:solidFill>
                                        <a:srgbClr val="7030A0"/>
                                      </a:solidFill>
                                      <a:latin typeface="Cambria Math" panose="02040503050406030204" pitchFamily="18" charset="0"/>
                                    </a:rPr>
                                    <m:t>𝐼</m:t>
                                  </m:r>
                                </m:e>
                                <m:sub>
                                  <m:sSubSup>
                                    <m:sSubSupPr>
                                      <m:ctrlPr>
                                        <a:rPr lang="zh-TW" altLang="en-US" b="0" i="1">
                                          <a:solidFill>
                                            <a:srgbClr val="7030A0"/>
                                          </a:solidFill>
                                          <a:latin typeface="Cambria Math" panose="02040503050406030204" pitchFamily="18" charset="0"/>
                                        </a:rPr>
                                      </m:ctrlPr>
                                    </m:sSubSupPr>
                                    <m:e>
                                      <m:r>
                                        <a:rPr lang="zh-TW" altLang="en-US" b="0" i="1">
                                          <a:solidFill>
                                            <a:srgbClr val="7030A0"/>
                                          </a:solidFill>
                                          <a:latin typeface="Cambria Math" panose="02040503050406030204" pitchFamily="18" charset="0"/>
                                        </a:rPr>
                                        <m:t>𝑆𝑃</m:t>
                                      </m:r>
                                    </m:e>
                                    <m:sub>
                                      <m:r>
                                        <a:rPr lang="zh-TW" altLang="en-US" b="0" i="1">
                                          <a:solidFill>
                                            <a:srgbClr val="7030A0"/>
                                          </a:solidFill>
                                          <a:latin typeface="Cambria Math" panose="02040503050406030204" pitchFamily="18" charset="0"/>
                                        </a:rPr>
                                        <m:t>𝑞</m:t>
                                      </m:r>
                                    </m:sub>
                                    <m:sup>
                                      <m:d>
                                        <m:dPr>
                                          <m:ctrlPr>
                                            <a:rPr lang="zh-TW" altLang="en-US" b="0" i="1">
                                              <a:solidFill>
                                                <a:srgbClr val="7030A0"/>
                                              </a:solidFill>
                                              <a:latin typeface="Cambria Math" panose="02040503050406030204" pitchFamily="18" charset="0"/>
                                            </a:rPr>
                                          </m:ctrlPr>
                                        </m:dPr>
                                        <m:e>
                                          <m:r>
                                            <a:rPr lang="zh-TW" altLang="en-US" b="0" i="1">
                                              <a:solidFill>
                                                <a:srgbClr val="7030A0"/>
                                              </a:solidFill>
                                              <a:latin typeface="Cambria Math" panose="02040503050406030204" pitchFamily="18" charset="0"/>
                                            </a:rPr>
                                            <m:t>𝑗</m:t>
                                          </m:r>
                                        </m:e>
                                      </m:d>
                                    </m:sup>
                                  </m:sSubSup>
                                  <m:r>
                                    <a:rPr lang="zh-TW" altLang="en-US" b="0" i="0">
                                      <a:solidFill>
                                        <a:srgbClr val="7030A0"/>
                                      </a:solidFill>
                                      <a:latin typeface="Cambria Math" panose="02040503050406030204" pitchFamily="18" charset="0"/>
                                    </a:rPr>
                                    <m:t>→</m:t>
                                  </m:r>
                                  <m:sSub>
                                    <m:sSubPr>
                                      <m:ctrlPr>
                                        <a:rPr lang="zh-TW" altLang="en-US" b="0" i="1">
                                          <a:solidFill>
                                            <a:srgbClr val="7030A0"/>
                                          </a:solidFill>
                                          <a:latin typeface="Cambria Math" panose="02040503050406030204" pitchFamily="18" charset="0"/>
                                        </a:rPr>
                                      </m:ctrlPr>
                                    </m:sSubPr>
                                    <m:e>
                                      <m:r>
                                        <a:rPr lang="zh-TW" altLang="en-US" b="1" i="0">
                                          <a:solidFill>
                                            <a:srgbClr val="7030A0"/>
                                          </a:solidFill>
                                          <a:latin typeface="Cambria Math" panose="02040503050406030204" pitchFamily="18" charset="0"/>
                                        </a:rPr>
                                        <m:t>𝐟</m:t>
                                      </m:r>
                                    </m:e>
                                    <m:sub>
                                      <m:r>
                                        <a:rPr lang="zh-TW" altLang="en-US" b="1" i="0">
                                          <a:solidFill>
                                            <a:srgbClr val="7030A0"/>
                                          </a:solidFill>
                                          <a:latin typeface="Cambria Math" panose="02040503050406030204" pitchFamily="18" charset="0"/>
                                        </a:rPr>
                                        <m:t>𝐢</m:t>
                                      </m:r>
                                    </m:sub>
                                  </m:sSub>
                                </m:sub>
                              </m:sSub>
                            </m:e>
                          </m:nary>
                        </m:e>
                      </m:d>
                    </m:oMath>
                  </m:oMathPara>
                </a14:m>
                <a:endParaRPr lang="zh-TW" altLang="en-US" dirty="0"/>
              </a:p>
            </p:txBody>
          </p:sp>
        </mc:Choice>
        <mc:Fallback xmlns="">
          <p:sp>
            <p:nvSpPr>
              <p:cNvPr id="4" name="矩形 3"/>
              <p:cNvSpPr>
                <a:spLocks noRot="1" noChangeAspect="1" noMove="1" noResize="1" noEditPoints="1" noAdjustHandles="1" noChangeArrowheads="1" noChangeShapeType="1" noTextEdit="1"/>
              </p:cNvSpPr>
              <p:nvPr/>
            </p:nvSpPr>
            <p:spPr>
              <a:xfrm>
                <a:off x="2245225" y="1873006"/>
                <a:ext cx="5508104" cy="811761"/>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406020" y="1382006"/>
                <a:ext cx="3314305" cy="4504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i="1">
                          <a:latin typeface="Cambria Math" panose="02040503050406030204" pitchFamily="18" charset="0"/>
                        </a:rPr>
                        <m:t>𝑔</m:t>
                      </m:r>
                      <m:sSub>
                        <m:sSubPr>
                          <m:ctrlPr>
                            <a:rPr lang="zh-TW" altLang="en-US" i="1">
                              <a:latin typeface="Cambria Math" panose="02040503050406030204" pitchFamily="18" charset="0"/>
                            </a:rPr>
                          </m:ctrlPr>
                        </m:sSubPr>
                        <m:e>
                          <m:d>
                            <m:dPr>
                              <m:endChr m:val=""/>
                              <m:ctrlPr>
                                <a:rPr lang="zh-TW" altLang="en-US" i="1">
                                  <a:latin typeface="Cambria Math" panose="02040503050406030204" pitchFamily="18" charset="0"/>
                                </a:rPr>
                              </m:ctrlPr>
                            </m:dPr>
                            <m:e>
                              <m:r>
                                <a:rPr lang="zh-TW" altLang="en-US" b="1" i="0">
                                  <a:latin typeface="Cambria Math" panose="02040503050406030204" pitchFamily="18" charset="0"/>
                                </a:rPr>
                                <m:t>𝐟</m:t>
                              </m:r>
                            </m:e>
                          </m:d>
                        </m:e>
                        <m:sub>
                          <m:r>
                            <a:rPr lang="zh-TW" altLang="en-US" b="1" i="0">
                              <a:latin typeface="Cambria Math" panose="02040503050406030204" pitchFamily="18" charset="0"/>
                            </a:rPr>
                            <m:t>𝐢</m:t>
                          </m:r>
                        </m:sub>
                      </m:sSub>
                      <m:r>
                        <a:rPr lang="zh-TW" altLang="en-US" b="0" i="0">
                          <a:latin typeface="Cambria Math" panose="02040503050406030204" pitchFamily="18" charset="0"/>
                        </a:rPr>
                        <m:t>→</m:t>
                      </m:r>
                      <m:sSup>
                        <m:sSupPr>
                          <m:ctrlPr>
                            <a:rPr lang="zh-TW" altLang="en-US" b="0" i="1">
                              <a:latin typeface="Cambria Math" panose="02040503050406030204" pitchFamily="18" charset="0"/>
                            </a:rPr>
                          </m:ctrlPr>
                        </m:sSupPr>
                        <m:e>
                          <m:r>
                            <a:rPr lang="zh-TW" altLang="en-US" b="1" i="0">
                              <a:latin typeface="Cambria Math" panose="02040503050406030204" pitchFamily="18" charset="0"/>
                            </a:rPr>
                            <m:t>𝐭</m:t>
                          </m:r>
                        </m:e>
                        <m:sup>
                          <m:d>
                            <m:dPr>
                              <m:ctrlPr>
                                <a:rPr lang="zh-TW" altLang="en-US" b="1" i="1">
                                  <a:latin typeface="Cambria Math" panose="02040503050406030204" pitchFamily="18" charset="0"/>
                                </a:rPr>
                              </m:ctrlPr>
                            </m:dPr>
                            <m:e>
                              <m:r>
                                <a:rPr lang="zh-TW" altLang="en-US" b="1" i="0">
                                  <a:latin typeface="Cambria Math" panose="02040503050406030204" pitchFamily="18" charset="0"/>
                                </a:rPr>
                                <m:t>𝐣</m:t>
                              </m:r>
                            </m:e>
                          </m:d>
                        </m:sup>
                      </m:sSup>
                      <m:r>
                        <a:rPr lang="zh-TW" altLang="en-US" b="0" i="0">
                          <a:latin typeface="Cambria Math" panose="02040503050406030204" pitchFamily="18" charset="0"/>
                        </a:rPr>
                        <m:t>)=</m:t>
                      </m:r>
                      <m:sSub>
                        <m:sSubPr>
                          <m:ctrlPr>
                            <a:rPr lang="zh-TW" altLang="en-US" b="0" i="1">
                              <a:latin typeface="Cambria Math" panose="02040503050406030204" pitchFamily="18" charset="0"/>
                            </a:rPr>
                          </m:ctrlPr>
                        </m:sSubPr>
                        <m:e>
                          <m:r>
                            <m:rPr>
                              <m:sty m:val="p"/>
                            </m:rPr>
                            <a:rPr lang="zh-TW" altLang="en-US" b="0" i="0">
                              <a:latin typeface="Cambria Math" panose="02040503050406030204" pitchFamily="18" charset="0"/>
                            </a:rPr>
                            <m:t>I</m:t>
                          </m:r>
                        </m:e>
                        <m:sub>
                          <m:sSub>
                            <m:sSubPr>
                              <m:ctrlPr>
                                <a:rPr lang="zh-TW" altLang="en-US" b="0" i="1">
                                  <a:latin typeface="Cambria Math" panose="02040503050406030204" pitchFamily="18" charset="0"/>
                                </a:rPr>
                              </m:ctrlPr>
                            </m:sSubPr>
                            <m:e>
                              <m:r>
                                <a:rPr lang="zh-TW" altLang="en-US" b="1" i="0">
                                  <a:latin typeface="Cambria Math" panose="02040503050406030204" pitchFamily="18" charset="0"/>
                                </a:rPr>
                                <m:t>𝐟</m:t>
                              </m:r>
                            </m:e>
                            <m:sub>
                              <m:r>
                                <a:rPr lang="zh-TW" altLang="en-US" b="1" i="0">
                                  <a:latin typeface="Cambria Math" panose="02040503050406030204" pitchFamily="18" charset="0"/>
                                </a:rPr>
                                <m:t>𝐢</m:t>
                              </m:r>
                            </m:sub>
                          </m:sSub>
                          <m:r>
                            <a:rPr lang="zh-TW" altLang="en-US" b="0" i="0">
                              <a:latin typeface="Cambria Math" panose="02040503050406030204" pitchFamily="18" charset="0"/>
                            </a:rPr>
                            <m:t>→</m:t>
                          </m:r>
                          <m:sSup>
                            <m:sSupPr>
                              <m:ctrlPr>
                                <a:rPr lang="zh-TW" altLang="en-US" b="0" i="1">
                                  <a:latin typeface="Cambria Math" panose="02040503050406030204" pitchFamily="18" charset="0"/>
                                </a:rPr>
                              </m:ctrlPr>
                            </m:sSupPr>
                            <m:e>
                              <m:r>
                                <a:rPr lang="zh-TW" altLang="en-US" b="1" i="0">
                                  <a:latin typeface="Cambria Math" panose="02040503050406030204" pitchFamily="18" charset="0"/>
                                </a:rPr>
                                <m:t>𝐭</m:t>
                              </m:r>
                            </m:e>
                            <m:sup>
                              <m:d>
                                <m:dPr>
                                  <m:ctrlPr>
                                    <a:rPr lang="zh-TW" altLang="en-US" b="1" i="1">
                                      <a:latin typeface="Cambria Math" panose="02040503050406030204" pitchFamily="18" charset="0"/>
                                    </a:rPr>
                                  </m:ctrlPr>
                                </m:dPr>
                                <m:e>
                                  <m:r>
                                    <a:rPr lang="zh-TW" altLang="en-US" b="1" i="0">
                                      <a:latin typeface="Cambria Math" panose="02040503050406030204" pitchFamily="18" charset="0"/>
                                    </a:rPr>
                                    <m:t>𝐣</m:t>
                                  </m:r>
                                </m:e>
                              </m:d>
                            </m:sup>
                          </m:sSup>
                        </m:sub>
                      </m:sSub>
                      <m:r>
                        <a:rPr lang="zh-TW" altLang="en-US" b="0" i="0">
                          <a:latin typeface="Cambria Math" panose="02040503050406030204" pitchFamily="18" charset="0"/>
                        </a:rPr>
                        <m:t>−</m:t>
                      </m:r>
                      <m:sSub>
                        <m:sSubPr>
                          <m:ctrlPr>
                            <a:rPr lang="zh-TW" altLang="en-US" b="0" i="1" smtClean="0">
                              <a:solidFill>
                                <a:srgbClr val="7030A0"/>
                              </a:solidFill>
                              <a:latin typeface="Cambria Math" panose="02040503050406030204" pitchFamily="18" charset="0"/>
                            </a:rPr>
                          </m:ctrlPr>
                        </m:sSubPr>
                        <m:e>
                          <m:r>
                            <m:rPr>
                              <m:sty m:val="p"/>
                            </m:rPr>
                            <a:rPr lang="zh-TW" altLang="en-US" b="0" i="0">
                              <a:solidFill>
                                <a:srgbClr val="7030A0"/>
                              </a:solidFill>
                              <a:latin typeface="Cambria Math" panose="02040503050406030204" pitchFamily="18" charset="0"/>
                            </a:rPr>
                            <m:t>R</m:t>
                          </m:r>
                        </m:e>
                        <m:sub>
                          <m:sSub>
                            <m:sSubPr>
                              <m:ctrlPr>
                                <a:rPr lang="zh-TW" altLang="en-US" b="0" i="1">
                                  <a:solidFill>
                                    <a:srgbClr val="7030A0"/>
                                  </a:solidFill>
                                  <a:latin typeface="Cambria Math" panose="02040503050406030204" pitchFamily="18" charset="0"/>
                                </a:rPr>
                              </m:ctrlPr>
                            </m:sSubPr>
                            <m:e>
                              <m:r>
                                <a:rPr lang="zh-TW" altLang="en-US" b="1" i="0">
                                  <a:solidFill>
                                    <a:srgbClr val="7030A0"/>
                                  </a:solidFill>
                                  <a:latin typeface="Cambria Math" panose="02040503050406030204" pitchFamily="18" charset="0"/>
                                </a:rPr>
                                <m:t>𝐟</m:t>
                              </m:r>
                            </m:e>
                            <m:sub>
                              <m:r>
                                <a:rPr lang="zh-TW" altLang="en-US" b="1" i="0">
                                  <a:solidFill>
                                    <a:srgbClr val="7030A0"/>
                                  </a:solidFill>
                                  <a:latin typeface="Cambria Math" panose="02040503050406030204" pitchFamily="18" charset="0"/>
                                </a:rPr>
                                <m:t>𝐢</m:t>
                              </m:r>
                            </m:sub>
                          </m:sSub>
                          <m:r>
                            <a:rPr lang="zh-TW" altLang="en-US" b="0" i="0">
                              <a:solidFill>
                                <a:srgbClr val="7030A0"/>
                              </a:solidFill>
                              <a:latin typeface="Cambria Math" panose="02040503050406030204" pitchFamily="18" charset="0"/>
                            </a:rPr>
                            <m:t>→</m:t>
                          </m:r>
                          <m:r>
                            <m:rPr>
                              <m:sty m:val="p"/>
                            </m:rPr>
                            <a:rPr lang="zh-TW" altLang="en-US" b="0" i="0">
                              <a:solidFill>
                                <a:srgbClr val="7030A0"/>
                              </a:solidFill>
                              <a:latin typeface="Cambria Math" panose="02040503050406030204" pitchFamily="18" charset="0"/>
                            </a:rPr>
                            <m:t>S</m:t>
                          </m:r>
                          <m:sSup>
                            <m:sSupPr>
                              <m:ctrlPr>
                                <a:rPr lang="zh-TW" altLang="en-US" b="0" i="1">
                                  <a:solidFill>
                                    <a:srgbClr val="7030A0"/>
                                  </a:solidFill>
                                  <a:latin typeface="Cambria Math" panose="02040503050406030204" pitchFamily="18" charset="0"/>
                                </a:rPr>
                              </m:ctrlPr>
                            </m:sSupPr>
                            <m:e>
                              <m:r>
                                <m:rPr>
                                  <m:sty m:val="p"/>
                                </m:rPr>
                                <a:rPr lang="zh-TW" altLang="en-US" b="0" i="0">
                                  <a:solidFill>
                                    <a:srgbClr val="7030A0"/>
                                  </a:solidFill>
                                  <a:latin typeface="Cambria Math" panose="02040503050406030204" pitchFamily="18" charset="0"/>
                                </a:rPr>
                                <m:t>P</m:t>
                              </m:r>
                            </m:e>
                            <m:sup>
                              <m:d>
                                <m:dPr>
                                  <m:ctrlPr>
                                    <a:rPr lang="zh-TW" altLang="en-US" b="0" i="1">
                                      <a:solidFill>
                                        <a:srgbClr val="7030A0"/>
                                      </a:solidFill>
                                      <a:latin typeface="Cambria Math" panose="02040503050406030204" pitchFamily="18" charset="0"/>
                                    </a:rPr>
                                  </m:ctrlPr>
                                </m:dPr>
                                <m:e>
                                  <m:r>
                                    <m:rPr>
                                      <m:sty m:val="p"/>
                                    </m:rPr>
                                    <a:rPr lang="zh-TW" altLang="en-US" b="0" i="0">
                                      <a:solidFill>
                                        <a:srgbClr val="7030A0"/>
                                      </a:solidFill>
                                      <a:latin typeface="Cambria Math" panose="02040503050406030204" pitchFamily="18" charset="0"/>
                                    </a:rPr>
                                    <m:t>j</m:t>
                                  </m:r>
                                </m:e>
                              </m:d>
                            </m:sup>
                          </m:sSup>
                        </m:sub>
                      </m:sSub>
                    </m:oMath>
                  </m:oMathPara>
                </a14:m>
                <a:endParaRPr lang="zh-TW" altLang="en-US" dirty="0"/>
              </a:p>
            </p:txBody>
          </p:sp>
        </mc:Choice>
        <mc:Fallback xmlns="">
          <p:sp>
            <p:nvSpPr>
              <p:cNvPr id="5" name="矩形 4"/>
              <p:cNvSpPr>
                <a:spLocks noRot="1" noChangeAspect="1" noMove="1" noResize="1" noEditPoints="1" noAdjustHandles="1" noChangeArrowheads="1" noChangeShapeType="1" noTextEdit="1"/>
              </p:cNvSpPr>
              <p:nvPr/>
            </p:nvSpPr>
            <p:spPr>
              <a:xfrm>
                <a:off x="2406020" y="1382006"/>
                <a:ext cx="3314305" cy="450444"/>
              </a:xfrm>
              <a:prstGeom prst="rect">
                <a:avLst/>
              </a:prstGeom>
              <a:blipFill>
                <a:blip r:embed="rId3"/>
                <a:stretch>
                  <a:fillRect l="-4604" t="-91892" b="-140541"/>
                </a:stretch>
              </a:blipFill>
            </p:spPr>
            <p:txBody>
              <a:bodyPr/>
              <a:lstStyle/>
              <a:p>
                <a:r>
                  <a:rPr lang="zh-TW" altLang="en-US">
                    <a:noFill/>
                  </a:rPr>
                  <a:t> </a:t>
                </a:r>
              </a:p>
            </p:txBody>
          </p:sp>
        </mc:Fallback>
      </mc:AlternateContent>
      <p:sp>
        <p:nvSpPr>
          <p:cNvPr id="6" name="文字方塊 5"/>
          <p:cNvSpPr txBox="1"/>
          <p:nvPr/>
        </p:nvSpPr>
        <p:spPr>
          <a:xfrm>
            <a:off x="1093097" y="1422562"/>
            <a:ext cx="1569660"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增益資訊量：</a:t>
            </a:r>
            <a:endParaRPr lang="zh-TW" altLang="en-US" dirty="0">
              <a:latin typeface="微軟正黑體" panose="020B0604030504040204" pitchFamily="34" charset="-120"/>
              <a:ea typeface="微軟正黑體" panose="020B0604030504040204" pitchFamily="34" charset="-120"/>
            </a:endParaRPr>
          </a:p>
        </p:txBody>
      </p:sp>
      <p:sp>
        <p:nvSpPr>
          <p:cNvPr id="7" name="文字方塊 6"/>
          <p:cNvSpPr txBox="1"/>
          <p:nvPr/>
        </p:nvSpPr>
        <p:spPr>
          <a:xfrm>
            <a:off x="1093097" y="2094220"/>
            <a:ext cx="1569660"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冗</a:t>
            </a:r>
            <a:r>
              <a:rPr lang="zh-TW" altLang="en-US" dirty="0">
                <a:latin typeface="微軟正黑體" panose="020B0604030504040204" pitchFamily="34" charset="-120"/>
                <a:ea typeface="微軟正黑體" panose="020B0604030504040204" pitchFamily="34" charset="-120"/>
              </a:rPr>
              <a:t>餘</a:t>
            </a:r>
            <a:r>
              <a:rPr lang="zh-TW" altLang="en-US" dirty="0" smtClean="0">
                <a:latin typeface="微軟正黑體" panose="020B0604030504040204" pitchFamily="34" charset="-120"/>
                <a:ea typeface="微軟正黑體" panose="020B0604030504040204" pitchFamily="34" charset="-120"/>
              </a:rPr>
              <a:t>資訊量：</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8" name="矩形 7"/>
              <p:cNvSpPr/>
              <p:nvPr/>
            </p:nvSpPr>
            <p:spPr>
              <a:xfrm>
                <a:off x="2406020" y="2987484"/>
                <a:ext cx="28800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TW" altLang="en-US">
                          <a:latin typeface="Cambria Math" panose="02040503050406030204" pitchFamily="18" charset="0"/>
                        </a:rPr>
                        <m:t>ρ</m:t>
                      </m:r>
                      <m:d>
                        <m:dPr>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r>
                                <a:rPr lang="zh-TW" altLang="en-US" i="1">
                                  <a:latin typeface="Cambria Math" panose="02040503050406030204" pitchFamily="18" charset="0"/>
                                </a:rPr>
                                <m:t>𝛷</m:t>
                              </m:r>
                            </m:e>
                            <m:sub>
                              <m:r>
                                <a:rPr lang="zh-TW" altLang="en-US" i="1">
                                  <a:latin typeface="Cambria Math" panose="02040503050406030204" pitchFamily="18" charset="0"/>
                                </a:rPr>
                                <m:t>𝑘</m:t>
                              </m:r>
                            </m:sub>
                          </m:sSub>
                        </m:e>
                      </m:d>
                      <m:r>
                        <a:rPr lang="zh-TW" altLang="en-US" i="0">
                          <a:latin typeface="Cambria Math" panose="02040503050406030204" pitchFamily="18" charset="0"/>
                        </a:rPr>
                        <m:t>=</m:t>
                      </m:r>
                      <m:r>
                        <m:rPr>
                          <m:sty m:val="p"/>
                        </m:rPr>
                        <a:rPr lang="zh-TW" altLang="en-US" i="0" smtClean="0">
                          <a:solidFill>
                            <a:srgbClr val="FF0000"/>
                          </a:solidFill>
                          <a:latin typeface="Cambria Math" panose="02040503050406030204" pitchFamily="18" charset="0"/>
                        </a:rPr>
                        <m:t>ω</m:t>
                      </m:r>
                      <m:d>
                        <m:dPr>
                          <m:ctrlPr>
                            <a:rPr lang="zh-TW" altLang="en-US" i="1">
                              <a:solidFill>
                                <a:srgbClr val="FF0000"/>
                              </a:solidFill>
                              <a:latin typeface="Cambria Math" panose="02040503050406030204" pitchFamily="18" charset="0"/>
                            </a:rPr>
                          </m:ctrlPr>
                        </m:dPr>
                        <m:e>
                          <m:sSub>
                            <m:sSubPr>
                              <m:ctrlPr>
                                <a:rPr lang="zh-TW" altLang="en-US" i="1">
                                  <a:solidFill>
                                    <a:srgbClr val="FF0000"/>
                                  </a:solidFill>
                                  <a:latin typeface="Cambria Math" panose="02040503050406030204" pitchFamily="18" charset="0"/>
                                </a:rPr>
                              </m:ctrlPr>
                            </m:sSubPr>
                            <m:e>
                              <m:r>
                                <a:rPr lang="zh-TW" altLang="en-US" i="1">
                                  <a:solidFill>
                                    <a:srgbClr val="FF0000"/>
                                  </a:solidFill>
                                  <a:latin typeface="Cambria Math" panose="02040503050406030204" pitchFamily="18" charset="0"/>
                                </a:rPr>
                                <m:t>𝛷</m:t>
                              </m:r>
                            </m:e>
                            <m:sub>
                              <m:r>
                                <a:rPr lang="zh-TW" altLang="en-US" i="1">
                                  <a:solidFill>
                                    <a:srgbClr val="FF0000"/>
                                  </a:solidFill>
                                  <a:latin typeface="Cambria Math" panose="02040503050406030204" pitchFamily="18" charset="0"/>
                                </a:rPr>
                                <m:t>𝑘</m:t>
                              </m:r>
                            </m:sub>
                          </m:sSub>
                        </m:e>
                      </m:d>
                      <m:sSub>
                        <m:sSubPr>
                          <m:ctrlPr>
                            <a:rPr lang="zh-TW" altLang="en-US" i="1" smtClean="0">
                              <a:solidFill>
                                <a:srgbClr val="0070C0"/>
                              </a:solidFill>
                              <a:latin typeface="Cambria Math" panose="02040503050406030204" pitchFamily="18" charset="0"/>
                            </a:rPr>
                          </m:ctrlPr>
                        </m:sSubPr>
                        <m:e>
                          <m:r>
                            <a:rPr lang="zh-TW" altLang="en-US" i="0" smtClean="0">
                              <a:solidFill>
                                <a:schemeClr val="tx1"/>
                              </a:solidFill>
                              <a:latin typeface="Cambria Math" panose="02040503050406030204" pitchFamily="18" charset="0"/>
                            </a:rPr>
                            <m:t>.</m:t>
                          </m:r>
                          <m:r>
                            <a:rPr lang="zh-TW" altLang="en-US" i="1">
                              <a:solidFill>
                                <a:srgbClr val="0070C0"/>
                              </a:solidFill>
                              <a:latin typeface="Cambria Math" panose="02040503050406030204" pitchFamily="18" charset="0"/>
                            </a:rPr>
                            <m:t>𝑔</m:t>
                          </m:r>
                        </m:e>
                        <m:sub>
                          <m:r>
                            <a:rPr lang="zh-TW" altLang="en-US" i="1">
                              <a:solidFill>
                                <a:srgbClr val="0070C0"/>
                              </a:solidFill>
                              <a:latin typeface="Cambria Math" panose="02040503050406030204" pitchFamily="18" charset="0"/>
                            </a:rPr>
                            <m:t>𝑠𝑢𝑚</m:t>
                          </m:r>
                        </m:sub>
                      </m:sSub>
                      <m:d>
                        <m:dPr>
                          <m:ctrlPr>
                            <a:rPr lang="zh-TW" altLang="en-US" i="1">
                              <a:solidFill>
                                <a:srgbClr val="0070C0"/>
                              </a:solidFill>
                              <a:latin typeface="Cambria Math" panose="02040503050406030204" pitchFamily="18" charset="0"/>
                            </a:rPr>
                          </m:ctrlPr>
                        </m:dPr>
                        <m:e>
                          <m:sSub>
                            <m:sSubPr>
                              <m:ctrlPr>
                                <a:rPr lang="zh-TW" altLang="en-US" i="1">
                                  <a:solidFill>
                                    <a:srgbClr val="0070C0"/>
                                  </a:solidFill>
                                  <a:latin typeface="Cambria Math" panose="02040503050406030204" pitchFamily="18" charset="0"/>
                                </a:rPr>
                              </m:ctrlPr>
                            </m:sSubPr>
                            <m:e>
                              <m:r>
                                <a:rPr lang="zh-TW" altLang="en-US" i="1">
                                  <a:solidFill>
                                    <a:srgbClr val="0070C0"/>
                                  </a:solidFill>
                                  <a:latin typeface="Cambria Math" panose="02040503050406030204" pitchFamily="18" charset="0"/>
                                </a:rPr>
                                <m:t>𝛷</m:t>
                              </m:r>
                            </m:e>
                            <m:sub>
                              <m:r>
                                <a:rPr lang="zh-TW" altLang="en-US" i="1">
                                  <a:solidFill>
                                    <a:srgbClr val="0070C0"/>
                                  </a:solidFill>
                                  <a:latin typeface="Cambria Math" panose="02040503050406030204" pitchFamily="18" charset="0"/>
                                </a:rPr>
                                <m:t>𝑘</m:t>
                              </m:r>
                            </m:sub>
                          </m:sSub>
                        </m:e>
                      </m:d>
                    </m:oMath>
                  </m:oMathPara>
                </a14:m>
                <a:endParaRPr lang="zh-TW"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406020" y="2987484"/>
                <a:ext cx="2880019" cy="369332"/>
              </a:xfrm>
              <a:prstGeom prst="rect">
                <a:avLst/>
              </a:prstGeom>
              <a:blipFill>
                <a:blip r:embed="rId4"/>
                <a:stretch>
                  <a:fillRect b="-8197"/>
                </a:stretch>
              </a:blipFill>
            </p:spPr>
            <p:txBody>
              <a:bodyPr/>
              <a:lstStyle/>
              <a:p>
                <a:r>
                  <a:rPr lang="zh-TW" altLang="en-US">
                    <a:noFill/>
                  </a:rPr>
                  <a:t> </a:t>
                </a:r>
              </a:p>
            </p:txBody>
          </p:sp>
        </mc:Fallback>
      </mc:AlternateContent>
      <p:sp>
        <p:nvSpPr>
          <p:cNvPr id="9" name="文字方塊 8"/>
          <p:cNvSpPr txBox="1"/>
          <p:nvPr/>
        </p:nvSpPr>
        <p:spPr>
          <a:xfrm>
            <a:off x="1208513" y="2987484"/>
            <a:ext cx="1338828"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貢獻指數：</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0" name="矩形 9"/>
              <p:cNvSpPr/>
              <p:nvPr/>
            </p:nvSpPr>
            <p:spPr>
              <a:xfrm>
                <a:off x="2406020" y="3542482"/>
                <a:ext cx="2021964" cy="6765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TW" altLang="en-US" smtClean="0">
                          <a:solidFill>
                            <a:srgbClr val="FF0000"/>
                          </a:solidFill>
                          <a:latin typeface="Cambria Math" panose="02040503050406030204" pitchFamily="18" charset="0"/>
                        </a:rPr>
                        <m:t>ω</m:t>
                      </m:r>
                      <m:d>
                        <m:dPr>
                          <m:ctrlPr>
                            <a:rPr lang="zh-TW" altLang="en-US" i="1">
                              <a:solidFill>
                                <a:srgbClr val="FF0000"/>
                              </a:solidFill>
                              <a:latin typeface="Cambria Math" panose="02040503050406030204" pitchFamily="18" charset="0"/>
                            </a:rPr>
                          </m:ctrlPr>
                        </m:dPr>
                        <m:e>
                          <m:sSub>
                            <m:sSubPr>
                              <m:ctrlPr>
                                <a:rPr lang="zh-TW" altLang="en-US" i="1">
                                  <a:solidFill>
                                    <a:srgbClr val="FF0000"/>
                                  </a:solidFill>
                                  <a:latin typeface="Cambria Math" panose="02040503050406030204" pitchFamily="18" charset="0"/>
                                </a:rPr>
                              </m:ctrlPr>
                            </m:sSubPr>
                            <m:e>
                              <m:r>
                                <a:rPr lang="zh-TW" altLang="en-US" i="1">
                                  <a:solidFill>
                                    <a:srgbClr val="FF0000"/>
                                  </a:solidFill>
                                  <a:latin typeface="Cambria Math" panose="02040503050406030204" pitchFamily="18" charset="0"/>
                                </a:rPr>
                                <m:t>𝛷</m:t>
                              </m:r>
                            </m:e>
                            <m:sub>
                              <m:r>
                                <a:rPr lang="zh-TW" altLang="en-US" i="1">
                                  <a:solidFill>
                                    <a:srgbClr val="FF0000"/>
                                  </a:solidFill>
                                  <a:latin typeface="Cambria Math" panose="02040503050406030204" pitchFamily="18" charset="0"/>
                                </a:rPr>
                                <m:t>𝑘</m:t>
                              </m:r>
                            </m:sub>
                          </m:sSub>
                        </m:e>
                      </m:d>
                      <m:r>
                        <a:rPr lang="zh-TW" altLang="en-US" i="0">
                          <a:solidFill>
                            <a:srgbClr val="FF0000"/>
                          </a:solidFill>
                          <a:latin typeface="Cambria Math" panose="02040503050406030204" pitchFamily="18" charset="0"/>
                        </a:rPr>
                        <m:t>=</m:t>
                      </m:r>
                      <m:f>
                        <m:fPr>
                          <m:ctrlPr>
                            <a:rPr lang="zh-TW" altLang="en-US" i="1">
                              <a:solidFill>
                                <a:srgbClr val="FF0000"/>
                              </a:solidFill>
                              <a:latin typeface="Cambria Math" panose="02040503050406030204" pitchFamily="18" charset="0"/>
                            </a:rPr>
                          </m:ctrlPr>
                        </m:fPr>
                        <m:num>
                          <m:sSub>
                            <m:sSubPr>
                              <m:ctrlPr>
                                <a:rPr lang="zh-TW" altLang="en-US" i="1">
                                  <a:solidFill>
                                    <a:srgbClr val="FF0000"/>
                                  </a:solidFill>
                                  <a:latin typeface="Cambria Math" panose="02040503050406030204" pitchFamily="18" charset="0"/>
                                </a:rPr>
                              </m:ctrlPr>
                            </m:sSubPr>
                            <m:e>
                              <m:r>
                                <a:rPr lang="zh-TW" altLang="en-US" i="1">
                                  <a:solidFill>
                                    <a:srgbClr val="FF0000"/>
                                  </a:solidFill>
                                  <a:latin typeface="Cambria Math" panose="02040503050406030204" pitchFamily="18" charset="0"/>
                                </a:rPr>
                                <m:t>𝑛</m:t>
                              </m:r>
                            </m:e>
                            <m:sub>
                              <m:r>
                                <a:rPr lang="zh-TW" altLang="en-US" i="1">
                                  <a:solidFill>
                                    <a:srgbClr val="FF0000"/>
                                  </a:solidFill>
                                  <a:latin typeface="Cambria Math" panose="02040503050406030204" pitchFamily="18" charset="0"/>
                                </a:rPr>
                                <m:t>𝑂𝐿</m:t>
                              </m:r>
                            </m:sub>
                          </m:sSub>
                          <m:d>
                            <m:dPr>
                              <m:ctrlPr>
                                <a:rPr lang="zh-TW" altLang="en-US" i="1">
                                  <a:solidFill>
                                    <a:srgbClr val="FF0000"/>
                                  </a:solidFill>
                                  <a:latin typeface="Cambria Math" panose="02040503050406030204" pitchFamily="18" charset="0"/>
                                </a:rPr>
                              </m:ctrlPr>
                            </m:dPr>
                            <m:e>
                              <m:sSub>
                                <m:sSubPr>
                                  <m:ctrlPr>
                                    <a:rPr lang="zh-TW" altLang="en-US" i="1">
                                      <a:solidFill>
                                        <a:srgbClr val="FF0000"/>
                                      </a:solidFill>
                                      <a:latin typeface="Cambria Math" panose="02040503050406030204" pitchFamily="18" charset="0"/>
                                    </a:rPr>
                                  </m:ctrlPr>
                                </m:sSubPr>
                                <m:e>
                                  <m:r>
                                    <a:rPr lang="zh-TW" altLang="en-US" i="1">
                                      <a:solidFill>
                                        <a:srgbClr val="FF0000"/>
                                      </a:solidFill>
                                      <a:latin typeface="Cambria Math" panose="02040503050406030204" pitchFamily="18" charset="0"/>
                                    </a:rPr>
                                    <m:t>𝛷</m:t>
                                  </m:r>
                                </m:e>
                                <m:sub>
                                  <m:r>
                                    <a:rPr lang="zh-TW" altLang="en-US" i="1">
                                      <a:solidFill>
                                        <a:srgbClr val="FF0000"/>
                                      </a:solidFill>
                                      <a:latin typeface="Cambria Math" panose="02040503050406030204" pitchFamily="18" charset="0"/>
                                    </a:rPr>
                                    <m:t>𝑘</m:t>
                                  </m:r>
                                </m:sub>
                              </m:sSub>
                            </m:e>
                          </m:d>
                        </m:num>
                        <m:den>
                          <m:r>
                            <a:rPr lang="zh-TW" altLang="en-US" i="0">
                              <a:solidFill>
                                <a:srgbClr val="FF0000"/>
                              </a:solidFill>
                              <a:latin typeface="Cambria Math" panose="02040503050406030204" pitchFamily="18" charset="0"/>
                            </a:rPr>
                            <m:t>|</m:t>
                          </m:r>
                          <m:r>
                            <a:rPr lang="zh-TW" altLang="en-US" i="1">
                              <a:solidFill>
                                <a:srgbClr val="FF0000"/>
                              </a:solidFill>
                              <a:latin typeface="Cambria Math" panose="02040503050406030204" pitchFamily="18" charset="0"/>
                            </a:rPr>
                            <m:t>𝑇𝑆</m:t>
                          </m:r>
                          <m:r>
                            <a:rPr lang="zh-TW" altLang="en-US" i="0">
                              <a:solidFill>
                                <a:srgbClr val="FF0000"/>
                              </a:solidFill>
                              <a:latin typeface="Cambria Math" panose="02040503050406030204" pitchFamily="18" charset="0"/>
                            </a:rPr>
                            <m:t>|</m:t>
                          </m:r>
                        </m:den>
                      </m:f>
                    </m:oMath>
                  </m:oMathPara>
                </a14:m>
                <a:endParaRPr lang="zh-TW"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406020" y="3542482"/>
                <a:ext cx="2021964" cy="67653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427984" y="3507854"/>
                <a:ext cx="3458639" cy="7016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en-US" i="1" smtClean="0">
                              <a:solidFill>
                                <a:srgbClr val="0070C0"/>
                              </a:solidFill>
                              <a:latin typeface="Cambria Math" panose="02040503050406030204" pitchFamily="18" charset="0"/>
                            </a:rPr>
                          </m:ctrlPr>
                        </m:sSubPr>
                        <m:e>
                          <m:r>
                            <a:rPr lang="zh-TW" altLang="en-US" i="1">
                              <a:solidFill>
                                <a:srgbClr val="0070C0"/>
                              </a:solidFill>
                              <a:latin typeface="Cambria Math" panose="02040503050406030204" pitchFamily="18" charset="0"/>
                            </a:rPr>
                            <m:t>𝑔</m:t>
                          </m:r>
                        </m:e>
                        <m:sub>
                          <m:r>
                            <a:rPr lang="zh-TW" altLang="en-US" i="1">
                              <a:solidFill>
                                <a:srgbClr val="0070C0"/>
                              </a:solidFill>
                              <a:latin typeface="Cambria Math" panose="02040503050406030204" pitchFamily="18" charset="0"/>
                            </a:rPr>
                            <m:t>𝑠𝑢𝑚</m:t>
                          </m:r>
                        </m:sub>
                      </m:sSub>
                      <m:d>
                        <m:dPr>
                          <m:ctrlPr>
                            <a:rPr lang="zh-TW" altLang="en-US" i="1">
                              <a:solidFill>
                                <a:srgbClr val="0070C0"/>
                              </a:solidFill>
                              <a:latin typeface="Cambria Math" panose="02040503050406030204" pitchFamily="18" charset="0"/>
                            </a:rPr>
                          </m:ctrlPr>
                        </m:dPr>
                        <m:e>
                          <m:sSub>
                            <m:sSubPr>
                              <m:ctrlPr>
                                <a:rPr lang="zh-TW" altLang="en-US" i="1">
                                  <a:solidFill>
                                    <a:srgbClr val="0070C0"/>
                                  </a:solidFill>
                                  <a:latin typeface="Cambria Math" panose="02040503050406030204" pitchFamily="18" charset="0"/>
                                </a:rPr>
                              </m:ctrlPr>
                            </m:sSubPr>
                            <m:e>
                              <m:r>
                                <a:rPr lang="zh-TW" altLang="en-US" i="1">
                                  <a:solidFill>
                                    <a:srgbClr val="0070C0"/>
                                  </a:solidFill>
                                  <a:latin typeface="Cambria Math" panose="02040503050406030204" pitchFamily="18" charset="0"/>
                                </a:rPr>
                                <m:t>𝛷</m:t>
                              </m:r>
                            </m:e>
                            <m:sub>
                              <m:r>
                                <a:rPr lang="zh-TW" altLang="en-US" i="1">
                                  <a:solidFill>
                                    <a:srgbClr val="0070C0"/>
                                  </a:solidFill>
                                  <a:latin typeface="Cambria Math" panose="02040503050406030204" pitchFamily="18" charset="0"/>
                                </a:rPr>
                                <m:t>𝑘</m:t>
                              </m:r>
                            </m:sub>
                          </m:sSub>
                        </m:e>
                      </m:d>
                      <m:r>
                        <a:rPr lang="zh-TW" altLang="en-US" i="0">
                          <a:solidFill>
                            <a:srgbClr val="0070C0"/>
                          </a:solidFill>
                          <a:latin typeface="Cambria Math" panose="02040503050406030204" pitchFamily="18" charset="0"/>
                        </a:rPr>
                        <m:t>=</m:t>
                      </m:r>
                      <m:nary>
                        <m:naryPr>
                          <m:chr m:val="∑"/>
                          <m:limLoc m:val="subSup"/>
                          <m:ctrlPr>
                            <a:rPr lang="zh-TW" altLang="en-US" i="1">
                              <a:solidFill>
                                <a:srgbClr val="0070C0"/>
                              </a:solidFill>
                              <a:latin typeface="Cambria Math" panose="02040503050406030204" pitchFamily="18" charset="0"/>
                            </a:rPr>
                          </m:ctrlPr>
                        </m:naryPr>
                        <m:sub>
                          <m:r>
                            <a:rPr lang="zh-TW" altLang="en-US" i="1">
                              <a:solidFill>
                                <a:srgbClr val="0070C0"/>
                              </a:solidFill>
                              <a:latin typeface="Cambria Math" panose="02040503050406030204" pitchFamily="18" charset="0"/>
                            </a:rPr>
                            <m:t>𝑗</m:t>
                          </m:r>
                          <m:r>
                            <a:rPr lang="zh-TW" altLang="en-US" i="0">
                              <a:solidFill>
                                <a:srgbClr val="0070C0"/>
                              </a:solidFill>
                              <a:latin typeface="Cambria Math" panose="02040503050406030204" pitchFamily="18" charset="0"/>
                            </a:rPr>
                            <m:t>=1</m:t>
                          </m:r>
                        </m:sub>
                        <m:sup>
                          <m:r>
                            <a:rPr lang="zh-TW" altLang="en-US" i="0">
                              <a:solidFill>
                                <a:srgbClr val="0070C0"/>
                              </a:solidFill>
                              <a:latin typeface="Cambria Math" panose="02040503050406030204" pitchFamily="18" charset="0"/>
                            </a:rPr>
                            <m:t>|</m:t>
                          </m:r>
                          <m:r>
                            <a:rPr lang="zh-TW" altLang="en-US" i="1">
                              <a:solidFill>
                                <a:srgbClr val="0070C0"/>
                              </a:solidFill>
                              <a:latin typeface="Cambria Math" panose="02040503050406030204" pitchFamily="18" charset="0"/>
                            </a:rPr>
                            <m:t>𝑇𝑆</m:t>
                          </m:r>
                          <m:r>
                            <a:rPr lang="zh-TW" altLang="en-US" i="0">
                              <a:solidFill>
                                <a:srgbClr val="0070C0"/>
                              </a:solidFill>
                              <a:latin typeface="Cambria Math" panose="02040503050406030204" pitchFamily="18" charset="0"/>
                            </a:rPr>
                            <m:t>|</m:t>
                          </m:r>
                        </m:sup>
                        <m:e>
                          <m:r>
                            <a:rPr lang="zh-TW" altLang="en-US" i="1">
                              <a:solidFill>
                                <a:srgbClr val="0070C0"/>
                              </a:solidFill>
                              <a:latin typeface="Cambria Math" panose="02040503050406030204" pitchFamily="18" charset="0"/>
                            </a:rPr>
                            <m:t>𝑔</m:t>
                          </m:r>
                          <m:d>
                            <m:dPr>
                              <m:ctrlPr>
                                <a:rPr lang="zh-TW" altLang="en-US" i="1">
                                  <a:solidFill>
                                    <a:srgbClr val="0070C0"/>
                                  </a:solidFill>
                                  <a:latin typeface="Cambria Math" panose="02040503050406030204" pitchFamily="18" charset="0"/>
                                </a:rPr>
                              </m:ctrlPr>
                            </m:dPr>
                            <m:e>
                              <m:sSub>
                                <m:sSubPr>
                                  <m:ctrlPr>
                                    <a:rPr lang="zh-TW" altLang="en-US" i="1">
                                      <a:solidFill>
                                        <a:srgbClr val="0070C0"/>
                                      </a:solidFill>
                                      <a:latin typeface="Cambria Math" panose="02040503050406030204" pitchFamily="18" charset="0"/>
                                    </a:rPr>
                                  </m:ctrlPr>
                                </m:sSubPr>
                                <m:e>
                                  <m:r>
                                    <a:rPr lang="zh-TW" altLang="en-US" i="1">
                                      <a:solidFill>
                                        <a:srgbClr val="0070C0"/>
                                      </a:solidFill>
                                      <a:latin typeface="Cambria Math" panose="02040503050406030204" pitchFamily="18" charset="0"/>
                                    </a:rPr>
                                    <m:t>𝛷</m:t>
                                  </m:r>
                                </m:e>
                                <m:sub>
                                  <m:r>
                                    <a:rPr lang="zh-TW" altLang="en-US" i="1">
                                      <a:solidFill>
                                        <a:srgbClr val="0070C0"/>
                                      </a:solidFill>
                                      <a:latin typeface="Cambria Math" panose="02040503050406030204" pitchFamily="18" charset="0"/>
                                    </a:rPr>
                                    <m:t>𝑘</m:t>
                                  </m:r>
                                </m:sub>
                              </m:sSub>
                              <m:r>
                                <a:rPr lang="zh-TW" altLang="en-US" i="0">
                                  <a:solidFill>
                                    <a:srgbClr val="0070C0"/>
                                  </a:solidFill>
                                  <a:latin typeface="Cambria Math" panose="02040503050406030204" pitchFamily="18" charset="0"/>
                                </a:rPr>
                                <m:t>→</m:t>
                              </m:r>
                              <m:sSup>
                                <m:sSupPr>
                                  <m:ctrlPr>
                                    <a:rPr lang="zh-TW" altLang="en-US" i="1">
                                      <a:solidFill>
                                        <a:srgbClr val="0070C0"/>
                                      </a:solidFill>
                                      <a:latin typeface="Cambria Math" panose="02040503050406030204" pitchFamily="18" charset="0"/>
                                    </a:rPr>
                                  </m:ctrlPr>
                                </m:sSupPr>
                                <m:e>
                                  <m:r>
                                    <a:rPr lang="zh-TW" altLang="en-US" i="1">
                                      <a:solidFill>
                                        <a:srgbClr val="0070C0"/>
                                      </a:solidFill>
                                      <a:latin typeface="Cambria Math" panose="02040503050406030204" pitchFamily="18" charset="0"/>
                                    </a:rPr>
                                    <m:t>𝑡</m:t>
                                  </m:r>
                                </m:e>
                                <m:sup>
                                  <m:d>
                                    <m:dPr>
                                      <m:ctrlPr>
                                        <a:rPr lang="zh-TW" altLang="en-US" i="1">
                                          <a:solidFill>
                                            <a:srgbClr val="0070C0"/>
                                          </a:solidFill>
                                          <a:latin typeface="Cambria Math" panose="02040503050406030204" pitchFamily="18" charset="0"/>
                                        </a:rPr>
                                      </m:ctrlPr>
                                    </m:dPr>
                                    <m:e>
                                      <m:r>
                                        <a:rPr lang="zh-TW" altLang="en-US" i="1">
                                          <a:solidFill>
                                            <a:srgbClr val="0070C0"/>
                                          </a:solidFill>
                                          <a:latin typeface="Cambria Math" panose="02040503050406030204" pitchFamily="18" charset="0"/>
                                        </a:rPr>
                                        <m:t>𝑗</m:t>
                                      </m:r>
                                    </m:e>
                                  </m:d>
                                </m:sup>
                              </m:sSup>
                            </m:e>
                          </m:d>
                        </m:e>
                      </m:nary>
                    </m:oMath>
                  </m:oMathPara>
                </a14:m>
                <a:endParaRPr lang="zh-TW"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4427984" y="3507854"/>
                <a:ext cx="3458639" cy="70160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445550" y="4404680"/>
                <a:ext cx="16176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en-US" i="1">
                              <a:latin typeface="Cambria Math" panose="02040503050406030204" pitchFamily="18" charset="0"/>
                            </a:rPr>
                          </m:ctrlPr>
                        </m:sSubPr>
                        <m:e>
                          <m:r>
                            <a:rPr lang="zh-TW" altLang="en-US" i="1">
                              <a:latin typeface="Cambria Math" panose="02040503050406030204" pitchFamily="18" charset="0"/>
                            </a:rPr>
                            <m:t>𝜌</m:t>
                          </m:r>
                        </m:e>
                        <m:sub>
                          <m:r>
                            <a:rPr lang="zh-TW" altLang="en-US" i="1">
                              <a:latin typeface="Cambria Math" panose="02040503050406030204" pitchFamily="18" charset="0"/>
                            </a:rPr>
                            <m:t>𝑡h</m:t>
                          </m:r>
                        </m:sub>
                      </m:sSub>
                      <m:r>
                        <a:rPr lang="zh-TW" altLang="en-US" i="0">
                          <a:latin typeface="Cambria Math" panose="02040503050406030204" pitchFamily="18" charset="0"/>
                        </a:rPr>
                        <m:t>=</m:t>
                      </m:r>
                      <m:acc>
                        <m:accPr>
                          <m:chr m:val="̅"/>
                          <m:ctrlPr>
                            <a:rPr lang="zh-TW" altLang="en-US" i="1" smtClean="0">
                              <a:solidFill>
                                <a:srgbClr val="FF0000"/>
                              </a:solidFill>
                              <a:latin typeface="Cambria Math" panose="02040503050406030204" pitchFamily="18" charset="0"/>
                            </a:rPr>
                          </m:ctrlPr>
                        </m:accPr>
                        <m:e>
                          <m:r>
                            <m:rPr>
                              <m:sty m:val="p"/>
                            </m:rPr>
                            <a:rPr lang="zh-TW" altLang="en-US" i="0" smtClean="0">
                              <a:solidFill>
                                <a:srgbClr val="FF0000"/>
                              </a:solidFill>
                              <a:latin typeface="Cambria Math" panose="02040503050406030204" pitchFamily="18" charset="0"/>
                            </a:rPr>
                            <m:t>ω</m:t>
                          </m:r>
                        </m:e>
                      </m:acc>
                      <m:r>
                        <a:rPr lang="zh-TW" altLang="en-US" i="0">
                          <a:latin typeface="Cambria Math" panose="02040503050406030204" pitchFamily="18" charset="0"/>
                        </a:rPr>
                        <m:t>.</m:t>
                      </m:r>
                      <m:sSub>
                        <m:sSubPr>
                          <m:ctrlPr>
                            <a:rPr lang="zh-TW" altLang="en-US" i="1" smtClean="0">
                              <a:solidFill>
                                <a:srgbClr val="0070C0"/>
                              </a:solidFill>
                              <a:latin typeface="Cambria Math" panose="02040503050406030204" pitchFamily="18" charset="0"/>
                            </a:rPr>
                          </m:ctrlPr>
                        </m:sSubPr>
                        <m:e>
                          <m:acc>
                            <m:accPr>
                              <m:chr m:val="̅"/>
                              <m:ctrlPr>
                                <a:rPr lang="zh-TW" altLang="en-US" i="1">
                                  <a:solidFill>
                                    <a:srgbClr val="0070C0"/>
                                  </a:solidFill>
                                  <a:latin typeface="Cambria Math" panose="02040503050406030204" pitchFamily="18" charset="0"/>
                                </a:rPr>
                              </m:ctrlPr>
                            </m:accPr>
                            <m:e>
                              <m:r>
                                <a:rPr lang="zh-TW" altLang="en-US" i="1">
                                  <a:solidFill>
                                    <a:srgbClr val="0070C0"/>
                                  </a:solidFill>
                                  <a:latin typeface="Cambria Math" panose="02040503050406030204" pitchFamily="18" charset="0"/>
                                </a:rPr>
                                <m:t>𝑔</m:t>
                              </m:r>
                            </m:e>
                          </m:acc>
                        </m:e>
                        <m:sub>
                          <m:r>
                            <a:rPr lang="zh-TW" altLang="en-US" i="1">
                              <a:solidFill>
                                <a:srgbClr val="0070C0"/>
                              </a:solidFill>
                              <a:latin typeface="Cambria Math" panose="02040503050406030204" pitchFamily="18" charset="0"/>
                            </a:rPr>
                            <m:t>𝑠𝑢𝑚</m:t>
                          </m:r>
                        </m:sub>
                      </m:sSub>
                    </m:oMath>
                  </m:oMathPara>
                </a14:m>
                <a:endParaRPr lang="zh-TW"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445550" y="4404680"/>
                <a:ext cx="1617622" cy="369332"/>
              </a:xfrm>
              <a:prstGeom prst="rect">
                <a:avLst/>
              </a:prstGeom>
              <a:blipFill>
                <a:blip r:embed="rId7"/>
                <a:stretch>
                  <a:fillRect b="-8333"/>
                </a:stretch>
              </a:blipFill>
            </p:spPr>
            <p:txBody>
              <a:bodyPr/>
              <a:lstStyle/>
              <a:p>
                <a:r>
                  <a:rPr lang="zh-TW" altLang="en-US">
                    <a:noFill/>
                  </a:rPr>
                  <a:t> </a:t>
                </a:r>
              </a:p>
            </p:txBody>
          </p:sp>
        </mc:Fallback>
      </mc:AlternateContent>
      <p:sp>
        <p:nvSpPr>
          <p:cNvPr id="13" name="文字方塊 12"/>
          <p:cNvSpPr txBox="1"/>
          <p:nvPr/>
        </p:nvSpPr>
        <p:spPr>
          <a:xfrm>
            <a:off x="1439345" y="4404680"/>
            <a:ext cx="1107996"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門檻值：</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884079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人工類神經</a:t>
            </a:r>
            <a:r>
              <a:rPr lang="zh-TW" altLang="en-US" dirty="0" smtClean="0">
                <a:latin typeface="微軟正黑體" panose="020B0604030504040204" pitchFamily="34" charset="-120"/>
                <a:ea typeface="微軟正黑體" panose="020B0604030504040204" pitchFamily="34" charset="-120"/>
              </a:rPr>
              <a:t>網路</a:t>
            </a:r>
            <a:endParaRPr lang="ko-KR" altLang="en-US" dirty="0">
              <a:latin typeface="微軟正黑體" panose="020B0604030504040204" pitchFamily="34" charset="-120"/>
            </a:endParaRPr>
          </a:p>
        </p:txBody>
      </p:sp>
      <p:sp>
        <p:nvSpPr>
          <p:cNvPr id="3" name="Text Placeholder 2"/>
          <p:cNvSpPr>
            <a:spLocks noGrp="1"/>
          </p:cNvSpPr>
          <p:nvPr>
            <p:ph type="body" sz="quarter" idx="11"/>
          </p:nvPr>
        </p:nvSpPr>
        <p:spPr/>
        <p:txBody>
          <a:bodyPr/>
          <a:lstStyle/>
          <a:p>
            <a:r>
              <a:rPr lang="en-US" altLang="zh-TW" dirty="0"/>
              <a:t>Artificial </a:t>
            </a:r>
            <a:r>
              <a:rPr lang="en-US" altLang="zh-TW" dirty="0" smtClean="0"/>
              <a:t>neural </a:t>
            </a:r>
            <a:r>
              <a:rPr lang="en-US" altLang="zh-TW" dirty="0"/>
              <a:t>n</a:t>
            </a:r>
            <a:r>
              <a:rPr lang="en-US" altLang="zh-TW" dirty="0" smtClean="0"/>
              <a:t>etworks </a:t>
            </a:r>
            <a:r>
              <a:rPr lang="zh-TW" altLang="zh-TW" dirty="0"/>
              <a:t>（</a:t>
            </a:r>
            <a:r>
              <a:rPr lang="en-US" altLang="zh-TW" dirty="0" smtClean="0"/>
              <a:t>ANNs</a:t>
            </a:r>
            <a:r>
              <a:rPr lang="zh-TW" altLang="zh-TW" dirty="0" smtClean="0"/>
              <a:t>）</a:t>
            </a:r>
            <a:endParaRPr lang="en-US" altLang="zh-TW" dirty="0"/>
          </a:p>
        </p:txBody>
      </p:sp>
      <p:sp>
        <p:nvSpPr>
          <p:cNvPr id="4" name="Oval 3"/>
          <p:cNvSpPr/>
          <p:nvPr/>
        </p:nvSpPr>
        <p:spPr>
          <a:xfrm>
            <a:off x="4849012" y="1690289"/>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p:cNvSpPr/>
          <p:nvPr/>
        </p:nvSpPr>
        <p:spPr>
          <a:xfrm>
            <a:off x="672724" y="1690289"/>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p:cNvSpPr/>
          <p:nvPr/>
        </p:nvSpPr>
        <p:spPr>
          <a:xfrm>
            <a:off x="693076" y="3327229"/>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p:cNvSpPr/>
          <p:nvPr/>
        </p:nvSpPr>
        <p:spPr>
          <a:xfrm>
            <a:off x="4849012" y="3327229"/>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717112"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01</a:t>
            </a:r>
          </a:p>
        </p:txBody>
      </p:sp>
      <p:sp>
        <p:nvSpPr>
          <p:cNvPr id="9" name="TextBox 8"/>
          <p:cNvSpPr txBox="1"/>
          <p:nvPr/>
        </p:nvSpPr>
        <p:spPr>
          <a:xfrm>
            <a:off x="737463"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03</a:t>
            </a:r>
          </a:p>
        </p:txBody>
      </p:sp>
      <p:sp>
        <p:nvSpPr>
          <p:cNvPr id="10" name="TextBox 9"/>
          <p:cNvSpPr txBox="1"/>
          <p:nvPr/>
        </p:nvSpPr>
        <p:spPr>
          <a:xfrm>
            <a:off x="4893400"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02</a:t>
            </a:r>
          </a:p>
        </p:txBody>
      </p:sp>
      <p:sp>
        <p:nvSpPr>
          <p:cNvPr id="11" name="TextBox 10"/>
          <p:cNvSpPr txBox="1"/>
          <p:nvPr/>
        </p:nvSpPr>
        <p:spPr>
          <a:xfrm>
            <a:off x="4893400"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04</a:t>
            </a:r>
          </a:p>
        </p:txBody>
      </p:sp>
      <p:grpSp>
        <p:nvGrpSpPr>
          <p:cNvPr id="12" name="Group 11"/>
          <p:cNvGrpSpPr/>
          <p:nvPr/>
        </p:nvGrpSpPr>
        <p:grpSpPr>
          <a:xfrm>
            <a:off x="1432668" y="1452221"/>
            <a:ext cx="2932815" cy="1015663"/>
            <a:chOff x="1448988" y="1564503"/>
            <a:chExt cx="3030085" cy="1015663"/>
          </a:xfrm>
        </p:grpSpPr>
        <p:sp>
          <p:nvSpPr>
            <p:cNvPr id="13" name="TextBox 12"/>
            <p:cNvSpPr txBox="1"/>
            <p:nvPr/>
          </p:nvSpPr>
          <p:spPr>
            <a:xfrm>
              <a:off x="1454023" y="1995391"/>
              <a:ext cx="3023679" cy="584775"/>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以數據基礎的</a:t>
              </a:r>
              <a:r>
                <a:rPr lang="zh-TW" altLang="en-US" sz="1600" dirty="0">
                  <a:latin typeface="微軟正黑體" panose="020B0604030504040204" pitchFamily="34" charset="-120"/>
                  <a:ea typeface="微軟正黑體" panose="020B0604030504040204" pitchFamily="34" charset="-120"/>
                </a:rPr>
                <a:t>自</a:t>
              </a:r>
              <a:r>
                <a:rPr lang="zh-TW" altLang="en-US" sz="1600" dirty="0" smtClean="0">
                  <a:latin typeface="微軟正黑體" panose="020B0604030504040204" pitchFamily="34" charset="-120"/>
                  <a:ea typeface="微軟正黑體" panose="020B0604030504040204" pitchFamily="34" charset="-120"/>
                </a:rPr>
                <a:t>適應方法</a:t>
              </a:r>
              <a:r>
                <a:rPr lang="en-US" altLang="zh-TW" sz="1600" dirty="0">
                  <a:latin typeface="微軟正黑體" panose="020B0604030504040204" pitchFamily="34" charset="-120"/>
                  <a:ea typeface="微軟正黑體" panose="020B0604030504040204" pitchFamily="34" charset="-120"/>
                </a:rPr>
                <a:t/>
              </a:r>
              <a:br>
                <a:rPr lang="en-US" altLang="zh-TW" sz="1600" dirty="0">
                  <a:latin typeface="微軟正黑體" panose="020B0604030504040204" pitchFamily="34" charset="-120"/>
                  <a:ea typeface="微軟正黑體" panose="020B0604030504040204" pitchFamily="34" charset="-120"/>
                </a:rPr>
              </a:br>
              <a:r>
                <a:rPr lang="zh-TW" altLang="en-US" sz="1600" dirty="0" smtClean="0">
                  <a:latin typeface="微軟正黑體" panose="020B0604030504040204" pitchFamily="34" charset="-120"/>
                  <a:ea typeface="微軟正黑體" panose="020B0604030504040204" pitchFamily="34" charset="-120"/>
                </a:rPr>
                <a:t>對於研究問題沒有預設立場</a:t>
              </a:r>
              <a:endParaRPr lang="en-US" altLang="ko-KR"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14" name="TextBox 13"/>
            <p:cNvSpPr txBox="1"/>
            <p:nvPr/>
          </p:nvSpPr>
          <p:spPr>
            <a:xfrm>
              <a:off x="1448988"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數據導向</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5" name="Group 14"/>
          <p:cNvGrpSpPr/>
          <p:nvPr/>
        </p:nvGrpSpPr>
        <p:grpSpPr>
          <a:xfrm>
            <a:off x="1482388" y="3089161"/>
            <a:ext cx="2932815" cy="1015662"/>
            <a:chOff x="1448989" y="1564503"/>
            <a:chExt cx="3030085" cy="1015662"/>
          </a:xfrm>
        </p:grpSpPr>
        <p:sp>
          <p:nvSpPr>
            <p:cNvPr id="16" name="TextBox 15"/>
            <p:cNvSpPr txBox="1"/>
            <p:nvPr/>
          </p:nvSpPr>
          <p:spPr>
            <a:xfrm>
              <a:off x="1454023" y="1995390"/>
              <a:ext cx="3023679" cy="584775"/>
            </a:xfrm>
            <a:prstGeom prst="rect">
              <a:avLst/>
            </a:prstGeom>
            <a:noFill/>
          </p:spPr>
          <p:txBody>
            <a:bodyPr wrap="square" rtlCol="0" anchor="ctr">
              <a:spAutoFit/>
            </a:bodyPr>
            <a:lstStyle/>
            <a:p>
              <a:r>
                <a:rPr lang="zh-TW" altLang="en-US" sz="1600" dirty="0">
                  <a:latin typeface="微軟正黑體" panose="020B0604030504040204" pitchFamily="34" charset="-120"/>
                  <a:ea typeface="微軟正黑體" panose="020B0604030504040204" pitchFamily="34" charset="-120"/>
                </a:rPr>
                <a:t>通用的近似函數</a:t>
              </a:r>
              <a:r>
                <a:rPr lang="zh-TW" altLang="en-US" sz="1600" dirty="0" smtClean="0">
                  <a:latin typeface="微軟正黑體" panose="020B0604030504040204" pitchFamily="34" charset="-120"/>
                  <a:ea typeface="微軟正黑體" panose="020B0604030504040204" pitchFamily="34" charset="-120"/>
                </a:rPr>
                <a:t>工具</a:t>
              </a:r>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能夠</a:t>
              </a:r>
              <a:r>
                <a:rPr lang="zh-TW" altLang="en-US" sz="1600" dirty="0">
                  <a:latin typeface="微軟正黑體" panose="020B0604030504040204" pitchFamily="34" charset="-120"/>
                  <a:ea typeface="微軟正黑體" panose="020B0604030504040204" pitchFamily="34" charset="-120"/>
                </a:rPr>
                <a:t>近似任何連續性函數</a:t>
              </a:r>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17" name="TextBox 16"/>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近似函數工具</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8" name="Group 17"/>
          <p:cNvGrpSpPr/>
          <p:nvPr/>
        </p:nvGrpSpPr>
        <p:grpSpPr>
          <a:xfrm>
            <a:off x="5656236" y="1450677"/>
            <a:ext cx="2932815" cy="1015662"/>
            <a:chOff x="1448989" y="1564503"/>
            <a:chExt cx="3030085" cy="1015662"/>
          </a:xfrm>
        </p:grpSpPr>
        <p:sp>
          <p:nvSpPr>
            <p:cNvPr id="19" name="TextBox 18"/>
            <p:cNvSpPr txBox="1"/>
            <p:nvPr/>
          </p:nvSpPr>
          <p:spPr>
            <a:xfrm>
              <a:off x="1454023" y="1995390"/>
              <a:ext cx="3023679" cy="584775"/>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即</a:t>
              </a:r>
              <a:r>
                <a:rPr lang="zh-TW" altLang="en-US" sz="1600" dirty="0">
                  <a:latin typeface="微軟正黑體" panose="020B0604030504040204" pitchFamily="34" charset="-120"/>
                  <a:ea typeface="微軟正黑體" panose="020B0604030504040204" pitchFamily="34" charset="-120"/>
                </a:rPr>
                <a:t>使</a:t>
              </a:r>
              <a:r>
                <a:rPr lang="zh-TW" altLang="en-US" sz="1600" dirty="0" smtClean="0">
                  <a:latin typeface="微軟正黑體" panose="020B0604030504040204" pitchFamily="34" charset="-120"/>
                  <a:ea typeface="微軟正黑體" panose="020B0604030504040204" pitchFamily="34" charset="-120"/>
                </a:rPr>
                <a:t>樣本</a:t>
              </a:r>
              <a:r>
                <a:rPr lang="zh-TW" altLang="en-US" sz="1600" dirty="0">
                  <a:latin typeface="微軟正黑體" panose="020B0604030504040204" pitchFamily="34" charset="-120"/>
                  <a:ea typeface="微軟正黑體" panose="020B0604030504040204" pitchFamily="34" charset="-120"/>
                </a:rPr>
                <a:t>數據中含有</a:t>
              </a:r>
              <a:r>
                <a:rPr lang="zh-TW" altLang="en-US" sz="1600" dirty="0" smtClean="0">
                  <a:latin typeface="微軟正黑體" panose="020B0604030504040204" pitchFamily="34" charset="-120"/>
                  <a:ea typeface="微軟正黑體" panose="020B0604030504040204" pitchFamily="34" charset="-120"/>
                </a:rPr>
                <a:t>雜訊</a:t>
              </a:r>
              <a:r>
                <a:rPr lang="en-US" altLang="zh-TW" sz="1600" dirty="0" smtClean="0">
                  <a:latin typeface="微軟正黑體" panose="020B0604030504040204" pitchFamily="34" charset="-120"/>
                  <a:ea typeface="微軟正黑體" panose="020B0604030504040204" pitchFamily="34" charset="-120"/>
                </a:rPr>
                <a:t/>
              </a:r>
              <a:br>
                <a:rPr lang="en-US" altLang="zh-TW" sz="1600" dirty="0" smtClean="0">
                  <a:latin typeface="微軟正黑體" panose="020B0604030504040204" pitchFamily="34" charset="-120"/>
                  <a:ea typeface="微軟正黑體" panose="020B0604030504040204" pitchFamily="34" charset="-120"/>
                </a:rPr>
              </a:br>
              <a:r>
                <a:rPr lang="zh-TW" altLang="en-US" sz="1600" dirty="0" smtClean="0">
                  <a:latin typeface="微軟正黑體" panose="020B0604030504040204" pitchFamily="34" charset="-120"/>
                  <a:ea typeface="微軟正黑體" panose="020B0604030504040204" pitchFamily="34" charset="-120"/>
                </a:rPr>
                <a:t>仍然</a:t>
              </a:r>
              <a:r>
                <a:rPr lang="zh-TW" altLang="en-US" sz="1600" dirty="0">
                  <a:latin typeface="微軟正黑體" panose="020B0604030504040204" pitchFamily="34" charset="-120"/>
                  <a:ea typeface="微軟正黑體" panose="020B0604030504040204" pitchFamily="34" charset="-120"/>
                </a:rPr>
                <a:t>能夠推斷出隱藏的資訊</a:t>
              </a:r>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20" name="TextBox 19"/>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雜訊干擾性低</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21" name="Group 20"/>
          <p:cNvGrpSpPr/>
          <p:nvPr/>
        </p:nvGrpSpPr>
        <p:grpSpPr>
          <a:xfrm>
            <a:off x="5705955" y="3087617"/>
            <a:ext cx="2932815" cy="1015662"/>
            <a:chOff x="1448989" y="1564503"/>
            <a:chExt cx="3030085" cy="1015662"/>
          </a:xfrm>
        </p:grpSpPr>
        <p:sp>
          <p:nvSpPr>
            <p:cNvPr id="22" name="TextBox 21"/>
            <p:cNvSpPr txBox="1"/>
            <p:nvPr/>
          </p:nvSpPr>
          <p:spPr>
            <a:xfrm>
              <a:off x="1454023" y="1995390"/>
              <a:ext cx="3023679" cy="584775"/>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類神經網路非線性的特性適用於現實</a:t>
              </a:r>
              <a:r>
                <a:rPr lang="zh-TW" altLang="en-US" sz="1600" dirty="0">
                  <a:latin typeface="微軟正黑體" panose="020B0604030504040204" pitchFamily="34" charset="-120"/>
                  <a:ea typeface="微軟正黑體" panose="020B0604030504040204" pitchFamily="34" charset="-120"/>
                </a:rPr>
                <a:t>世界的</a:t>
              </a:r>
              <a:r>
                <a:rPr lang="zh-TW" altLang="en-US" sz="1600" dirty="0" smtClean="0">
                  <a:latin typeface="微軟正黑體" panose="020B0604030504040204" pitchFamily="34" charset="-120"/>
                  <a:ea typeface="微軟正黑體" panose="020B0604030504040204" pitchFamily="34" charset="-120"/>
                </a:rPr>
                <a:t>系統</a:t>
              </a:r>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23" name="TextBox 22"/>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非線性特性</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spTree>
    <p:extLst>
      <p:ext uri="{BB962C8B-B14F-4D97-AF65-F5344CB8AC3E}">
        <p14:creationId xmlns:p14="http://schemas.microsoft.com/office/powerpoint/2010/main" val="32394066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0" y="123478"/>
            <a:ext cx="9144000" cy="576064"/>
          </a:xfrm>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：實驗一機率密度函數</a:t>
            </a:r>
            <a:r>
              <a:rPr lang="zh-TW" altLang="zh-TW" dirty="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SSEC</a:t>
            </a:r>
            <a:r>
              <a:rPr lang="zh-TW" altLang="zh-TW" dirty="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6" name="矩形 5"/>
              <p:cNvSpPr/>
              <p:nvPr/>
            </p:nvSpPr>
            <p:spPr>
              <a:xfrm>
                <a:off x="1115616" y="4348869"/>
                <a:ext cx="3456384" cy="523220"/>
              </a:xfrm>
              <a:prstGeom prst="rect">
                <a:avLst/>
              </a:prstGeom>
            </p:spPr>
            <p:txBody>
              <a:bodyPr wrap="square">
                <a:spAutoFit/>
              </a:bodyPr>
              <a:lstStyle/>
              <a:p>
                <a:r>
                  <a:rPr lang="en-US" altLang="zh-TW" sz="1400" dirty="0">
                    <a:latin typeface="Arial" panose="020B0604020202020204" pitchFamily="34" charset="0"/>
                    <a:ea typeface="微軟正黑體" panose="020B0604030504040204" pitchFamily="34" charset="-120"/>
                  </a:rPr>
                  <a:t>2018</a:t>
                </a:r>
                <a:r>
                  <a:rPr lang="zh-TW" altLang="zh-TW" sz="1400" dirty="0">
                    <a:latin typeface="Arial" panose="020B0604020202020204" pitchFamily="34" charset="0"/>
                    <a:ea typeface="微軟正黑體" panose="020B0604030504040204" pitchFamily="34" charset="-120"/>
                  </a:rPr>
                  <a:t>年</a:t>
                </a:r>
                <a:r>
                  <a:rPr lang="en-US" altLang="zh-TW" sz="1400" dirty="0">
                    <a:latin typeface="Arial" panose="020B0604020202020204" pitchFamily="34" charset="0"/>
                    <a:ea typeface="微軟正黑體" panose="020B0604030504040204" pitchFamily="34" charset="-120"/>
                  </a:rPr>
                  <a:t>SSEC</a:t>
                </a:r>
                <a:r>
                  <a:rPr lang="zh-TW" altLang="zh-TW" sz="1400" dirty="0">
                    <a:latin typeface="Arial" panose="020B0604020202020204" pitchFamily="34" charset="0"/>
                    <a:ea typeface="微軟正黑體" panose="020B0604030504040204" pitchFamily="34" charset="-120"/>
                  </a:rPr>
                  <a:t>目標與特徵</a:t>
                </a:r>
                <a14:m>
                  <m:oMath xmlns:m="http://schemas.openxmlformats.org/officeDocument/2006/math">
                    <m:sSub>
                      <m:sSubPr>
                        <m:ctrlPr>
                          <a:rPr lang="zh-TW" altLang="zh-TW" sz="1400" i="1"/>
                        </m:ctrlPr>
                      </m:sSubPr>
                      <m:e>
                        <m:r>
                          <a:rPr lang="en-US" altLang="zh-TW" sz="1400" i="1"/>
                          <m:t>𝑓</m:t>
                        </m:r>
                      </m:e>
                      <m:sub>
                        <m:r>
                          <a:rPr lang="en-US" altLang="zh-TW" sz="1400" i="1"/>
                          <m:t>120</m:t>
                        </m:r>
                      </m:sub>
                    </m:sSub>
                  </m:oMath>
                </a14:m>
                <a:r>
                  <a:rPr lang="zh-TW" altLang="zh-TW" sz="1400" dirty="0">
                    <a:latin typeface="Arial" panose="020B0604020202020204" pitchFamily="34" charset="0"/>
                    <a:ea typeface="微軟正黑體" panose="020B0604030504040204" pitchFamily="34" charset="-120"/>
                  </a:rPr>
                  <a:t>條件下的目標機率密度分布</a:t>
                </a:r>
                <a:endParaRPr lang="zh-TW" altLang="en-US" sz="1100" dirty="0">
                  <a:latin typeface="Arial" panose="020B0604020202020204" pitchFamily="34" charset="0"/>
                  <a:ea typeface="微軟正黑體" panose="020B0604030504040204" pitchFamily="34" charset="-120"/>
                </a:endParaRPr>
              </a:p>
            </p:txBody>
          </p:sp>
        </mc:Choice>
        <mc:Fallback>
          <p:sp>
            <p:nvSpPr>
              <p:cNvPr id="6" name="矩形 5"/>
              <p:cNvSpPr>
                <a:spLocks noRot="1" noChangeAspect="1" noMove="1" noResize="1" noEditPoints="1" noAdjustHandles="1" noChangeArrowheads="1" noChangeShapeType="1" noTextEdit="1"/>
              </p:cNvSpPr>
              <p:nvPr/>
            </p:nvSpPr>
            <p:spPr>
              <a:xfrm>
                <a:off x="1115616" y="4348869"/>
                <a:ext cx="3456384" cy="523220"/>
              </a:xfrm>
              <a:prstGeom prst="rect">
                <a:avLst/>
              </a:prstGeom>
              <a:blipFill>
                <a:blip r:embed="rId2"/>
                <a:stretch>
                  <a:fillRect l="-529" t="-2326" b="-1046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4958165" y="4348869"/>
                <a:ext cx="3456384" cy="523220"/>
              </a:xfrm>
              <a:prstGeom prst="rect">
                <a:avLst/>
              </a:prstGeom>
            </p:spPr>
            <p:txBody>
              <a:bodyPr wrap="square">
                <a:spAutoFit/>
              </a:bodyPr>
              <a:lstStyle/>
              <a:p>
                <a:r>
                  <a:rPr lang="en-US" altLang="zh-TW" sz="1400" dirty="0">
                    <a:latin typeface="Arial" panose="020B0604020202020204" pitchFamily="34" charset="0"/>
                    <a:ea typeface="微軟正黑體" panose="020B0604030504040204" pitchFamily="34" charset="-120"/>
                  </a:rPr>
                  <a:t>2018</a:t>
                </a:r>
                <a:r>
                  <a:rPr lang="zh-TW" altLang="zh-TW" sz="1400" dirty="0">
                    <a:latin typeface="Arial" panose="020B0604020202020204" pitchFamily="34" charset="0"/>
                    <a:ea typeface="微軟正黑體" panose="020B0604030504040204" pitchFamily="34" charset="-120"/>
                  </a:rPr>
                  <a:t>年</a:t>
                </a:r>
                <a:r>
                  <a:rPr lang="en-US" altLang="zh-TW" sz="1400" dirty="0">
                    <a:latin typeface="Arial" panose="020B0604020202020204" pitchFamily="34" charset="0"/>
                    <a:ea typeface="微軟正黑體" panose="020B0604030504040204" pitchFamily="34" charset="-120"/>
                  </a:rPr>
                  <a:t>SSEC</a:t>
                </a:r>
                <a:r>
                  <a:rPr lang="zh-TW" altLang="zh-TW" sz="1400" dirty="0">
                    <a:latin typeface="Arial" panose="020B0604020202020204" pitchFamily="34" charset="0"/>
                    <a:ea typeface="微軟正黑體" panose="020B0604030504040204" pitchFamily="34" charset="-120"/>
                  </a:rPr>
                  <a:t>目標與特徵</a:t>
                </a:r>
                <a14:m>
                  <m:oMath xmlns:m="http://schemas.openxmlformats.org/officeDocument/2006/math">
                    <m:sSub>
                      <m:sSubPr>
                        <m:ctrlPr>
                          <a:rPr lang="zh-TW" altLang="zh-TW" sz="1400" i="1"/>
                        </m:ctrlPr>
                      </m:sSubPr>
                      <m:e>
                        <m:r>
                          <a:rPr lang="en-US" altLang="zh-TW" sz="1400" i="1"/>
                          <m:t>𝑓</m:t>
                        </m:r>
                      </m:e>
                      <m:sub>
                        <m:r>
                          <a:rPr lang="en-US" altLang="zh-TW" sz="1400" i="1"/>
                          <m:t>8</m:t>
                        </m:r>
                      </m:sub>
                    </m:sSub>
                  </m:oMath>
                </a14:m>
                <a:r>
                  <a:rPr lang="zh-TW" altLang="zh-TW" sz="1400" dirty="0">
                    <a:latin typeface="Arial" panose="020B0604020202020204" pitchFamily="34" charset="0"/>
                    <a:ea typeface="微軟正黑體" panose="020B0604030504040204" pitchFamily="34" charset="-120"/>
                  </a:rPr>
                  <a:t>條件下的目標機率密度分布</a:t>
                </a:r>
                <a:endParaRPr lang="zh-TW" altLang="en-US" sz="1000" dirty="0">
                  <a:latin typeface="Arial" panose="020B0604020202020204" pitchFamily="34" charset="0"/>
                  <a:ea typeface="微軟正黑體" panose="020B0604030504040204" pitchFamily="34" charset="-120"/>
                </a:endParaRPr>
              </a:p>
            </p:txBody>
          </p:sp>
        </mc:Choice>
        <mc:Fallback>
          <p:sp>
            <p:nvSpPr>
              <p:cNvPr id="7" name="矩形 6"/>
              <p:cNvSpPr>
                <a:spLocks noRot="1" noChangeAspect="1" noMove="1" noResize="1" noEditPoints="1" noAdjustHandles="1" noChangeArrowheads="1" noChangeShapeType="1" noTextEdit="1"/>
              </p:cNvSpPr>
              <p:nvPr/>
            </p:nvSpPr>
            <p:spPr>
              <a:xfrm>
                <a:off x="4958165" y="4348869"/>
                <a:ext cx="3456384" cy="523220"/>
              </a:xfrm>
              <a:prstGeom prst="rect">
                <a:avLst/>
              </a:prstGeom>
              <a:blipFill>
                <a:blip r:embed="rId3"/>
                <a:stretch>
                  <a:fillRect l="-529" t="-2326" b="-10465"/>
                </a:stretch>
              </a:blipFill>
            </p:spPr>
            <p:txBody>
              <a:bodyPr/>
              <a:lstStyle/>
              <a:p>
                <a:r>
                  <a:rPr lang="zh-TW" altLang="en-US">
                    <a:noFill/>
                  </a:rPr>
                  <a:t> </a:t>
                </a:r>
              </a:p>
            </p:txBody>
          </p:sp>
        </mc:Fallback>
      </mc:AlternateContent>
      <p:pic>
        <p:nvPicPr>
          <p:cNvPr id="8" name="圖片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173" y="1309487"/>
            <a:ext cx="3989688" cy="2992002"/>
          </a:xfrm>
          <a:prstGeom prst="rect">
            <a:avLst/>
          </a:prstGeom>
          <a:noFill/>
          <a:ln>
            <a:noFill/>
          </a:ln>
        </p:spPr>
      </p:pic>
      <p:pic>
        <p:nvPicPr>
          <p:cNvPr id="9" name="圖片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24861" y="1309487"/>
            <a:ext cx="3989688" cy="2992002"/>
          </a:xfrm>
          <a:prstGeom prst="rect">
            <a:avLst/>
          </a:prstGeom>
          <a:noFill/>
          <a:ln>
            <a:noFill/>
          </a:ln>
        </p:spPr>
      </p:pic>
    </p:spTree>
    <p:extLst>
      <p:ext uri="{BB962C8B-B14F-4D97-AF65-F5344CB8AC3E}">
        <p14:creationId xmlns:p14="http://schemas.microsoft.com/office/powerpoint/2010/main" val="34371869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：實驗一機率密度函數</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smtClean="0">
                <a:latin typeface="微軟正黑體" panose="020B0604030504040204" pitchFamily="34" charset="-120"/>
                <a:ea typeface="微軟正黑體" panose="020B0604030504040204" pitchFamily="34" charset="-120"/>
              </a:rPr>
              <a:t>Nikkei</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6" name="矩形 5"/>
              <p:cNvSpPr/>
              <p:nvPr/>
            </p:nvSpPr>
            <p:spPr>
              <a:xfrm>
                <a:off x="899592" y="4348701"/>
                <a:ext cx="3456384" cy="523220"/>
              </a:xfrm>
              <a:prstGeom prst="rect">
                <a:avLst/>
              </a:prstGeom>
            </p:spPr>
            <p:txBody>
              <a:bodyPr wrap="square">
                <a:spAutoFit/>
              </a:bodyPr>
              <a:lstStyle/>
              <a:p>
                <a:r>
                  <a:rPr lang="en-US" altLang="zh-TW" sz="1400" dirty="0">
                    <a:latin typeface="Arial" panose="020B0604020202020204" pitchFamily="34" charset="0"/>
                    <a:ea typeface="微軟正黑體" panose="020B0604030504040204" pitchFamily="34" charset="-120"/>
                  </a:rPr>
                  <a:t>2018</a:t>
                </a:r>
                <a:r>
                  <a:rPr lang="zh-TW" altLang="zh-TW" sz="1400" dirty="0">
                    <a:latin typeface="Arial" panose="020B0604020202020204" pitchFamily="34" charset="0"/>
                    <a:ea typeface="微軟正黑體" panose="020B0604030504040204" pitchFamily="34" charset="-120"/>
                  </a:rPr>
                  <a:t>年</a:t>
                </a:r>
                <a:r>
                  <a:rPr lang="en-US" altLang="zh-TW" sz="1400" dirty="0">
                    <a:latin typeface="Arial" panose="020B0604020202020204" pitchFamily="34" charset="0"/>
                    <a:ea typeface="微軟正黑體" panose="020B0604030504040204" pitchFamily="34" charset="-120"/>
                  </a:rPr>
                  <a:t>Nikkei 225</a:t>
                </a:r>
                <a:r>
                  <a:rPr lang="zh-TW" altLang="zh-TW" sz="1400" dirty="0">
                    <a:latin typeface="Arial" panose="020B0604020202020204" pitchFamily="34" charset="0"/>
                    <a:ea typeface="微軟正黑體" panose="020B0604030504040204" pitchFamily="34" charset="-120"/>
                  </a:rPr>
                  <a:t>目標與特徵</a:t>
                </a:r>
                <a14:m>
                  <m:oMath xmlns:m="http://schemas.openxmlformats.org/officeDocument/2006/math">
                    <m:sSub>
                      <m:sSubPr>
                        <m:ctrlPr>
                          <a:rPr lang="zh-TW" altLang="zh-TW" sz="1400" i="1"/>
                        </m:ctrlPr>
                      </m:sSubPr>
                      <m:e>
                        <m:r>
                          <a:rPr lang="en-US" altLang="zh-TW" sz="1400" i="1"/>
                          <m:t>𝑓</m:t>
                        </m:r>
                      </m:e>
                      <m:sub>
                        <m:r>
                          <a:rPr lang="en-US" altLang="zh-TW" sz="1400" i="1"/>
                          <m:t>120</m:t>
                        </m:r>
                      </m:sub>
                    </m:sSub>
                  </m:oMath>
                </a14:m>
                <a:r>
                  <a:rPr lang="zh-TW" altLang="zh-TW" sz="1400" dirty="0">
                    <a:latin typeface="Arial" panose="020B0604020202020204" pitchFamily="34" charset="0"/>
                    <a:ea typeface="微軟正黑體" panose="020B0604030504040204" pitchFamily="34" charset="-120"/>
                  </a:rPr>
                  <a:t>條件下的目標機率密度分布</a:t>
                </a:r>
                <a:endParaRPr lang="zh-TW" altLang="en-US" sz="1100" dirty="0">
                  <a:latin typeface="Arial" panose="020B0604020202020204" pitchFamily="34" charset="0"/>
                  <a:ea typeface="微軟正黑體" panose="020B0604030504040204" pitchFamily="34" charset="-120"/>
                </a:endParaRPr>
              </a:p>
            </p:txBody>
          </p:sp>
        </mc:Choice>
        <mc:Fallback>
          <p:sp>
            <p:nvSpPr>
              <p:cNvPr id="6" name="矩形 5"/>
              <p:cNvSpPr>
                <a:spLocks noRot="1" noChangeAspect="1" noMove="1" noResize="1" noEditPoints="1" noAdjustHandles="1" noChangeArrowheads="1" noChangeShapeType="1" noTextEdit="1"/>
              </p:cNvSpPr>
              <p:nvPr/>
            </p:nvSpPr>
            <p:spPr>
              <a:xfrm>
                <a:off x="899592" y="4348701"/>
                <a:ext cx="3456384" cy="523220"/>
              </a:xfrm>
              <a:prstGeom prst="rect">
                <a:avLst/>
              </a:prstGeom>
              <a:blipFill>
                <a:blip r:embed="rId3"/>
                <a:stretch>
                  <a:fillRect l="-529" t="-2326" b="-1046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4932396" y="4348701"/>
                <a:ext cx="3456384" cy="523220"/>
              </a:xfrm>
              <a:prstGeom prst="rect">
                <a:avLst/>
              </a:prstGeom>
            </p:spPr>
            <p:txBody>
              <a:bodyPr wrap="square">
                <a:spAutoFit/>
              </a:bodyPr>
              <a:lstStyle/>
              <a:p>
                <a:r>
                  <a:rPr lang="en-US" altLang="zh-TW" sz="1400" dirty="0">
                    <a:latin typeface="Arial" panose="020B0604020202020204" pitchFamily="34" charset="0"/>
                    <a:ea typeface="微軟正黑體" panose="020B0604030504040204" pitchFamily="34" charset="-120"/>
                  </a:rPr>
                  <a:t>2018</a:t>
                </a:r>
                <a:r>
                  <a:rPr lang="zh-TW" altLang="zh-TW" sz="1400" dirty="0">
                    <a:latin typeface="Arial" panose="020B0604020202020204" pitchFamily="34" charset="0"/>
                    <a:ea typeface="微軟正黑體" panose="020B0604030504040204" pitchFamily="34" charset="-120"/>
                  </a:rPr>
                  <a:t>年</a:t>
                </a:r>
                <a:r>
                  <a:rPr lang="en-US" altLang="zh-TW" sz="1400" dirty="0">
                    <a:latin typeface="Arial" panose="020B0604020202020204" pitchFamily="34" charset="0"/>
                    <a:ea typeface="微軟正黑體" panose="020B0604030504040204" pitchFamily="34" charset="-120"/>
                  </a:rPr>
                  <a:t>Nikkei 225</a:t>
                </a:r>
                <a:r>
                  <a:rPr lang="zh-TW" altLang="zh-TW" sz="1400" dirty="0">
                    <a:latin typeface="Arial" panose="020B0604020202020204" pitchFamily="34" charset="0"/>
                    <a:ea typeface="微軟正黑體" panose="020B0604030504040204" pitchFamily="34" charset="-120"/>
                  </a:rPr>
                  <a:t>目標與特徵</a:t>
                </a:r>
                <a14:m>
                  <m:oMath xmlns:m="http://schemas.openxmlformats.org/officeDocument/2006/math">
                    <m:sSub>
                      <m:sSubPr>
                        <m:ctrlPr>
                          <a:rPr lang="zh-TW" altLang="zh-TW" sz="1400" i="1"/>
                        </m:ctrlPr>
                      </m:sSubPr>
                      <m:e>
                        <m:r>
                          <a:rPr lang="en-US" altLang="zh-TW" sz="1400" i="1"/>
                          <m:t>𝑓</m:t>
                        </m:r>
                      </m:e>
                      <m:sub>
                        <m:r>
                          <a:rPr lang="en-US" altLang="zh-TW" sz="1400" i="1"/>
                          <m:t>8</m:t>
                        </m:r>
                      </m:sub>
                    </m:sSub>
                  </m:oMath>
                </a14:m>
                <a:r>
                  <a:rPr lang="zh-TW" altLang="zh-TW" sz="1400" dirty="0">
                    <a:latin typeface="Arial" panose="020B0604020202020204" pitchFamily="34" charset="0"/>
                    <a:ea typeface="微軟正黑體" panose="020B0604030504040204" pitchFamily="34" charset="-120"/>
                  </a:rPr>
                  <a:t>條件下的目標機率密度分布</a:t>
                </a:r>
                <a:endParaRPr lang="zh-TW" altLang="en-US" sz="1000" dirty="0">
                  <a:latin typeface="Arial" panose="020B0604020202020204" pitchFamily="34" charset="0"/>
                  <a:ea typeface="微軟正黑體" panose="020B0604030504040204" pitchFamily="34" charset="-120"/>
                </a:endParaRPr>
              </a:p>
            </p:txBody>
          </p:sp>
        </mc:Choice>
        <mc:Fallback>
          <p:sp>
            <p:nvSpPr>
              <p:cNvPr id="7" name="矩形 6"/>
              <p:cNvSpPr>
                <a:spLocks noRot="1" noChangeAspect="1" noMove="1" noResize="1" noEditPoints="1" noAdjustHandles="1" noChangeArrowheads="1" noChangeShapeType="1" noTextEdit="1"/>
              </p:cNvSpPr>
              <p:nvPr/>
            </p:nvSpPr>
            <p:spPr>
              <a:xfrm>
                <a:off x="4932396" y="4348701"/>
                <a:ext cx="3456384" cy="523220"/>
              </a:xfrm>
              <a:prstGeom prst="rect">
                <a:avLst/>
              </a:prstGeom>
              <a:blipFill>
                <a:blip r:embed="rId4"/>
                <a:stretch>
                  <a:fillRect l="-529" t="-2326" b="-10465"/>
                </a:stretch>
              </a:blipFill>
            </p:spPr>
            <p:txBody>
              <a:bodyPr/>
              <a:lstStyle/>
              <a:p>
                <a:r>
                  <a:rPr lang="zh-TW" altLang="en-US">
                    <a:noFill/>
                  </a:rPr>
                  <a:t> </a:t>
                </a:r>
              </a:p>
            </p:txBody>
          </p:sp>
        </mc:Fallback>
      </mc:AlternateContent>
      <p:pic>
        <p:nvPicPr>
          <p:cNvPr id="10" name="圖片 9"/>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606" y="1324701"/>
            <a:ext cx="4032356" cy="3024000"/>
          </a:xfrm>
          <a:prstGeom prst="rect">
            <a:avLst/>
          </a:prstGeom>
          <a:noFill/>
          <a:ln>
            <a:noFill/>
          </a:ln>
        </p:spPr>
      </p:pic>
      <p:pic>
        <p:nvPicPr>
          <p:cNvPr id="11" name="圖片 10"/>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7984" y="1324701"/>
            <a:ext cx="4032804" cy="3024336"/>
          </a:xfrm>
          <a:prstGeom prst="rect">
            <a:avLst/>
          </a:prstGeom>
          <a:noFill/>
          <a:ln>
            <a:noFill/>
          </a:ln>
        </p:spPr>
      </p:pic>
    </p:spTree>
    <p:extLst>
      <p:ext uri="{BB962C8B-B14F-4D97-AF65-F5344CB8AC3E}">
        <p14:creationId xmlns:p14="http://schemas.microsoft.com/office/powerpoint/2010/main" val="42049377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：實驗一機率密度函數</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smtClean="0">
                <a:latin typeface="微軟正黑體" panose="020B0604030504040204" pitchFamily="34" charset="-120"/>
                <a:ea typeface="微軟正黑體" panose="020B0604030504040204" pitchFamily="34" charset="-120"/>
              </a:rPr>
              <a:t>DJI</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6" name="矩形 5"/>
              <p:cNvSpPr/>
              <p:nvPr/>
            </p:nvSpPr>
            <p:spPr>
              <a:xfrm>
                <a:off x="899592" y="4348701"/>
                <a:ext cx="3456384" cy="523220"/>
              </a:xfrm>
              <a:prstGeom prst="rect">
                <a:avLst/>
              </a:prstGeom>
            </p:spPr>
            <p:txBody>
              <a:bodyPr wrap="square">
                <a:spAutoFit/>
              </a:bodyPr>
              <a:lstStyle/>
              <a:p>
                <a:r>
                  <a:rPr lang="en-US" altLang="zh-TW" sz="1400" dirty="0">
                    <a:latin typeface="Arial" panose="020B0604020202020204" pitchFamily="34" charset="0"/>
                    <a:ea typeface="微軟正黑體" panose="020B0604030504040204" pitchFamily="34" charset="-120"/>
                  </a:rPr>
                  <a:t>2018</a:t>
                </a:r>
                <a:r>
                  <a:rPr lang="zh-TW" altLang="zh-TW" sz="1400" dirty="0">
                    <a:latin typeface="Arial" panose="020B0604020202020204" pitchFamily="34" charset="0"/>
                    <a:ea typeface="微軟正黑體" panose="020B0604030504040204" pitchFamily="34" charset="-120"/>
                  </a:rPr>
                  <a:t>年</a:t>
                </a:r>
                <a:r>
                  <a:rPr lang="en-US" altLang="zh-TW" sz="1400" dirty="0">
                    <a:latin typeface="Arial" panose="020B0604020202020204" pitchFamily="34" charset="0"/>
                    <a:ea typeface="微軟正黑體" panose="020B0604030504040204" pitchFamily="34" charset="-120"/>
                  </a:rPr>
                  <a:t>DJI</a:t>
                </a:r>
                <a:r>
                  <a:rPr lang="zh-TW" altLang="zh-TW" sz="1400" dirty="0">
                    <a:latin typeface="Arial" panose="020B0604020202020204" pitchFamily="34" charset="0"/>
                    <a:ea typeface="微軟正黑體" panose="020B0604030504040204" pitchFamily="34" charset="-120"/>
                  </a:rPr>
                  <a:t>目標與特徵</a:t>
                </a:r>
                <a14:m>
                  <m:oMath xmlns:m="http://schemas.openxmlformats.org/officeDocument/2006/math">
                    <m:sSub>
                      <m:sSubPr>
                        <m:ctrlPr>
                          <a:rPr lang="zh-TW" altLang="zh-TW" sz="1400" i="1"/>
                        </m:ctrlPr>
                      </m:sSubPr>
                      <m:e>
                        <m:r>
                          <a:rPr lang="en-US" altLang="zh-TW" sz="1400" i="1"/>
                          <m:t>𝑓</m:t>
                        </m:r>
                      </m:e>
                      <m:sub>
                        <m:r>
                          <a:rPr lang="en-US" altLang="zh-TW" sz="1400" i="1"/>
                          <m:t>120</m:t>
                        </m:r>
                      </m:sub>
                    </m:sSub>
                  </m:oMath>
                </a14:m>
                <a:r>
                  <a:rPr lang="zh-TW" altLang="zh-TW" sz="1400" dirty="0">
                    <a:latin typeface="Arial" panose="020B0604020202020204" pitchFamily="34" charset="0"/>
                    <a:ea typeface="微軟正黑體" panose="020B0604030504040204" pitchFamily="34" charset="-120"/>
                  </a:rPr>
                  <a:t>條件下的目標機率密度分布</a:t>
                </a:r>
                <a:endParaRPr lang="zh-TW" altLang="en-US" sz="1100" dirty="0">
                  <a:latin typeface="Arial" panose="020B0604020202020204" pitchFamily="34" charset="0"/>
                  <a:ea typeface="微軟正黑體" panose="020B0604030504040204" pitchFamily="34" charset="-120"/>
                </a:endParaRPr>
              </a:p>
            </p:txBody>
          </p:sp>
        </mc:Choice>
        <mc:Fallback>
          <p:sp>
            <p:nvSpPr>
              <p:cNvPr id="6" name="矩形 5"/>
              <p:cNvSpPr>
                <a:spLocks noRot="1" noChangeAspect="1" noMove="1" noResize="1" noEditPoints="1" noAdjustHandles="1" noChangeArrowheads="1" noChangeShapeType="1" noTextEdit="1"/>
              </p:cNvSpPr>
              <p:nvPr/>
            </p:nvSpPr>
            <p:spPr>
              <a:xfrm>
                <a:off x="899592" y="4348701"/>
                <a:ext cx="3456384" cy="523220"/>
              </a:xfrm>
              <a:prstGeom prst="rect">
                <a:avLst/>
              </a:prstGeom>
              <a:blipFill>
                <a:blip r:embed="rId2"/>
                <a:stretch>
                  <a:fillRect l="-529" t="-2326" b="-1046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4932396" y="4348701"/>
                <a:ext cx="3456384" cy="523220"/>
              </a:xfrm>
              <a:prstGeom prst="rect">
                <a:avLst/>
              </a:prstGeom>
            </p:spPr>
            <p:txBody>
              <a:bodyPr wrap="square">
                <a:spAutoFit/>
              </a:bodyPr>
              <a:lstStyle/>
              <a:p>
                <a:r>
                  <a:rPr lang="en-US" altLang="zh-TW" sz="1400" dirty="0">
                    <a:latin typeface="Arial" panose="020B0604020202020204" pitchFamily="34" charset="0"/>
                    <a:ea typeface="微軟正黑體" panose="020B0604030504040204" pitchFamily="34" charset="-120"/>
                  </a:rPr>
                  <a:t>2018</a:t>
                </a:r>
                <a:r>
                  <a:rPr lang="zh-TW" altLang="zh-TW" sz="1400" dirty="0">
                    <a:latin typeface="Arial" panose="020B0604020202020204" pitchFamily="34" charset="0"/>
                    <a:ea typeface="微軟正黑體" panose="020B0604030504040204" pitchFamily="34" charset="-120"/>
                  </a:rPr>
                  <a:t>年</a:t>
                </a:r>
                <a:r>
                  <a:rPr lang="en-US" altLang="zh-TW" sz="1400" dirty="0">
                    <a:latin typeface="Arial" panose="020B0604020202020204" pitchFamily="34" charset="0"/>
                    <a:ea typeface="微軟正黑體" panose="020B0604030504040204" pitchFamily="34" charset="-120"/>
                  </a:rPr>
                  <a:t>DJI</a:t>
                </a:r>
                <a:r>
                  <a:rPr lang="zh-TW" altLang="zh-TW" sz="1400" dirty="0">
                    <a:latin typeface="Arial" panose="020B0604020202020204" pitchFamily="34" charset="0"/>
                    <a:ea typeface="微軟正黑體" panose="020B0604030504040204" pitchFamily="34" charset="-120"/>
                  </a:rPr>
                  <a:t>目標與特徵</a:t>
                </a:r>
                <a14:m>
                  <m:oMath xmlns:m="http://schemas.openxmlformats.org/officeDocument/2006/math">
                    <m:sSub>
                      <m:sSubPr>
                        <m:ctrlPr>
                          <a:rPr lang="zh-TW" altLang="zh-TW" sz="1400" i="1"/>
                        </m:ctrlPr>
                      </m:sSubPr>
                      <m:e>
                        <m:r>
                          <a:rPr lang="en-US" altLang="zh-TW" sz="1400" i="1"/>
                          <m:t>𝑓</m:t>
                        </m:r>
                      </m:e>
                      <m:sub>
                        <m:r>
                          <a:rPr lang="en-US" altLang="zh-TW" sz="1400" i="1"/>
                          <m:t>8</m:t>
                        </m:r>
                      </m:sub>
                    </m:sSub>
                  </m:oMath>
                </a14:m>
                <a:r>
                  <a:rPr lang="zh-TW" altLang="zh-TW" sz="1400" dirty="0">
                    <a:latin typeface="Arial" panose="020B0604020202020204" pitchFamily="34" charset="0"/>
                    <a:ea typeface="微軟正黑體" panose="020B0604030504040204" pitchFamily="34" charset="-120"/>
                  </a:rPr>
                  <a:t>條件下的目標機率密度分布</a:t>
                </a:r>
                <a:endParaRPr lang="zh-TW" altLang="en-US" sz="1000" dirty="0">
                  <a:latin typeface="Arial" panose="020B0604020202020204" pitchFamily="34" charset="0"/>
                  <a:ea typeface="微軟正黑體" panose="020B0604030504040204" pitchFamily="34" charset="-120"/>
                </a:endParaRPr>
              </a:p>
            </p:txBody>
          </p:sp>
        </mc:Choice>
        <mc:Fallback>
          <p:sp>
            <p:nvSpPr>
              <p:cNvPr id="7" name="矩形 6"/>
              <p:cNvSpPr>
                <a:spLocks noRot="1" noChangeAspect="1" noMove="1" noResize="1" noEditPoints="1" noAdjustHandles="1" noChangeArrowheads="1" noChangeShapeType="1" noTextEdit="1"/>
              </p:cNvSpPr>
              <p:nvPr/>
            </p:nvSpPr>
            <p:spPr>
              <a:xfrm>
                <a:off x="4932396" y="4348701"/>
                <a:ext cx="3456384" cy="523220"/>
              </a:xfrm>
              <a:prstGeom prst="rect">
                <a:avLst/>
              </a:prstGeom>
              <a:blipFill>
                <a:blip r:embed="rId3"/>
                <a:stretch>
                  <a:fillRect l="-529" t="-2326" b="-10465"/>
                </a:stretch>
              </a:blipFill>
            </p:spPr>
            <p:txBody>
              <a:bodyPr/>
              <a:lstStyle/>
              <a:p>
                <a:r>
                  <a:rPr lang="zh-TW" altLang="en-US">
                    <a:noFill/>
                  </a:rPr>
                  <a:t> </a:t>
                </a:r>
              </a:p>
            </p:txBody>
          </p:sp>
        </mc:Fallback>
      </mc:AlternateContent>
      <p:pic>
        <p:nvPicPr>
          <p:cNvPr id="10" name="圖片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606" y="1275606"/>
            <a:ext cx="4032356" cy="3024000"/>
          </a:xfrm>
          <a:prstGeom prst="rect">
            <a:avLst/>
          </a:prstGeom>
          <a:noFill/>
          <a:ln>
            <a:noFill/>
          </a:ln>
        </p:spPr>
      </p:pic>
      <p:pic>
        <p:nvPicPr>
          <p:cNvPr id="11" name="圖片 1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1960" y="1275605"/>
            <a:ext cx="4104456" cy="3078071"/>
          </a:xfrm>
          <a:prstGeom prst="rect">
            <a:avLst/>
          </a:prstGeom>
          <a:noFill/>
          <a:ln>
            <a:noFill/>
          </a:ln>
        </p:spPr>
      </p:pic>
    </p:spTree>
    <p:extLst>
      <p:ext uri="{BB962C8B-B14F-4D97-AF65-F5344CB8AC3E}">
        <p14:creationId xmlns:p14="http://schemas.microsoft.com/office/powerpoint/2010/main" val="16154591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：實驗一機率密度函數</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smtClean="0">
                <a:latin typeface="微軟正黑體" panose="020B0604030504040204" pitchFamily="34" charset="-120"/>
                <a:ea typeface="微軟正黑體" panose="020B0604030504040204" pitchFamily="34" charset="-120"/>
                <a:cs typeface="Times New Roman" panose="02020603050405020304" pitchFamily="18" charset="0"/>
              </a:rPr>
              <a:t>HSI</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6" name="矩形 5"/>
              <p:cNvSpPr/>
              <p:nvPr/>
            </p:nvSpPr>
            <p:spPr>
              <a:xfrm>
                <a:off x="1237248" y="4248119"/>
                <a:ext cx="3456384" cy="523220"/>
              </a:xfrm>
              <a:prstGeom prst="rect">
                <a:avLst/>
              </a:prstGeom>
            </p:spPr>
            <p:txBody>
              <a:bodyPr wrap="square">
                <a:spAutoFit/>
              </a:bodyPr>
              <a:lstStyle/>
              <a:p>
                <a:r>
                  <a:rPr lang="en-US" altLang="zh-TW" sz="1400" dirty="0">
                    <a:latin typeface="Arial" panose="020B0604020202020204" pitchFamily="34" charset="0"/>
                    <a:ea typeface="微軟正黑體" panose="020B0604030504040204" pitchFamily="34" charset="-120"/>
                  </a:rPr>
                  <a:t>2018</a:t>
                </a:r>
                <a:r>
                  <a:rPr lang="zh-TW" altLang="zh-TW" sz="1400" dirty="0">
                    <a:latin typeface="Arial" panose="020B0604020202020204" pitchFamily="34" charset="0"/>
                    <a:ea typeface="微軟正黑體" panose="020B0604030504040204" pitchFamily="34" charset="-120"/>
                  </a:rPr>
                  <a:t>年</a:t>
                </a:r>
                <a:r>
                  <a:rPr lang="en-US" altLang="zh-TW" sz="1400" dirty="0">
                    <a:latin typeface="Arial" panose="020B0604020202020204" pitchFamily="34" charset="0"/>
                    <a:ea typeface="微軟正黑體" panose="020B0604030504040204" pitchFamily="34" charset="-120"/>
                  </a:rPr>
                  <a:t>HSI</a:t>
                </a:r>
                <a:r>
                  <a:rPr lang="zh-TW" altLang="zh-TW" sz="1400" dirty="0">
                    <a:latin typeface="Arial" panose="020B0604020202020204" pitchFamily="34" charset="0"/>
                    <a:ea typeface="微軟正黑體" panose="020B0604030504040204" pitchFamily="34" charset="-120"/>
                  </a:rPr>
                  <a:t>目標與特徵</a:t>
                </a:r>
                <a14:m>
                  <m:oMath xmlns:m="http://schemas.openxmlformats.org/officeDocument/2006/math">
                    <m:sSub>
                      <m:sSubPr>
                        <m:ctrlPr>
                          <a:rPr lang="zh-TW" altLang="zh-TW" sz="1400" i="1"/>
                        </m:ctrlPr>
                      </m:sSubPr>
                      <m:e>
                        <m:r>
                          <a:rPr lang="en-US" altLang="zh-TW" sz="1400" i="1"/>
                          <m:t>𝑓</m:t>
                        </m:r>
                      </m:e>
                      <m:sub>
                        <m:r>
                          <a:rPr lang="en-US" altLang="zh-TW" sz="1400" i="1"/>
                          <m:t>120</m:t>
                        </m:r>
                      </m:sub>
                    </m:sSub>
                  </m:oMath>
                </a14:m>
                <a:r>
                  <a:rPr lang="zh-TW" altLang="zh-TW" sz="1400" dirty="0">
                    <a:latin typeface="Arial" panose="020B0604020202020204" pitchFamily="34" charset="0"/>
                    <a:ea typeface="微軟正黑體" panose="020B0604030504040204" pitchFamily="34" charset="-120"/>
                  </a:rPr>
                  <a:t>條件下的目標機率密度分布</a:t>
                </a:r>
                <a:endParaRPr lang="zh-TW" altLang="en-US" sz="1100" dirty="0">
                  <a:latin typeface="Arial" panose="020B0604020202020204" pitchFamily="34" charset="0"/>
                  <a:ea typeface="微軟正黑體" panose="020B0604030504040204" pitchFamily="34" charset="-120"/>
                </a:endParaRPr>
              </a:p>
            </p:txBody>
          </p:sp>
        </mc:Choice>
        <mc:Fallback>
          <p:sp>
            <p:nvSpPr>
              <p:cNvPr id="6" name="矩形 5"/>
              <p:cNvSpPr>
                <a:spLocks noRot="1" noChangeAspect="1" noMove="1" noResize="1" noEditPoints="1" noAdjustHandles="1" noChangeArrowheads="1" noChangeShapeType="1" noTextEdit="1"/>
              </p:cNvSpPr>
              <p:nvPr/>
            </p:nvSpPr>
            <p:spPr>
              <a:xfrm>
                <a:off x="1237248" y="4248119"/>
                <a:ext cx="3456384" cy="523220"/>
              </a:xfrm>
              <a:prstGeom prst="rect">
                <a:avLst/>
              </a:prstGeom>
              <a:blipFill>
                <a:blip r:embed="rId2"/>
                <a:stretch>
                  <a:fillRect l="-529" t="-3488" b="-9302"/>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5004048" y="4248119"/>
                <a:ext cx="3456384" cy="523220"/>
              </a:xfrm>
              <a:prstGeom prst="rect">
                <a:avLst/>
              </a:prstGeom>
            </p:spPr>
            <p:txBody>
              <a:bodyPr wrap="square">
                <a:spAutoFit/>
              </a:bodyPr>
              <a:lstStyle/>
              <a:p>
                <a:r>
                  <a:rPr lang="en-US" altLang="zh-TW" sz="1400" dirty="0">
                    <a:latin typeface="Arial" panose="020B0604020202020204" pitchFamily="34" charset="0"/>
                    <a:ea typeface="微軟正黑體" panose="020B0604030504040204" pitchFamily="34" charset="-120"/>
                  </a:rPr>
                  <a:t>2018</a:t>
                </a:r>
                <a:r>
                  <a:rPr lang="zh-TW" altLang="zh-TW" sz="1400" dirty="0">
                    <a:latin typeface="Arial" panose="020B0604020202020204" pitchFamily="34" charset="0"/>
                    <a:ea typeface="微軟正黑體" panose="020B0604030504040204" pitchFamily="34" charset="-120"/>
                  </a:rPr>
                  <a:t>年</a:t>
                </a:r>
                <a:r>
                  <a:rPr lang="en-US" altLang="zh-TW" sz="1400" dirty="0">
                    <a:latin typeface="Arial" panose="020B0604020202020204" pitchFamily="34" charset="0"/>
                    <a:ea typeface="微軟正黑體" panose="020B0604030504040204" pitchFamily="34" charset="-120"/>
                  </a:rPr>
                  <a:t>HSI</a:t>
                </a:r>
                <a:r>
                  <a:rPr lang="zh-TW" altLang="zh-TW" sz="1400" dirty="0">
                    <a:latin typeface="Arial" panose="020B0604020202020204" pitchFamily="34" charset="0"/>
                    <a:ea typeface="微軟正黑體" panose="020B0604030504040204" pitchFamily="34" charset="-120"/>
                  </a:rPr>
                  <a:t>目標與特徵</a:t>
                </a:r>
                <a14:m>
                  <m:oMath xmlns:m="http://schemas.openxmlformats.org/officeDocument/2006/math">
                    <m:sSub>
                      <m:sSubPr>
                        <m:ctrlPr>
                          <a:rPr lang="zh-TW" altLang="zh-TW" sz="1400" i="1"/>
                        </m:ctrlPr>
                      </m:sSubPr>
                      <m:e>
                        <m:r>
                          <a:rPr lang="en-US" altLang="zh-TW" sz="1400" i="1"/>
                          <m:t>𝑓</m:t>
                        </m:r>
                      </m:e>
                      <m:sub>
                        <m:r>
                          <a:rPr lang="en-US" altLang="zh-TW" sz="1400" i="1"/>
                          <m:t>8</m:t>
                        </m:r>
                      </m:sub>
                    </m:sSub>
                  </m:oMath>
                </a14:m>
                <a:r>
                  <a:rPr lang="zh-TW" altLang="zh-TW" sz="1400" dirty="0">
                    <a:latin typeface="Arial" panose="020B0604020202020204" pitchFamily="34" charset="0"/>
                    <a:ea typeface="微軟正黑體" panose="020B0604030504040204" pitchFamily="34" charset="-120"/>
                  </a:rPr>
                  <a:t>條件下的目標機率密度分布</a:t>
                </a:r>
                <a:endParaRPr lang="zh-TW" altLang="en-US" sz="1000" dirty="0">
                  <a:latin typeface="Arial" panose="020B0604020202020204" pitchFamily="34" charset="0"/>
                  <a:ea typeface="微軟正黑體" panose="020B0604030504040204" pitchFamily="34" charset="-120"/>
                </a:endParaRPr>
              </a:p>
            </p:txBody>
          </p:sp>
        </mc:Choice>
        <mc:Fallback>
          <p:sp>
            <p:nvSpPr>
              <p:cNvPr id="7" name="矩形 6"/>
              <p:cNvSpPr>
                <a:spLocks noRot="1" noChangeAspect="1" noMove="1" noResize="1" noEditPoints="1" noAdjustHandles="1" noChangeArrowheads="1" noChangeShapeType="1" noTextEdit="1"/>
              </p:cNvSpPr>
              <p:nvPr/>
            </p:nvSpPr>
            <p:spPr>
              <a:xfrm>
                <a:off x="5004048" y="4248119"/>
                <a:ext cx="3456384" cy="523220"/>
              </a:xfrm>
              <a:prstGeom prst="rect">
                <a:avLst/>
              </a:prstGeom>
              <a:blipFill>
                <a:blip r:embed="rId3"/>
                <a:stretch>
                  <a:fillRect l="-529" t="-3488" b="-9302"/>
                </a:stretch>
              </a:blipFill>
            </p:spPr>
            <p:txBody>
              <a:bodyPr/>
              <a:lstStyle/>
              <a:p>
                <a:r>
                  <a:rPr lang="zh-TW" altLang="en-US">
                    <a:noFill/>
                  </a:rPr>
                  <a:t> </a:t>
                </a:r>
              </a:p>
            </p:txBody>
          </p:sp>
        </mc:Fallback>
      </mc:AlternateContent>
      <p:pic>
        <p:nvPicPr>
          <p:cNvPr id="10" name="圖片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640" y="1220043"/>
            <a:ext cx="4032356" cy="3024000"/>
          </a:xfrm>
          <a:prstGeom prst="rect">
            <a:avLst/>
          </a:prstGeom>
          <a:noFill/>
          <a:ln>
            <a:noFill/>
          </a:ln>
        </p:spPr>
      </p:pic>
      <p:pic>
        <p:nvPicPr>
          <p:cNvPr id="11" name="圖片 1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27984" y="1215967"/>
            <a:ext cx="4032448" cy="3024069"/>
          </a:xfrm>
          <a:prstGeom prst="rect">
            <a:avLst/>
          </a:prstGeom>
          <a:noFill/>
          <a:ln>
            <a:noFill/>
          </a:ln>
        </p:spPr>
      </p:pic>
    </p:spTree>
    <p:extLst>
      <p:ext uri="{BB962C8B-B14F-4D97-AF65-F5344CB8AC3E}">
        <p14:creationId xmlns:p14="http://schemas.microsoft.com/office/powerpoint/2010/main" val="4794798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實驗</a:t>
            </a:r>
            <a:r>
              <a:rPr lang="zh-TW" altLang="en-US" dirty="0">
                <a:latin typeface="微軟正黑體" panose="020B0604030504040204" pitchFamily="34" charset="-120"/>
                <a:ea typeface="微軟正黑體" panose="020B0604030504040204" pitchFamily="34" charset="-120"/>
              </a:rPr>
              <a:t>二</a:t>
            </a:r>
            <a:r>
              <a:rPr lang="zh-TW" altLang="en-US" dirty="0" smtClean="0">
                <a:latin typeface="微軟正黑體" panose="020B0604030504040204" pitchFamily="34" charset="-120"/>
                <a:ea typeface="微軟正黑體" panose="020B0604030504040204" pitchFamily="34" charset="-120"/>
              </a:rPr>
              <a:t>機率</a:t>
            </a:r>
            <a:r>
              <a:rPr lang="zh-TW" altLang="en-US" dirty="0">
                <a:latin typeface="微軟正黑體" panose="020B0604030504040204" pitchFamily="34" charset="-120"/>
                <a:ea typeface="微軟正黑體" panose="020B0604030504040204" pitchFamily="34" charset="-120"/>
              </a:rPr>
              <a:t>密度</a:t>
            </a:r>
            <a:r>
              <a:rPr lang="zh-TW" altLang="en-US" dirty="0" smtClean="0">
                <a:latin typeface="微軟正黑體" panose="020B0604030504040204" pitchFamily="34" charset="-120"/>
                <a:ea typeface="微軟正黑體" panose="020B0604030504040204" pitchFamily="34" charset="-120"/>
              </a:rPr>
              <a:t>函數</a:t>
            </a:r>
            <a:endParaRPr lang="zh-TW" altLang="en-US" dirty="0">
              <a:latin typeface="微軟正黑體" panose="020B0604030504040204" pitchFamily="34" charset="-120"/>
              <a:ea typeface="微軟正黑體" panose="020B0604030504040204" pitchFamily="34" charset="-120"/>
            </a:endParaRPr>
          </a:p>
        </p:txBody>
      </p:sp>
      <p:pic>
        <p:nvPicPr>
          <p:cNvPr id="4" name="圖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771550"/>
            <a:ext cx="3072612" cy="2304256"/>
          </a:xfrm>
          <a:prstGeom prst="rect">
            <a:avLst/>
          </a:prstGeom>
          <a:noFill/>
          <a:ln>
            <a:noFill/>
          </a:ln>
        </p:spPr>
      </p:pic>
      <p:pic>
        <p:nvPicPr>
          <p:cNvPr id="5" name="圖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3808" y="814505"/>
            <a:ext cx="2958054" cy="2218345"/>
          </a:xfrm>
          <a:prstGeom prst="rect">
            <a:avLst/>
          </a:prstGeom>
          <a:noFill/>
          <a:ln>
            <a:noFill/>
          </a:ln>
        </p:spPr>
      </p:pic>
      <p:pic>
        <p:nvPicPr>
          <p:cNvPr id="6" name="圖片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104" y="814504"/>
            <a:ext cx="2952328" cy="2214051"/>
          </a:xfrm>
          <a:prstGeom prst="rect">
            <a:avLst/>
          </a:prstGeom>
          <a:noFill/>
          <a:ln>
            <a:noFill/>
          </a:ln>
        </p:spPr>
      </p:pic>
      <p:pic>
        <p:nvPicPr>
          <p:cNvPr id="7" name="圖片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219822"/>
            <a:ext cx="2399665" cy="1799590"/>
          </a:xfrm>
          <a:prstGeom prst="rect">
            <a:avLst/>
          </a:prstGeom>
          <a:noFill/>
          <a:ln>
            <a:noFill/>
          </a:ln>
        </p:spPr>
      </p:pic>
      <p:pic>
        <p:nvPicPr>
          <p:cNvPr id="8" name="圖片 7"/>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72335" y="3219822"/>
            <a:ext cx="2399665" cy="1799590"/>
          </a:xfrm>
          <a:prstGeom prst="rect">
            <a:avLst/>
          </a:prstGeom>
          <a:noFill/>
          <a:ln>
            <a:noFill/>
          </a:ln>
        </p:spPr>
      </p:pic>
      <p:pic>
        <p:nvPicPr>
          <p:cNvPr id="9" name="圖片 8"/>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22835" y="3172197"/>
            <a:ext cx="2399665" cy="1799590"/>
          </a:xfrm>
          <a:prstGeom prst="rect">
            <a:avLst/>
          </a:prstGeom>
          <a:noFill/>
          <a:ln>
            <a:noFill/>
          </a:ln>
        </p:spPr>
      </p:pic>
      <p:pic>
        <p:nvPicPr>
          <p:cNvPr id="10" name="圖片 9"/>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95170" y="3172197"/>
            <a:ext cx="2399665" cy="1799590"/>
          </a:xfrm>
          <a:prstGeom prst="rect">
            <a:avLst/>
          </a:prstGeom>
          <a:noFill/>
          <a:ln>
            <a:noFill/>
          </a:ln>
        </p:spPr>
      </p:pic>
    </p:spTree>
    <p:extLst>
      <p:ext uri="{BB962C8B-B14F-4D97-AF65-F5344CB8AC3E}">
        <p14:creationId xmlns:p14="http://schemas.microsoft.com/office/powerpoint/2010/main" val="25201350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實驗</a:t>
            </a:r>
            <a:r>
              <a:rPr lang="zh-TW" altLang="en-US" dirty="0">
                <a:latin typeface="微軟正黑體" panose="020B0604030504040204" pitchFamily="34" charset="-120"/>
                <a:ea typeface="微軟正黑體" panose="020B0604030504040204" pitchFamily="34" charset="-120"/>
              </a:rPr>
              <a:t>三</a:t>
            </a:r>
            <a:r>
              <a:rPr lang="zh-TW" altLang="en-US" dirty="0" smtClean="0">
                <a:latin typeface="微軟正黑體" panose="020B0604030504040204" pitchFamily="34" charset="-120"/>
                <a:ea typeface="微軟正黑體" panose="020B0604030504040204" pitchFamily="34" charset="-120"/>
              </a:rPr>
              <a:t>機率</a:t>
            </a:r>
            <a:r>
              <a:rPr lang="zh-TW" altLang="en-US" dirty="0">
                <a:latin typeface="微軟正黑體" panose="020B0604030504040204" pitchFamily="34" charset="-120"/>
                <a:ea typeface="微軟正黑體" panose="020B0604030504040204" pitchFamily="34" charset="-120"/>
              </a:rPr>
              <a:t>密度</a:t>
            </a:r>
            <a:r>
              <a:rPr lang="zh-TW" altLang="en-US" dirty="0" smtClean="0">
                <a:latin typeface="微軟正黑體" panose="020B0604030504040204" pitchFamily="34" charset="-120"/>
                <a:ea typeface="微軟正黑體" panose="020B0604030504040204" pitchFamily="34" charset="-120"/>
              </a:rPr>
              <a:t>函數（</a:t>
            </a:r>
            <a:r>
              <a:rPr lang="en-US" altLang="zh-TW" dirty="0" smtClean="0">
                <a:latin typeface="微軟正黑體" panose="020B0604030504040204" pitchFamily="34" charset="-120"/>
                <a:ea typeface="微軟正黑體" panose="020B0604030504040204" pitchFamily="34" charset="-120"/>
              </a:rPr>
              <a:t>2002</a:t>
            </a:r>
            <a:r>
              <a:rPr lang="zh-TW" altLang="en-US"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pic>
        <p:nvPicPr>
          <p:cNvPr id="4" name="圖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41121"/>
            <a:ext cx="2399665" cy="1799590"/>
          </a:xfrm>
          <a:prstGeom prst="rect">
            <a:avLst/>
          </a:prstGeom>
          <a:noFill/>
          <a:ln>
            <a:noFill/>
          </a:ln>
        </p:spPr>
      </p:pic>
      <p:pic>
        <p:nvPicPr>
          <p:cNvPr id="5" name="圖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7735" y="1141121"/>
            <a:ext cx="2399665" cy="1799590"/>
          </a:xfrm>
          <a:prstGeom prst="rect">
            <a:avLst/>
          </a:prstGeom>
          <a:noFill/>
          <a:ln>
            <a:noFill/>
          </a:ln>
        </p:spPr>
      </p:pic>
      <p:pic>
        <p:nvPicPr>
          <p:cNvPr id="6" name="圖片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3968" y="1141121"/>
            <a:ext cx="2399665" cy="1799590"/>
          </a:xfrm>
          <a:prstGeom prst="rect">
            <a:avLst/>
          </a:prstGeom>
          <a:noFill/>
          <a:ln>
            <a:noFill/>
          </a:ln>
        </p:spPr>
      </p:pic>
      <p:pic>
        <p:nvPicPr>
          <p:cNvPr id="7" name="圖片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81703" y="1161039"/>
            <a:ext cx="2399665" cy="1799590"/>
          </a:xfrm>
          <a:prstGeom prst="rect">
            <a:avLst/>
          </a:prstGeom>
          <a:noFill/>
          <a:ln>
            <a:noFill/>
          </a:ln>
        </p:spPr>
      </p:pic>
      <mc:AlternateContent xmlns:mc="http://schemas.openxmlformats.org/markup-compatibility/2006" xmlns:a14="http://schemas.microsoft.com/office/drawing/2010/main">
        <mc:Choice Requires="a14">
          <p:sp>
            <p:nvSpPr>
              <p:cNvPr id="8" name="矩形 7"/>
              <p:cNvSpPr/>
              <p:nvPr/>
            </p:nvSpPr>
            <p:spPr>
              <a:xfrm>
                <a:off x="251520" y="2963407"/>
                <a:ext cx="2069976" cy="738664"/>
              </a:xfrm>
              <a:prstGeom prst="rect">
                <a:avLst/>
              </a:prstGeom>
            </p:spPr>
            <p:txBody>
              <a:bodyPr wrap="square">
                <a:spAutoFit/>
              </a:bodyPr>
              <a:lstStyle/>
              <a:p>
                <a:pPr algn="ctr"/>
                <a:r>
                  <a:rPr lang="en-US" altLang="zh-TW" sz="1400" dirty="0" smtClean="0">
                    <a:latin typeface="微軟正黑體" panose="020B0604030504040204" pitchFamily="34" charset="-120"/>
                    <a:ea typeface="微軟正黑體" panose="020B0604030504040204" pitchFamily="34" charset="-120"/>
                  </a:rPr>
                  <a:t>2002</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年</a:t>
                </a:r>
                <a:r>
                  <a:rPr lang="zh-TW" altLang="en-US" sz="1400" dirty="0" smtClean="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400" dirty="0" smtClean="0">
                    <a:latin typeface="微軟正黑體" panose="020B0604030504040204" pitchFamily="34" charset="-120"/>
                    <a:ea typeface="微軟正黑體" panose="020B0604030504040204" pitchFamily="34" charset="-120"/>
                  </a:rPr>
                  <a:t>SSEC</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目標與特徵</a:t>
                </a:r>
                <a14:m>
                  <m:oMath xmlns:m="http://schemas.openxmlformats.org/officeDocument/2006/math">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𝟖𝟑</m:t>
                        </m:r>
                      </m:sub>
                    </m:sSub>
                    <m:r>
                      <a:rPr lang="zh-TW" altLang="zh-TW" sz="1400" i="1">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𝟏𝟏𝟐</m:t>
                        </m:r>
                      </m:sub>
                    </m:sSub>
                  </m:oMath>
                </a14:m>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條件下的目標機率密度分布</a:t>
                </a:r>
                <a:endParaRPr lang="zh-TW" altLang="en-US" sz="1400" dirty="0">
                  <a:latin typeface="微軟正黑體" panose="020B0604030504040204" pitchFamily="34" charset="-120"/>
                  <a:ea typeface="微軟正黑體" panose="020B0604030504040204" pitchFamily="34" charset="-120"/>
                </a:endParaRPr>
              </a:p>
            </p:txBody>
          </p:sp>
        </mc:Choice>
        <mc:Fallback xmlns="">
          <p:sp>
            <p:nvSpPr>
              <p:cNvPr id="8" name="矩形 7"/>
              <p:cNvSpPr>
                <a:spLocks noRot="1" noChangeAspect="1" noMove="1" noResize="1" noEditPoints="1" noAdjustHandles="1" noChangeArrowheads="1" noChangeShapeType="1" noTextEdit="1"/>
              </p:cNvSpPr>
              <p:nvPr/>
            </p:nvSpPr>
            <p:spPr>
              <a:xfrm>
                <a:off x="251520" y="2963407"/>
                <a:ext cx="2069976" cy="738664"/>
              </a:xfrm>
              <a:prstGeom prst="rect">
                <a:avLst/>
              </a:prstGeom>
              <a:blipFill>
                <a:blip r:embed="rId6"/>
                <a:stretch>
                  <a:fillRect t="-2479" b="-743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399665" y="2960629"/>
                <a:ext cx="2069976" cy="738664"/>
              </a:xfrm>
              <a:prstGeom prst="rect">
                <a:avLst/>
              </a:prstGeom>
            </p:spPr>
            <p:txBody>
              <a:bodyPr wrap="square">
                <a:spAutoFit/>
              </a:bodyPr>
              <a:lstStyle/>
              <a:p>
                <a:pPr algn="ctr"/>
                <a:r>
                  <a:rPr lang="en-US" altLang="zh-TW" sz="1400" dirty="0" smtClean="0">
                    <a:latin typeface="微軟正黑體" panose="020B0604030504040204" pitchFamily="34" charset="-120"/>
                    <a:ea typeface="微軟正黑體" panose="020B0604030504040204" pitchFamily="34" charset="-120"/>
                  </a:rPr>
                  <a:t>2002</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年</a:t>
                </a:r>
                <a:r>
                  <a:rPr lang="zh-TW" altLang="en-US" sz="1400" dirty="0" smtClean="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400" dirty="0" smtClean="0">
                    <a:latin typeface="微軟正黑體" panose="020B0604030504040204" pitchFamily="34" charset="-120"/>
                    <a:ea typeface="微軟正黑體" panose="020B0604030504040204" pitchFamily="34" charset="-120"/>
                  </a:rPr>
                  <a:t>HSI</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目標與特徵</a:t>
                </a:r>
                <a14:m>
                  <m:oMath xmlns:m="http://schemas.openxmlformats.org/officeDocument/2006/math">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𝟖𝟑</m:t>
                        </m:r>
                      </m:sub>
                    </m:sSub>
                    <m:r>
                      <a:rPr lang="zh-TW" altLang="zh-TW" sz="1400" i="1">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𝟏𝟏𝟐</m:t>
                        </m:r>
                      </m:sub>
                    </m:sSub>
                  </m:oMath>
                </a14:m>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條件下的目標機率密度分布</a:t>
                </a:r>
                <a:endParaRPr lang="zh-TW" altLang="en-US" sz="1400" dirty="0">
                  <a:latin typeface="微軟正黑體" panose="020B0604030504040204" pitchFamily="34" charset="-120"/>
                  <a:ea typeface="微軟正黑體" panose="020B0604030504040204" pitchFamily="34" charset="-120"/>
                </a:endParaRPr>
              </a:p>
            </p:txBody>
          </p:sp>
        </mc:Choice>
        <mc:Fallback xmlns="">
          <p:sp>
            <p:nvSpPr>
              <p:cNvPr id="9" name="矩形 8"/>
              <p:cNvSpPr>
                <a:spLocks noRot="1" noChangeAspect="1" noMove="1" noResize="1" noEditPoints="1" noAdjustHandles="1" noChangeArrowheads="1" noChangeShapeType="1" noTextEdit="1"/>
              </p:cNvSpPr>
              <p:nvPr/>
            </p:nvSpPr>
            <p:spPr>
              <a:xfrm>
                <a:off x="2399665" y="2960629"/>
                <a:ext cx="2069976" cy="738664"/>
              </a:xfrm>
              <a:prstGeom prst="rect">
                <a:avLst/>
              </a:prstGeom>
              <a:blipFill>
                <a:blip r:embed="rId7"/>
                <a:stretch>
                  <a:fillRect t="-2479" b="-661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504125" y="2945072"/>
                <a:ext cx="2125727" cy="738664"/>
              </a:xfrm>
              <a:prstGeom prst="rect">
                <a:avLst/>
              </a:prstGeom>
            </p:spPr>
            <p:txBody>
              <a:bodyPr wrap="square">
                <a:spAutoFit/>
              </a:bodyPr>
              <a:lstStyle/>
              <a:p>
                <a:pPr algn="ctr"/>
                <a:r>
                  <a:rPr lang="en-US" altLang="zh-TW" sz="1400" dirty="0" smtClean="0">
                    <a:latin typeface="微軟正黑體" panose="020B0604030504040204" pitchFamily="34" charset="-120"/>
                    <a:ea typeface="微軟正黑體" panose="020B0604030504040204" pitchFamily="34" charset="-120"/>
                  </a:rPr>
                  <a:t>2002</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年</a:t>
                </a:r>
                <a:r>
                  <a:rPr lang="zh-TW" altLang="en-US" sz="1400" dirty="0" smtClean="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400" dirty="0" smtClean="0">
                    <a:latin typeface="微軟正黑體" panose="020B0604030504040204" pitchFamily="34" charset="-120"/>
                    <a:ea typeface="微軟正黑體" panose="020B0604030504040204" pitchFamily="34" charset="-120"/>
                  </a:rPr>
                  <a:t>Nikkei</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目標</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與特徵</a:t>
                </a:r>
                <a14:m>
                  <m:oMath xmlns:m="http://schemas.openxmlformats.org/officeDocument/2006/math">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𝟖𝟑</m:t>
                        </m:r>
                      </m:sub>
                    </m:sSub>
                    <m:r>
                      <a:rPr lang="zh-TW" altLang="zh-TW" sz="1400" i="1">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𝟏𝟏𝟐</m:t>
                        </m:r>
                      </m:sub>
                    </m:sSub>
                  </m:oMath>
                </a14:m>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條件下的</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目標機率</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密度分布</a:t>
                </a:r>
                <a:endParaRPr lang="zh-TW" altLang="en-US" sz="1400" dirty="0">
                  <a:latin typeface="微軟正黑體" panose="020B0604030504040204" pitchFamily="34" charset="-120"/>
                  <a:ea typeface="微軟正黑體" panose="020B0604030504040204" pitchFamily="34" charset="-120"/>
                </a:endParaRPr>
              </a:p>
            </p:txBody>
          </p:sp>
        </mc:Choice>
        <mc:Fallback xmlns="">
          <p:sp>
            <p:nvSpPr>
              <p:cNvPr id="10" name="矩形 9"/>
              <p:cNvSpPr>
                <a:spLocks noRot="1" noChangeAspect="1" noMove="1" noResize="1" noEditPoints="1" noAdjustHandles="1" noChangeArrowheads="1" noChangeShapeType="1" noTextEdit="1"/>
              </p:cNvSpPr>
              <p:nvPr/>
            </p:nvSpPr>
            <p:spPr>
              <a:xfrm>
                <a:off x="4504125" y="2945072"/>
                <a:ext cx="2125727" cy="738664"/>
              </a:xfrm>
              <a:prstGeom prst="rect">
                <a:avLst/>
              </a:prstGeom>
              <a:blipFill>
                <a:blip r:embed="rId8"/>
                <a:stretch>
                  <a:fillRect t="-2479" b="-743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652270" y="2963035"/>
                <a:ext cx="2046575" cy="738664"/>
              </a:xfrm>
              <a:prstGeom prst="rect">
                <a:avLst/>
              </a:prstGeom>
            </p:spPr>
            <p:txBody>
              <a:bodyPr wrap="square">
                <a:spAutoFit/>
              </a:bodyPr>
              <a:lstStyle/>
              <a:p>
                <a:pPr algn="ctr"/>
                <a:r>
                  <a:rPr lang="en-US" altLang="zh-TW" sz="1400" dirty="0" smtClean="0">
                    <a:latin typeface="微軟正黑體" panose="020B0604030504040204" pitchFamily="34" charset="-120"/>
                    <a:ea typeface="微軟正黑體" panose="020B0604030504040204" pitchFamily="34" charset="-120"/>
                  </a:rPr>
                  <a:t>2002</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年</a:t>
                </a:r>
                <a:r>
                  <a:rPr lang="zh-TW" altLang="en-US" sz="1400" dirty="0" smtClean="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400" dirty="0" smtClean="0">
                    <a:latin typeface="微軟正黑體" panose="020B0604030504040204" pitchFamily="34" charset="-120"/>
                    <a:ea typeface="微軟正黑體" panose="020B0604030504040204" pitchFamily="34" charset="-120"/>
                  </a:rPr>
                  <a:t>DJI</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目標與特徵</a:t>
                </a:r>
                <a14:m>
                  <m:oMath xmlns:m="http://schemas.openxmlformats.org/officeDocument/2006/math">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𝟖𝟑</m:t>
                        </m:r>
                      </m:sub>
                    </m:sSub>
                    <m:r>
                      <a:rPr lang="zh-TW" altLang="zh-TW" sz="1400" i="1">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𝟏𝟏𝟐</m:t>
                        </m:r>
                      </m:sub>
                    </m:sSub>
                  </m:oMath>
                </a14:m>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條件下的目標機率密度分布</a:t>
                </a:r>
                <a:endParaRPr lang="zh-TW" altLang="en-US" sz="1400" dirty="0">
                  <a:latin typeface="微軟正黑體" panose="020B0604030504040204" pitchFamily="34" charset="-120"/>
                  <a:ea typeface="微軟正黑體" panose="020B0604030504040204" pitchFamily="34" charset="-120"/>
                </a:endParaRPr>
              </a:p>
            </p:txBody>
          </p:sp>
        </mc:Choice>
        <mc:Fallback xmlns="">
          <p:sp>
            <p:nvSpPr>
              <p:cNvPr id="11" name="矩形 10"/>
              <p:cNvSpPr>
                <a:spLocks noRot="1" noChangeAspect="1" noMove="1" noResize="1" noEditPoints="1" noAdjustHandles="1" noChangeArrowheads="1" noChangeShapeType="1" noTextEdit="1"/>
              </p:cNvSpPr>
              <p:nvPr/>
            </p:nvSpPr>
            <p:spPr>
              <a:xfrm>
                <a:off x="6652270" y="2963035"/>
                <a:ext cx="2046575" cy="738664"/>
              </a:xfrm>
              <a:prstGeom prst="rect">
                <a:avLst/>
              </a:prstGeom>
              <a:blipFill>
                <a:blip r:embed="rId9"/>
                <a:stretch>
                  <a:fillRect t="-2479" b="-743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741025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實驗</a:t>
            </a:r>
            <a:r>
              <a:rPr lang="zh-TW" altLang="en-US" dirty="0">
                <a:latin typeface="微軟正黑體" panose="020B0604030504040204" pitchFamily="34" charset="-120"/>
                <a:ea typeface="微軟正黑體" panose="020B0604030504040204" pitchFamily="34" charset="-120"/>
              </a:rPr>
              <a:t>三</a:t>
            </a:r>
            <a:r>
              <a:rPr lang="zh-TW" altLang="en-US" dirty="0" smtClean="0">
                <a:latin typeface="微軟正黑體" panose="020B0604030504040204" pitchFamily="34" charset="-120"/>
                <a:ea typeface="微軟正黑體" panose="020B0604030504040204" pitchFamily="34" charset="-120"/>
              </a:rPr>
              <a:t>機率</a:t>
            </a:r>
            <a:r>
              <a:rPr lang="zh-TW" altLang="en-US" dirty="0">
                <a:latin typeface="微軟正黑體" panose="020B0604030504040204" pitchFamily="34" charset="-120"/>
                <a:ea typeface="微軟正黑體" panose="020B0604030504040204" pitchFamily="34" charset="-120"/>
              </a:rPr>
              <a:t>密度</a:t>
            </a:r>
            <a:r>
              <a:rPr lang="zh-TW" altLang="en-US" dirty="0" smtClean="0">
                <a:latin typeface="微軟正黑體" panose="020B0604030504040204" pitchFamily="34" charset="-120"/>
                <a:ea typeface="微軟正黑體" panose="020B0604030504040204" pitchFamily="34" charset="-120"/>
              </a:rPr>
              <a:t>函數（</a:t>
            </a:r>
            <a:r>
              <a:rPr lang="en-US" altLang="zh-TW" dirty="0" smtClean="0">
                <a:latin typeface="微軟正黑體" panose="020B0604030504040204" pitchFamily="34" charset="-120"/>
                <a:ea typeface="微軟正黑體" panose="020B0604030504040204" pitchFamily="34" charset="-120"/>
              </a:rPr>
              <a:t>2003</a:t>
            </a:r>
            <a:r>
              <a:rPr lang="zh-TW" altLang="en-US"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8" name="矩形 7"/>
              <p:cNvSpPr/>
              <p:nvPr/>
            </p:nvSpPr>
            <p:spPr>
              <a:xfrm>
                <a:off x="251520" y="2963407"/>
                <a:ext cx="2069976" cy="738664"/>
              </a:xfrm>
              <a:prstGeom prst="rect">
                <a:avLst/>
              </a:prstGeom>
            </p:spPr>
            <p:txBody>
              <a:bodyPr wrap="square">
                <a:spAutoFit/>
              </a:bodyPr>
              <a:lstStyle/>
              <a:p>
                <a:pPr algn="ctr"/>
                <a:r>
                  <a:rPr lang="en-US" altLang="zh-TW" sz="1400" dirty="0" smtClean="0">
                    <a:latin typeface="微軟正黑體" panose="020B0604030504040204" pitchFamily="34" charset="-120"/>
                    <a:ea typeface="微軟正黑體" panose="020B0604030504040204" pitchFamily="34" charset="-120"/>
                  </a:rPr>
                  <a:t>2003</a:t>
                </a:r>
                <a:r>
                  <a:rPr lang="zh-TW" altLang="zh-TW" sz="1400" dirty="0" smtClean="0">
                    <a:latin typeface="微軟正黑體" panose="020B0604030504040204" pitchFamily="34" charset="-120"/>
                    <a:ea typeface="微軟正黑體" panose="020B0604030504040204" pitchFamily="34" charset="-120"/>
                  </a:rPr>
                  <a:t>年</a:t>
                </a:r>
                <a:r>
                  <a:rPr lang="zh-TW" altLang="en-US" sz="1400" dirty="0" smtClean="0">
                    <a:latin typeface="微軟正黑體" panose="020B0604030504040204" pitchFamily="34" charset="-120"/>
                    <a:ea typeface="微軟正黑體" panose="020B0604030504040204" pitchFamily="34" charset="-120"/>
                  </a:rPr>
                  <a:t> </a:t>
                </a:r>
                <a:r>
                  <a:rPr lang="en-US" altLang="zh-TW" sz="1400" dirty="0" smtClean="0">
                    <a:latin typeface="微軟正黑體" panose="020B0604030504040204" pitchFamily="34" charset="-120"/>
                    <a:ea typeface="微軟正黑體" panose="020B0604030504040204" pitchFamily="34" charset="-120"/>
                  </a:rPr>
                  <a:t>SSEC</a:t>
                </a:r>
                <a:r>
                  <a:rPr lang="zh-TW" altLang="zh-TW" sz="1400" dirty="0">
                    <a:latin typeface="微軟正黑體" panose="020B0604030504040204" pitchFamily="34" charset="-120"/>
                    <a:ea typeface="微軟正黑體" panose="020B0604030504040204" pitchFamily="34" charset="-120"/>
                  </a:rPr>
                  <a:t>目標與特徵</a:t>
                </a:r>
                <a14:m>
                  <m:oMath xmlns:m="http://schemas.openxmlformats.org/officeDocument/2006/math">
                    <m:sSub>
                      <m:sSubPr>
                        <m:ctrlPr>
                          <a:rPr lang="zh-TW" altLang="zh-TW" sz="1400" b="1" i="1">
                            <a:latin typeface="Cambria Math" panose="02040503050406030204" pitchFamily="18" charset="0"/>
                          </a:rPr>
                        </m:ctrlPr>
                      </m:sSubPr>
                      <m:e>
                        <m:r>
                          <a:rPr lang="en-US" altLang="zh-TW" sz="1400" b="1" i="1">
                            <a:latin typeface="Cambria Math" panose="02040503050406030204" pitchFamily="18" charset="0"/>
                          </a:rPr>
                          <m:t>𝐟</m:t>
                        </m:r>
                      </m:e>
                      <m:sub>
                        <m:r>
                          <a:rPr lang="en-US" altLang="zh-TW" sz="1400" b="1" i="1">
                            <a:latin typeface="Cambria Math" panose="02040503050406030204" pitchFamily="18" charset="0"/>
                          </a:rPr>
                          <m:t>𝟏𝟐𝟎</m:t>
                        </m:r>
                      </m:sub>
                    </m:sSub>
                    <m:r>
                      <a:rPr lang="zh-TW" altLang="zh-TW" sz="1400" i="1">
                        <a:latin typeface="Cambria Math" panose="02040503050406030204" pitchFamily="18" charset="0"/>
                      </a:rPr>
                      <m:t>、</m:t>
                    </m:r>
                    <m:sSub>
                      <m:sSubPr>
                        <m:ctrlPr>
                          <a:rPr lang="zh-TW" altLang="zh-TW" sz="1400" b="1" i="1">
                            <a:latin typeface="Cambria Math" panose="02040503050406030204" pitchFamily="18" charset="0"/>
                          </a:rPr>
                        </m:ctrlPr>
                      </m:sSubPr>
                      <m:e>
                        <m:r>
                          <a:rPr lang="en-US" altLang="zh-TW" sz="1400" b="1" i="1">
                            <a:latin typeface="Cambria Math" panose="02040503050406030204" pitchFamily="18" charset="0"/>
                          </a:rPr>
                          <m:t>𝐟</m:t>
                        </m:r>
                      </m:e>
                      <m:sub>
                        <m:r>
                          <a:rPr lang="en-US" altLang="zh-TW" sz="1400" b="1" i="1">
                            <a:latin typeface="Cambria Math" panose="02040503050406030204" pitchFamily="18" charset="0"/>
                          </a:rPr>
                          <m:t>𝟑𝟎</m:t>
                        </m:r>
                      </m:sub>
                    </m:sSub>
                  </m:oMath>
                </a14:m>
                <a:r>
                  <a:rPr lang="zh-TW" altLang="zh-TW" sz="1400" dirty="0">
                    <a:latin typeface="微軟正黑體" panose="020B0604030504040204" pitchFamily="34" charset="-120"/>
                    <a:ea typeface="微軟正黑體" panose="020B0604030504040204" pitchFamily="34" charset="-120"/>
                  </a:rPr>
                  <a:t>條件下的目標機率密度分布</a:t>
                </a:r>
                <a:endParaRPr lang="zh-TW" altLang="en-US" sz="1100" dirty="0">
                  <a:latin typeface="微軟正黑體" panose="020B0604030504040204" pitchFamily="34" charset="-120"/>
                  <a:ea typeface="微軟正黑體" panose="020B0604030504040204" pitchFamily="34" charset="-120"/>
                </a:endParaRPr>
              </a:p>
            </p:txBody>
          </p:sp>
        </mc:Choice>
        <mc:Fallback xmlns="">
          <p:sp>
            <p:nvSpPr>
              <p:cNvPr id="8" name="矩形 7"/>
              <p:cNvSpPr>
                <a:spLocks noRot="1" noChangeAspect="1" noMove="1" noResize="1" noEditPoints="1" noAdjustHandles="1" noChangeArrowheads="1" noChangeShapeType="1" noTextEdit="1"/>
              </p:cNvSpPr>
              <p:nvPr/>
            </p:nvSpPr>
            <p:spPr>
              <a:xfrm>
                <a:off x="251520" y="2963407"/>
                <a:ext cx="2069976" cy="738664"/>
              </a:xfrm>
              <a:prstGeom prst="rect">
                <a:avLst/>
              </a:prstGeom>
              <a:blipFill>
                <a:blip r:embed="rId3"/>
                <a:stretch>
                  <a:fillRect t="-2479" b="-743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399665" y="2960629"/>
                <a:ext cx="2069976" cy="738664"/>
              </a:xfrm>
              <a:prstGeom prst="rect">
                <a:avLst/>
              </a:prstGeom>
            </p:spPr>
            <p:txBody>
              <a:bodyPr wrap="square">
                <a:spAutoFit/>
              </a:bodyPr>
              <a:lstStyle/>
              <a:p>
                <a:pPr algn="ctr"/>
                <a:r>
                  <a:rPr lang="en-US" altLang="zh-TW" sz="1400" dirty="0" smtClean="0">
                    <a:latin typeface="微軟正黑體" panose="020B0604030504040204" pitchFamily="34" charset="-120"/>
                    <a:ea typeface="微軟正黑體" panose="020B0604030504040204" pitchFamily="34" charset="-120"/>
                  </a:rPr>
                  <a:t>2003</a:t>
                </a:r>
                <a:r>
                  <a:rPr lang="zh-TW" altLang="zh-TW" sz="1400" dirty="0" smtClean="0">
                    <a:latin typeface="微軟正黑體" panose="020B0604030504040204" pitchFamily="34" charset="-120"/>
                    <a:ea typeface="微軟正黑體" panose="020B0604030504040204" pitchFamily="34" charset="-120"/>
                  </a:rPr>
                  <a:t>年</a:t>
                </a:r>
                <a:r>
                  <a:rPr lang="zh-TW" altLang="en-US" sz="1400" dirty="0" smtClean="0">
                    <a:latin typeface="微軟正黑體" panose="020B0604030504040204" pitchFamily="34" charset="-120"/>
                    <a:ea typeface="微軟正黑體" panose="020B0604030504040204" pitchFamily="34" charset="-120"/>
                  </a:rPr>
                  <a:t> </a:t>
                </a:r>
                <a:r>
                  <a:rPr lang="en-US" altLang="zh-TW" sz="1400" dirty="0" smtClean="0">
                    <a:latin typeface="微軟正黑體" panose="020B0604030504040204" pitchFamily="34" charset="-120"/>
                    <a:ea typeface="微軟正黑體" panose="020B0604030504040204" pitchFamily="34" charset="-120"/>
                  </a:rPr>
                  <a:t>HSI</a:t>
                </a:r>
                <a:r>
                  <a:rPr lang="zh-TW" altLang="zh-TW" sz="1400" dirty="0">
                    <a:latin typeface="微軟正黑體" panose="020B0604030504040204" pitchFamily="34" charset="-120"/>
                    <a:ea typeface="微軟正黑體" panose="020B0604030504040204" pitchFamily="34" charset="-120"/>
                  </a:rPr>
                  <a:t>目標與特徵</a:t>
                </a:r>
                <a14:m>
                  <m:oMath xmlns:m="http://schemas.openxmlformats.org/officeDocument/2006/math">
                    <m:sSub>
                      <m:sSubPr>
                        <m:ctrlPr>
                          <a:rPr lang="zh-TW" altLang="zh-TW" sz="1400" b="1" i="1">
                            <a:latin typeface="Cambria Math" panose="02040503050406030204" pitchFamily="18" charset="0"/>
                          </a:rPr>
                        </m:ctrlPr>
                      </m:sSubPr>
                      <m:e>
                        <m:r>
                          <a:rPr lang="en-US" altLang="zh-TW" sz="1400" b="1" i="1">
                            <a:latin typeface="Cambria Math" panose="02040503050406030204" pitchFamily="18" charset="0"/>
                          </a:rPr>
                          <m:t>𝐟</m:t>
                        </m:r>
                      </m:e>
                      <m:sub>
                        <m:r>
                          <a:rPr lang="en-US" altLang="zh-TW" sz="1400" b="1" i="1">
                            <a:latin typeface="Cambria Math" panose="02040503050406030204" pitchFamily="18" charset="0"/>
                          </a:rPr>
                          <m:t>𝟏𝟐𝟎</m:t>
                        </m:r>
                      </m:sub>
                    </m:sSub>
                    <m:r>
                      <a:rPr lang="zh-TW" altLang="zh-TW" sz="1400" i="1">
                        <a:latin typeface="Cambria Math" panose="02040503050406030204" pitchFamily="18" charset="0"/>
                      </a:rPr>
                      <m:t>、</m:t>
                    </m:r>
                    <m:sSub>
                      <m:sSubPr>
                        <m:ctrlPr>
                          <a:rPr lang="zh-TW" altLang="zh-TW" sz="1400" b="1" i="1">
                            <a:latin typeface="Cambria Math" panose="02040503050406030204" pitchFamily="18" charset="0"/>
                          </a:rPr>
                        </m:ctrlPr>
                      </m:sSubPr>
                      <m:e>
                        <m:r>
                          <a:rPr lang="en-US" altLang="zh-TW" sz="1400" b="1" i="1">
                            <a:latin typeface="Cambria Math" panose="02040503050406030204" pitchFamily="18" charset="0"/>
                          </a:rPr>
                          <m:t>𝐟</m:t>
                        </m:r>
                      </m:e>
                      <m:sub>
                        <m:r>
                          <a:rPr lang="en-US" altLang="zh-TW" sz="1400" b="1" i="1">
                            <a:latin typeface="Cambria Math" panose="02040503050406030204" pitchFamily="18" charset="0"/>
                          </a:rPr>
                          <m:t>𝟑𝟎</m:t>
                        </m:r>
                      </m:sub>
                    </m:sSub>
                  </m:oMath>
                </a14:m>
                <a:r>
                  <a:rPr lang="zh-TW" altLang="zh-TW" sz="1400" dirty="0">
                    <a:latin typeface="微軟正黑體" panose="020B0604030504040204" pitchFamily="34" charset="-120"/>
                    <a:ea typeface="微軟正黑體" panose="020B0604030504040204" pitchFamily="34" charset="-120"/>
                  </a:rPr>
                  <a:t>條件下的目標機率密度分布</a:t>
                </a:r>
                <a:endParaRPr lang="zh-TW" altLang="en-US" sz="1100" dirty="0">
                  <a:latin typeface="微軟正黑體" panose="020B0604030504040204" pitchFamily="34" charset="-120"/>
                  <a:ea typeface="微軟正黑體" panose="020B0604030504040204" pitchFamily="34" charset="-120"/>
                </a:endParaRPr>
              </a:p>
            </p:txBody>
          </p:sp>
        </mc:Choice>
        <mc:Fallback xmlns="">
          <p:sp>
            <p:nvSpPr>
              <p:cNvPr id="9" name="矩形 8"/>
              <p:cNvSpPr>
                <a:spLocks noRot="1" noChangeAspect="1" noMove="1" noResize="1" noEditPoints="1" noAdjustHandles="1" noChangeArrowheads="1" noChangeShapeType="1" noTextEdit="1"/>
              </p:cNvSpPr>
              <p:nvPr/>
            </p:nvSpPr>
            <p:spPr>
              <a:xfrm>
                <a:off x="2399665" y="2960629"/>
                <a:ext cx="2069976" cy="738664"/>
              </a:xfrm>
              <a:prstGeom prst="rect">
                <a:avLst/>
              </a:prstGeom>
              <a:blipFill>
                <a:blip r:embed="rId4"/>
                <a:stretch>
                  <a:fillRect t="-2479" b="-661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504125" y="2945072"/>
                <a:ext cx="2125727" cy="738664"/>
              </a:xfrm>
              <a:prstGeom prst="rect">
                <a:avLst/>
              </a:prstGeom>
            </p:spPr>
            <p:txBody>
              <a:bodyPr wrap="square">
                <a:spAutoFit/>
              </a:bodyPr>
              <a:lstStyle/>
              <a:p>
                <a:pPr algn="ctr"/>
                <a:r>
                  <a:rPr lang="en-US" altLang="zh-TW" sz="1400" dirty="0" smtClean="0">
                    <a:latin typeface="微軟正黑體" panose="020B0604030504040204" pitchFamily="34" charset="-120"/>
                    <a:ea typeface="微軟正黑體" panose="020B0604030504040204" pitchFamily="34" charset="-120"/>
                  </a:rPr>
                  <a:t>2003</a:t>
                </a:r>
                <a:r>
                  <a:rPr lang="zh-TW" altLang="zh-TW" sz="1400" dirty="0" smtClean="0">
                    <a:latin typeface="微軟正黑體" panose="020B0604030504040204" pitchFamily="34" charset="-120"/>
                    <a:ea typeface="微軟正黑體" panose="020B0604030504040204" pitchFamily="34" charset="-120"/>
                  </a:rPr>
                  <a:t>年</a:t>
                </a:r>
                <a:r>
                  <a:rPr lang="zh-TW" altLang="en-US" sz="1400" dirty="0" smtClean="0">
                    <a:latin typeface="微軟正黑體" panose="020B0604030504040204" pitchFamily="34" charset="-120"/>
                    <a:ea typeface="微軟正黑體" panose="020B0604030504040204" pitchFamily="34" charset="-120"/>
                  </a:rPr>
                  <a:t> </a:t>
                </a:r>
                <a:r>
                  <a:rPr lang="en-US" altLang="zh-TW" sz="1400" dirty="0" smtClean="0">
                    <a:latin typeface="微軟正黑體" panose="020B0604030504040204" pitchFamily="34" charset="-120"/>
                    <a:ea typeface="微軟正黑體" panose="020B0604030504040204" pitchFamily="34" charset="-120"/>
                  </a:rPr>
                  <a:t>Nikkei</a:t>
                </a:r>
                <a:r>
                  <a:rPr lang="zh-TW" altLang="zh-TW" sz="1400" dirty="0" smtClean="0">
                    <a:latin typeface="微軟正黑體" panose="020B0604030504040204" pitchFamily="34" charset="-120"/>
                    <a:ea typeface="微軟正黑體" panose="020B0604030504040204" pitchFamily="34" charset="-120"/>
                  </a:rPr>
                  <a:t>目標</a:t>
                </a:r>
                <a:r>
                  <a:rPr lang="zh-TW" altLang="zh-TW" sz="1400" dirty="0">
                    <a:latin typeface="微軟正黑體" panose="020B0604030504040204" pitchFamily="34" charset="-120"/>
                    <a:ea typeface="微軟正黑體" panose="020B0604030504040204" pitchFamily="34" charset="-120"/>
                  </a:rPr>
                  <a:t>與特徵</a:t>
                </a:r>
                <a14:m>
                  <m:oMath xmlns:m="http://schemas.openxmlformats.org/officeDocument/2006/math">
                    <m:sSub>
                      <m:sSubPr>
                        <m:ctrlPr>
                          <a:rPr lang="zh-TW" altLang="zh-TW" sz="1400" b="1" i="1">
                            <a:latin typeface="Cambria Math" panose="02040503050406030204" pitchFamily="18" charset="0"/>
                          </a:rPr>
                        </m:ctrlPr>
                      </m:sSubPr>
                      <m:e>
                        <m:r>
                          <a:rPr lang="en-US" altLang="zh-TW" sz="1400" b="1" i="1">
                            <a:latin typeface="Cambria Math" panose="02040503050406030204" pitchFamily="18" charset="0"/>
                          </a:rPr>
                          <m:t>𝐟</m:t>
                        </m:r>
                      </m:e>
                      <m:sub>
                        <m:r>
                          <a:rPr lang="en-US" altLang="zh-TW" sz="1400" b="1" i="1">
                            <a:latin typeface="Cambria Math" panose="02040503050406030204" pitchFamily="18" charset="0"/>
                          </a:rPr>
                          <m:t>𝟏𝟐𝟎</m:t>
                        </m:r>
                      </m:sub>
                    </m:sSub>
                    <m:r>
                      <a:rPr lang="zh-TW" altLang="zh-TW" sz="1400" i="1">
                        <a:latin typeface="Cambria Math" panose="02040503050406030204" pitchFamily="18" charset="0"/>
                      </a:rPr>
                      <m:t>、</m:t>
                    </m:r>
                    <m:sSub>
                      <m:sSubPr>
                        <m:ctrlPr>
                          <a:rPr lang="zh-TW" altLang="zh-TW" sz="1400" b="1" i="1">
                            <a:latin typeface="Cambria Math" panose="02040503050406030204" pitchFamily="18" charset="0"/>
                          </a:rPr>
                        </m:ctrlPr>
                      </m:sSubPr>
                      <m:e>
                        <m:r>
                          <a:rPr lang="en-US" altLang="zh-TW" sz="1400" b="1" i="1">
                            <a:latin typeface="Cambria Math" panose="02040503050406030204" pitchFamily="18" charset="0"/>
                          </a:rPr>
                          <m:t>𝐟</m:t>
                        </m:r>
                      </m:e>
                      <m:sub>
                        <m:r>
                          <a:rPr lang="en-US" altLang="zh-TW" sz="1400" b="1" i="1">
                            <a:latin typeface="Cambria Math" panose="02040503050406030204" pitchFamily="18" charset="0"/>
                          </a:rPr>
                          <m:t>𝟑𝟎</m:t>
                        </m:r>
                      </m:sub>
                    </m:sSub>
                  </m:oMath>
                </a14:m>
                <a:r>
                  <a:rPr lang="zh-TW" altLang="zh-TW" sz="1400" dirty="0">
                    <a:latin typeface="微軟正黑體" panose="020B0604030504040204" pitchFamily="34" charset="-120"/>
                    <a:ea typeface="微軟正黑體" panose="020B0604030504040204" pitchFamily="34" charset="-120"/>
                  </a:rPr>
                  <a:t>條件下的</a:t>
                </a:r>
                <a:r>
                  <a:rPr lang="zh-TW" altLang="zh-TW" sz="1400" dirty="0" smtClean="0">
                    <a:latin typeface="微軟正黑體" panose="020B0604030504040204" pitchFamily="34" charset="-120"/>
                    <a:ea typeface="微軟正黑體" panose="020B0604030504040204" pitchFamily="34" charset="-120"/>
                  </a:rPr>
                  <a:t>目標機率</a:t>
                </a:r>
                <a:r>
                  <a:rPr lang="zh-TW" altLang="zh-TW" sz="1400" dirty="0">
                    <a:latin typeface="微軟正黑體" panose="020B0604030504040204" pitchFamily="34" charset="-120"/>
                    <a:ea typeface="微軟正黑體" panose="020B0604030504040204" pitchFamily="34" charset="-120"/>
                  </a:rPr>
                  <a:t>密度分布</a:t>
                </a:r>
                <a:endParaRPr lang="zh-TW" altLang="en-US" sz="1100" dirty="0">
                  <a:latin typeface="微軟正黑體" panose="020B0604030504040204" pitchFamily="34" charset="-120"/>
                  <a:ea typeface="微軟正黑體" panose="020B0604030504040204" pitchFamily="34" charset="-120"/>
                </a:endParaRPr>
              </a:p>
            </p:txBody>
          </p:sp>
        </mc:Choice>
        <mc:Fallback xmlns="">
          <p:sp>
            <p:nvSpPr>
              <p:cNvPr id="10" name="矩形 9"/>
              <p:cNvSpPr>
                <a:spLocks noRot="1" noChangeAspect="1" noMove="1" noResize="1" noEditPoints="1" noAdjustHandles="1" noChangeArrowheads="1" noChangeShapeType="1" noTextEdit="1"/>
              </p:cNvSpPr>
              <p:nvPr/>
            </p:nvSpPr>
            <p:spPr>
              <a:xfrm>
                <a:off x="4504125" y="2945072"/>
                <a:ext cx="2125727" cy="738664"/>
              </a:xfrm>
              <a:prstGeom prst="rect">
                <a:avLst/>
              </a:prstGeom>
              <a:blipFill>
                <a:blip r:embed="rId5"/>
                <a:stretch>
                  <a:fillRect t="-2479" b="-743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652270" y="2963035"/>
                <a:ext cx="2046575" cy="738664"/>
              </a:xfrm>
              <a:prstGeom prst="rect">
                <a:avLst/>
              </a:prstGeom>
            </p:spPr>
            <p:txBody>
              <a:bodyPr wrap="square">
                <a:spAutoFit/>
              </a:bodyPr>
              <a:lstStyle/>
              <a:p>
                <a:pPr algn="ctr"/>
                <a:r>
                  <a:rPr lang="en-US" altLang="zh-TW" sz="1400" dirty="0" smtClean="0">
                    <a:latin typeface="微軟正黑體" panose="020B0604030504040204" pitchFamily="34" charset="-120"/>
                    <a:ea typeface="微軟正黑體" panose="020B0604030504040204" pitchFamily="34" charset="-120"/>
                  </a:rPr>
                  <a:t>2003</a:t>
                </a:r>
                <a:r>
                  <a:rPr lang="zh-TW" altLang="zh-TW" sz="1400" dirty="0" smtClean="0">
                    <a:latin typeface="微軟正黑體" panose="020B0604030504040204" pitchFamily="34" charset="-120"/>
                    <a:ea typeface="微軟正黑體" panose="020B0604030504040204" pitchFamily="34" charset="-120"/>
                  </a:rPr>
                  <a:t>年</a:t>
                </a:r>
                <a:r>
                  <a:rPr lang="zh-TW" altLang="en-US" sz="1400" dirty="0" smtClean="0">
                    <a:latin typeface="微軟正黑體" panose="020B0604030504040204" pitchFamily="34" charset="-120"/>
                    <a:ea typeface="微軟正黑體" panose="020B0604030504040204" pitchFamily="34" charset="-120"/>
                  </a:rPr>
                  <a:t> </a:t>
                </a:r>
                <a:r>
                  <a:rPr lang="en-US" altLang="zh-TW" sz="1400" dirty="0" smtClean="0">
                    <a:latin typeface="微軟正黑體" panose="020B0604030504040204" pitchFamily="34" charset="-120"/>
                    <a:ea typeface="微軟正黑體" panose="020B0604030504040204" pitchFamily="34" charset="-120"/>
                  </a:rPr>
                  <a:t>DJI</a:t>
                </a:r>
                <a:r>
                  <a:rPr lang="zh-TW" altLang="zh-TW" sz="1400" dirty="0">
                    <a:latin typeface="微軟正黑體" panose="020B0604030504040204" pitchFamily="34" charset="-120"/>
                    <a:ea typeface="微軟正黑體" panose="020B0604030504040204" pitchFamily="34" charset="-120"/>
                  </a:rPr>
                  <a:t>目標與特徵</a:t>
                </a:r>
                <a14:m>
                  <m:oMath xmlns:m="http://schemas.openxmlformats.org/officeDocument/2006/math">
                    <m:sSub>
                      <m:sSubPr>
                        <m:ctrlPr>
                          <a:rPr lang="zh-TW" altLang="zh-TW" sz="1400" b="1" i="1">
                            <a:latin typeface="Cambria Math" panose="02040503050406030204" pitchFamily="18" charset="0"/>
                          </a:rPr>
                        </m:ctrlPr>
                      </m:sSubPr>
                      <m:e>
                        <m:r>
                          <a:rPr lang="en-US" altLang="zh-TW" sz="1400" b="1" i="1">
                            <a:latin typeface="Cambria Math" panose="02040503050406030204" pitchFamily="18" charset="0"/>
                          </a:rPr>
                          <m:t>𝐟</m:t>
                        </m:r>
                      </m:e>
                      <m:sub>
                        <m:r>
                          <a:rPr lang="en-US" altLang="zh-TW" sz="1400" b="1" i="1">
                            <a:latin typeface="Cambria Math" panose="02040503050406030204" pitchFamily="18" charset="0"/>
                          </a:rPr>
                          <m:t>𝟏𝟐𝟎</m:t>
                        </m:r>
                      </m:sub>
                    </m:sSub>
                    <m:r>
                      <a:rPr lang="zh-TW" altLang="zh-TW" sz="1400" i="1">
                        <a:latin typeface="Cambria Math" panose="02040503050406030204" pitchFamily="18" charset="0"/>
                      </a:rPr>
                      <m:t>、</m:t>
                    </m:r>
                    <m:sSub>
                      <m:sSubPr>
                        <m:ctrlPr>
                          <a:rPr lang="zh-TW" altLang="zh-TW" sz="1400" b="1" i="1">
                            <a:latin typeface="Cambria Math" panose="02040503050406030204" pitchFamily="18" charset="0"/>
                          </a:rPr>
                        </m:ctrlPr>
                      </m:sSubPr>
                      <m:e>
                        <m:r>
                          <a:rPr lang="en-US" altLang="zh-TW" sz="1400" b="1" i="1">
                            <a:latin typeface="Cambria Math" panose="02040503050406030204" pitchFamily="18" charset="0"/>
                          </a:rPr>
                          <m:t>𝐟</m:t>
                        </m:r>
                      </m:e>
                      <m:sub>
                        <m:r>
                          <a:rPr lang="en-US" altLang="zh-TW" sz="1400" b="1" i="1">
                            <a:latin typeface="Cambria Math" panose="02040503050406030204" pitchFamily="18" charset="0"/>
                          </a:rPr>
                          <m:t>𝟑𝟎</m:t>
                        </m:r>
                      </m:sub>
                    </m:sSub>
                  </m:oMath>
                </a14:m>
                <a:r>
                  <a:rPr lang="zh-TW" altLang="zh-TW" sz="1400" dirty="0">
                    <a:latin typeface="微軟正黑體" panose="020B0604030504040204" pitchFamily="34" charset="-120"/>
                    <a:ea typeface="微軟正黑體" panose="020B0604030504040204" pitchFamily="34" charset="-120"/>
                  </a:rPr>
                  <a:t>條件下的目標機率密度分布</a:t>
                </a:r>
                <a:endParaRPr lang="zh-TW" altLang="en-US" sz="1100" dirty="0">
                  <a:latin typeface="微軟正黑體" panose="020B0604030504040204" pitchFamily="34" charset="-120"/>
                  <a:ea typeface="微軟正黑體" panose="020B0604030504040204" pitchFamily="34" charset="-120"/>
                </a:endParaRPr>
              </a:p>
            </p:txBody>
          </p:sp>
        </mc:Choice>
        <mc:Fallback xmlns="">
          <p:sp>
            <p:nvSpPr>
              <p:cNvPr id="11" name="矩形 10"/>
              <p:cNvSpPr>
                <a:spLocks noRot="1" noChangeAspect="1" noMove="1" noResize="1" noEditPoints="1" noAdjustHandles="1" noChangeArrowheads="1" noChangeShapeType="1" noTextEdit="1"/>
              </p:cNvSpPr>
              <p:nvPr/>
            </p:nvSpPr>
            <p:spPr>
              <a:xfrm>
                <a:off x="6652270" y="2963035"/>
                <a:ext cx="2046575" cy="738664"/>
              </a:xfrm>
              <a:prstGeom prst="rect">
                <a:avLst/>
              </a:prstGeom>
              <a:blipFill>
                <a:blip r:embed="rId6"/>
                <a:stretch>
                  <a:fillRect t="-2479" b="-7438"/>
                </a:stretch>
              </a:blipFill>
            </p:spPr>
            <p:txBody>
              <a:bodyPr/>
              <a:lstStyle/>
              <a:p>
                <a:r>
                  <a:rPr lang="zh-TW" altLang="en-US">
                    <a:noFill/>
                  </a:rPr>
                  <a:t> </a:t>
                </a:r>
              </a:p>
            </p:txBody>
          </p:sp>
        </mc:Fallback>
      </mc:AlternateContent>
      <p:pic>
        <p:nvPicPr>
          <p:cNvPr id="12" name="圖片 1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848" y="1136760"/>
            <a:ext cx="2399665" cy="1799590"/>
          </a:xfrm>
          <a:prstGeom prst="rect">
            <a:avLst/>
          </a:prstGeom>
          <a:noFill/>
          <a:ln>
            <a:noFill/>
          </a:ln>
        </p:spPr>
      </p:pic>
      <p:pic>
        <p:nvPicPr>
          <p:cNvPr id="13" name="圖片 12"/>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3908" y="1145482"/>
            <a:ext cx="2399665" cy="1799590"/>
          </a:xfrm>
          <a:prstGeom prst="rect">
            <a:avLst/>
          </a:prstGeom>
          <a:noFill/>
          <a:ln>
            <a:noFill/>
          </a:ln>
        </p:spPr>
      </p:pic>
      <p:pic>
        <p:nvPicPr>
          <p:cNvPr id="14" name="圖片 13"/>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93082" y="1136760"/>
            <a:ext cx="2399665" cy="1799590"/>
          </a:xfrm>
          <a:prstGeom prst="rect">
            <a:avLst/>
          </a:prstGeom>
          <a:noFill/>
          <a:ln>
            <a:noFill/>
          </a:ln>
        </p:spPr>
      </p:pic>
      <p:pic>
        <p:nvPicPr>
          <p:cNvPr id="15" name="圖片 14"/>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76083" y="1145482"/>
            <a:ext cx="2399665" cy="1799590"/>
          </a:xfrm>
          <a:prstGeom prst="rect">
            <a:avLst/>
          </a:prstGeom>
          <a:noFill/>
          <a:ln>
            <a:noFill/>
          </a:ln>
        </p:spPr>
      </p:pic>
    </p:spTree>
    <p:extLst>
      <p:ext uri="{BB962C8B-B14F-4D97-AF65-F5344CB8AC3E}">
        <p14:creationId xmlns:p14="http://schemas.microsoft.com/office/powerpoint/2010/main" val="26318914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：四目標股市預測</a:t>
            </a:r>
            <a:r>
              <a:rPr lang="zh-TW" altLang="en-US" dirty="0">
                <a:latin typeface="微軟正黑體" panose="020B0604030504040204" pitchFamily="34" charset="-120"/>
                <a:ea typeface="微軟正黑體" panose="020B0604030504040204" pitchFamily="34" charset="-120"/>
              </a:rPr>
              <a:t>結果</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SSEC</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dirty="0">
              <a:latin typeface="微軟正黑體" panose="020B0604030504040204" pitchFamily="34" charset="-120"/>
              <a:ea typeface="微軟正黑體" panose="020B0604030504040204" pitchFamily="34" charset="-120"/>
            </a:endParaRPr>
          </a:p>
        </p:txBody>
      </p:sp>
      <p:pic>
        <p:nvPicPr>
          <p:cNvPr id="4" name="圖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8186" y="1347614"/>
            <a:ext cx="3843814" cy="2880320"/>
          </a:xfrm>
          <a:prstGeom prst="rect">
            <a:avLst/>
          </a:prstGeom>
          <a:noFill/>
          <a:ln>
            <a:noFill/>
          </a:ln>
        </p:spPr>
      </p:pic>
      <p:pic>
        <p:nvPicPr>
          <p:cNvPr id="5" name="圖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0548" y="1363674"/>
            <a:ext cx="3745868" cy="2864259"/>
          </a:xfrm>
          <a:prstGeom prst="rect">
            <a:avLst/>
          </a:prstGeom>
          <a:noFill/>
          <a:ln>
            <a:noFill/>
          </a:ln>
        </p:spPr>
      </p:pic>
      <p:sp>
        <p:nvSpPr>
          <p:cNvPr id="6" name="矩形 5"/>
          <p:cNvSpPr/>
          <p:nvPr/>
        </p:nvSpPr>
        <p:spPr>
          <a:xfrm>
            <a:off x="1979712" y="4299942"/>
            <a:ext cx="1550424" cy="307777"/>
          </a:xfrm>
          <a:prstGeom prst="rect">
            <a:avLst/>
          </a:prstGeom>
        </p:spPr>
        <p:txBody>
          <a:bodyPr wrap="none">
            <a:spAutoFit/>
          </a:bodyPr>
          <a:lstStyle/>
          <a:p>
            <a:r>
              <a:rPr lang="en-US" altLang="zh-TW" sz="1400" dirty="0" smtClean="0">
                <a:latin typeface="微軟正黑體" panose="020B0604030504040204" pitchFamily="34" charset="-120"/>
                <a:ea typeface="微軟正黑體" panose="020B0604030504040204" pitchFamily="34" charset="-120"/>
              </a:rPr>
              <a:t>SSEC </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股市</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預測線</a:t>
            </a:r>
            <a:endParaRPr lang="zh-TW" altLang="en-US" sz="1400" dirty="0">
              <a:latin typeface="微軟正黑體" panose="020B0604030504040204" pitchFamily="34" charset="-120"/>
              <a:ea typeface="微軟正黑體" panose="020B0604030504040204" pitchFamily="34" charset="-120"/>
            </a:endParaRPr>
          </a:p>
        </p:txBody>
      </p:sp>
      <p:sp>
        <p:nvSpPr>
          <p:cNvPr id="7" name="矩形 6"/>
          <p:cNvSpPr/>
          <p:nvPr/>
        </p:nvSpPr>
        <p:spPr>
          <a:xfrm>
            <a:off x="5796136" y="4270087"/>
            <a:ext cx="1550424" cy="307777"/>
          </a:xfrm>
          <a:prstGeom prst="rect">
            <a:avLst/>
          </a:prstGeom>
        </p:spPr>
        <p:txBody>
          <a:bodyPr wrap="none">
            <a:spAutoFit/>
          </a:bodyPr>
          <a:lstStyle/>
          <a:p>
            <a:r>
              <a:rPr lang="en-US" altLang="zh-TW" sz="1400" dirty="0" smtClean="0">
                <a:latin typeface="微軟正黑體" panose="020B0604030504040204" pitchFamily="34" charset="-120"/>
                <a:ea typeface="微軟正黑體" panose="020B0604030504040204" pitchFamily="34" charset="-120"/>
              </a:rPr>
              <a:t>SSEC </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預測</a:t>
            </a:r>
            <a:r>
              <a:rPr lang="zh-TW" altLang="en-US" sz="1400" dirty="0" smtClean="0">
                <a:latin typeface="微軟正黑體" panose="020B0604030504040204" pitchFamily="34" charset="-120"/>
                <a:ea typeface="微軟正黑體" panose="020B0604030504040204" pitchFamily="34" charset="-120"/>
                <a:cs typeface="Times New Roman" panose="02020603050405020304" pitchFamily="18" charset="0"/>
              </a:rPr>
              <a:t>誤差</a:t>
            </a:r>
            <a:r>
              <a:rPr lang="zh-TW" altLang="en-US" sz="1400" dirty="0">
                <a:latin typeface="微軟正黑體" panose="020B0604030504040204" pitchFamily="34" charset="-120"/>
                <a:ea typeface="微軟正黑體" panose="020B0604030504040204" pitchFamily="34" charset="-120"/>
                <a:cs typeface="Times New Roman" panose="02020603050405020304" pitchFamily="18" charset="0"/>
              </a:rPr>
              <a:t>圖</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668534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：四目標股市預測</a:t>
            </a:r>
            <a:r>
              <a:rPr lang="zh-TW" altLang="en-US" dirty="0">
                <a:latin typeface="微軟正黑體" panose="020B0604030504040204" pitchFamily="34" charset="-120"/>
                <a:ea typeface="微軟正黑體" panose="020B0604030504040204" pitchFamily="34" charset="-120"/>
              </a:rPr>
              <a:t>結果</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a:latin typeface="微軟正黑體" panose="020B0604030504040204" pitchFamily="34" charset="-120"/>
                <a:ea typeface="微軟正黑體" panose="020B0604030504040204" pitchFamily="34" charset="-120"/>
              </a:rPr>
              <a:t>HSI</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dirty="0">
              <a:latin typeface="微軟正黑體" panose="020B0604030504040204" pitchFamily="34" charset="-120"/>
              <a:ea typeface="微軟正黑體" panose="020B0604030504040204" pitchFamily="34" charset="-120"/>
            </a:endParaRPr>
          </a:p>
        </p:txBody>
      </p:sp>
      <p:sp>
        <p:nvSpPr>
          <p:cNvPr id="6" name="矩形 5"/>
          <p:cNvSpPr/>
          <p:nvPr/>
        </p:nvSpPr>
        <p:spPr>
          <a:xfrm>
            <a:off x="1946759" y="4304416"/>
            <a:ext cx="1417376" cy="307777"/>
          </a:xfrm>
          <a:prstGeom prst="rect">
            <a:avLst/>
          </a:prstGeom>
        </p:spPr>
        <p:txBody>
          <a:bodyPr wrap="none">
            <a:spAutoFit/>
          </a:bodyPr>
          <a:lstStyle/>
          <a:p>
            <a:r>
              <a:rPr lang="en-US"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HSI </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股市</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預測線</a:t>
            </a:r>
            <a:endParaRPr lang="zh-TW" altLang="en-US" sz="1400" dirty="0">
              <a:latin typeface="微軟正黑體" panose="020B0604030504040204" pitchFamily="34" charset="-120"/>
              <a:ea typeface="微軟正黑體" panose="020B0604030504040204" pitchFamily="34" charset="-120"/>
            </a:endParaRPr>
          </a:p>
        </p:txBody>
      </p:sp>
      <p:sp>
        <p:nvSpPr>
          <p:cNvPr id="7" name="矩形 6"/>
          <p:cNvSpPr/>
          <p:nvPr/>
        </p:nvSpPr>
        <p:spPr>
          <a:xfrm>
            <a:off x="6084168" y="4304416"/>
            <a:ext cx="1417376" cy="307777"/>
          </a:xfrm>
          <a:prstGeom prst="rect">
            <a:avLst/>
          </a:prstGeom>
        </p:spPr>
        <p:txBody>
          <a:bodyPr wrap="none">
            <a:spAutoFit/>
          </a:bodyPr>
          <a:lstStyle/>
          <a:p>
            <a:r>
              <a:rPr lang="en-US"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HSI </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預測</a:t>
            </a:r>
            <a:r>
              <a:rPr lang="zh-TW" altLang="en-US" sz="1400" dirty="0" smtClean="0">
                <a:latin typeface="微軟正黑體" panose="020B0604030504040204" pitchFamily="34" charset="-120"/>
                <a:ea typeface="微軟正黑體" panose="020B0604030504040204" pitchFamily="34" charset="-120"/>
                <a:cs typeface="Times New Roman" panose="02020603050405020304" pitchFamily="18" charset="0"/>
              </a:rPr>
              <a:t>誤差</a:t>
            </a:r>
            <a:r>
              <a:rPr lang="zh-TW" altLang="en-US" sz="1400" dirty="0">
                <a:latin typeface="微軟正黑體" panose="020B0604030504040204" pitchFamily="34" charset="-120"/>
                <a:ea typeface="微軟正黑體" panose="020B0604030504040204" pitchFamily="34" charset="-120"/>
                <a:cs typeface="Times New Roman" panose="02020603050405020304" pitchFamily="18" charset="0"/>
              </a:rPr>
              <a:t>圖</a:t>
            </a:r>
            <a:endParaRPr lang="zh-TW" altLang="en-US" sz="1400" dirty="0">
              <a:latin typeface="微軟正黑體" panose="020B0604030504040204" pitchFamily="34" charset="-120"/>
              <a:ea typeface="微軟正黑體" panose="020B0604030504040204" pitchFamily="34" charset="-120"/>
            </a:endParaRPr>
          </a:p>
        </p:txBody>
      </p:sp>
      <p:pic>
        <p:nvPicPr>
          <p:cNvPr id="8" name="圖片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462" y="1363674"/>
            <a:ext cx="3875086" cy="2903753"/>
          </a:xfrm>
          <a:prstGeom prst="rect">
            <a:avLst/>
          </a:prstGeom>
          <a:noFill/>
          <a:ln>
            <a:noFill/>
          </a:ln>
        </p:spPr>
      </p:pic>
      <p:pic>
        <p:nvPicPr>
          <p:cNvPr id="9" name="圖片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9996" y="1363673"/>
            <a:ext cx="3924451" cy="2940743"/>
          </a:xfrm>
          <a:prstGeom prst="rect">
            <a:avLst/>
          </a:prstGeom>
          <a:noFill/>
          <a:ln>
            <a:noFill/>
          </a:ln>
        </p:spPr>
      </p:pic>
    </p:spTree>
    <p:extLst>
      <p:ext uri="{BB962C8B-B14F-4D97-AF65-F5344CB8AC3E}">
        <p14:creationId xmlns:p14="http://schemas.microsoft.com/office/powerpoint/2010/main" val="11893542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：四目標股市預測</a:t>
            </a:r>
            <a:r>
              <a:rPr lang="zh-TW" altLang="en-US" dirty="0">
                <a:latin typeface="微軟正黑體" panose="020B0604030504040204" pitchFamily="34" charset="-120"/>
                <a:ea typeface="微軟正黑體" panose="020B0604030504040204" pitchFamily="34" charset="-120"/>
              </a:rPr>
              <a:t>結果</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a:latin typeface="微軟正黑體" panose="020B0604030504040204" pitchFamily="34" charset="-120"/>
                <a:ea typeface="微軟正黑體" panose="020B0604030504040204" pitchFamily="34" charset="-120"/>
              </a:rPr>
              <a:t>Nikkei</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dirty="0">
              <a:latin typeface="微軟正黑體" panose="020B0604030504040204" pitchFamily="34" charset="-120"/>
              <a:ea typeface="微軟正黑體" panose="020B0604030504040204" pitchFamily="34" charset="-120"/>
            </a:endParaRPr>
          </a:p>
        </p:txBody>
      </p:sp>
      <p:sp>
        <p:nvSpPr>
          <p:cNvPr id="6" name="矩形 5"/>
          <p:cNvSpPr/>
          <p:nvPr/>
        </p:nvSpPr>
        <p:spPr>
          <a:xfrm>
            <a:off x="1979712" y="4299942"/>
            <a:ext cx="1653979" cy="307777"/>
          </a:xfrm>
          <a:prstGeom prst="rect">
            <a:avLst/>
          </a:prstGeom>
        </p:spPr>
        <p:txBody>
          <a:bodyPr wrap="none">
            <a:spAutoFit/>
          </a:bodyPr>
          <a:lstStyle/>
          <a:p>
            <a:r>
              <a:rPr lang="en-US" altLang="zh-TW" sz="1400" dirty="0" smtClean="0">
                <a:latin typeface="微軟正黑體" panose="020B0604030504040204" pitchFamily="34" charset="-120"/>
                <a:ea typeface="微軟正黑體" panose="020B0604030504040204" pitchFamily="34" charset="-120"/>
              </a:rPr>
              <a:t>Nikkei </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股市</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預測線</a:t>
            </a:r>
            <a:endParaRPr lang="zh-TW" altLang="en-US" sz="1400" dirty="0">
              <a:latin typeface="微軟正黑體" panose="020B0604030504040204" pitchFamily="34" charset="-120"/>
              <a:ea typeface="微軟正黑體" panose="020B0604030504040204" pitchFamily="34" charset="-120"/>
            </a:endParaRPr>
          </a:p>
        </p:txBody>
      </p:sp>
      <p:sp>
        <p:nvSpPr>
          <p:cNvPr id="7" name="矩形 6"/>
          <p:cNvSpPr/>
          <p:nvPr/>
        </p:nvSpPr>
        <p:spPr>
          <a:xfrm>
            <a:off x="5727408" y="4299941"/>
            <a:ext cx="1653979" cy="307777"/>
          </a:xfrm>
          <a:prstGeom prst="rect">
            <a:avLst/>
          </a:prstGeom>
        </p:spPr>
        <p:txBody>
          <a:bodyPr wrap="none">
            <a:spAutoFit/>
          </a:bodyPr>
          <a:lstStyle/>
          <a:p>
            <a:r>
              <a:rPr lang="en-US" altLang="zh-TW" sz="1400" dirty="0" smtClean="0">
                <a:latin typeface="微軟正黑體" panose="020B0604030504040204" pitchFamily="34" charset="-120"/>
                <a:ea typeface="微軟正黑體" panose="020B0604030504040204" pitchFamily="34" charset="-120"/>
              </a:rPr>
              <a:t>Nikkei </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預測</a:t>
            </a:r>
            <a:r>
              <a:rPr lang="zh-TW" altLang="en-US" sz="1400" dirty="0" smtClean="0">
                <a:latin typeface="微軟正黑體" panose="020B0604030504040204" pitchFamily="34" charset="-120"/>
                <a:ea typeface="微軟正黑體" panose="020B0604030504040204" pitchFamily="34" charset="-120"/>
                <a:cs typeface="Times New Roman" panose="02020603050405020304" pitchFamily="18" charset="0"/>
              </a:rPr>
              <a:t>誤差</a:t>
            </a:r>
            <a:r>
              <a:rPr lang="zh-TW" altLang="en-US" sz="1400" dirty="0">
                <a:latin typeface="微軟正黑體" panose="020B0604030504040204" pitchFamily="34" charset="-120"/>
                <a:ea typeface="微軟正黑體" panose="020B0604030504040204" pitchFamily="34" charset="-120"/>
                <a:cs typeface="Times New Roman" panose="02020603050405020304" pitchFamily="18" charset="0"/>
              </a:rPr>
              <a:t>圖</a:t>
            </a:r>
            <a:endParaRPr lang="zh-TW" altLang="en-US" sz="1400" dirty="0">
              <a:latin typeface="微軟正黑體" panose="020B0604030504040204" pitchFamily="34" charset="-120"/>
              <a:ea typeface="微軟正黑體" panose="020B0604030504040204" pitchFamily="34" charset="-120"/>
            </a:endParaRPr>
          </a:p>
        </p:txBody>
      </p:sp>
      <p:pic>
        <p:nvPicPr>
          <p:cNvPr id="8" name="圖片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335152"/>
            <a:ext cx="3817876" cy="2860884"/>
          </a:xfrm>
          <a:prstGeom prst="rect">
            <a:avLst/>
          </a:prstGeom>
          <a:noFill/>
          <a:ln>
            <a:noFill/>
          </a:ln>
        </p:spPr>
      </p:pic>
      <p:pic>
        <p:nvPicPr>
          <p:cNvPr id="9" name="圖片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5460" y="1335152"/>
            <a:ext cx="3817877" cy="2860884"/>
          </a:xfrm>
          <a:prstGeom prst="rect">
            <a:avLst/>
          </a:prstGeom>
          <a:noFill/>
          <a:ln>
            <a:noFill/>
          </a:ln>
        </p:spPr>
      </p:pic>
    </p:spTree>
    <p:extLst>
      <p:ext uri="{BB962C8B-B14F-4D97-AF65-F5344CB8AC3E}">
        <p14:creationId xmlns:p14="http://schemas.microsoft.com/office/powerpoint/2010/main" val="36018942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0" y="257624"/>
            <a:ext cx="9144000" cy="576064"/>
          </a:xfrm>
        </p:spPr>
        <p:txBody>
          <a:bodyPr/>
          <a:lstStyle/>
          <a:p>
            <a:r>
              <a:rPr lang="zh-TW" altLang="en-US" dirty="0">
                <a:latin typeface="微軟正黑體" panose="020B0604030504040204" pitchFamily="34" charset="-120"/>
                <a:ea typeface="微軟正黑體" panose="020B0604030504040204" pitchFamily="34" charset="-120"/>
              </a:rPr>
              <a:t>緒論</a:t>
            </a:r>
            <a:endParaRPr lang="ko-KR" altLang="en-US" dirty="0">
              <a:latin typeface="微軟正黑體" panose="020B0604030504040204" pitchFamily="34" charset="-120"/>
            </a:endParaRPr>
          </a:p>
        </p:txBody>
      </p:sp>
      <p:pic>
        <p:nvPicPr>
          <p:cNvPr id="4" name="Picture 2" descr="https://img.wantgoo.com/WantGooFiles/updatefiles/98845/9f65905a-af35-4858-9012-66c3ce031620.jpg"/>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779" t="6755" b="9115"/>
          <a:stretch/>
        </p:blipFill>
        <p:spPr bwMode="auto">
          <a:xfrm>
            <a:off x="1356820" y="1131590"/>
            <a:ext cx="6430360" cy="3879273"/>
          </a:xfrm>
          <a:prstGeom prst="rect">
            <a:avLst/>
          </a:prstGeom>
          <a:noFill/>
          <a:extLst>
            <a:ext uri="{909E8E84-426E-40DD-AFC4-6F175D3DCCD1}">
              <a14:hiddenFill xmlns:a14="http://schemas.microsoft.com/office/drawing/2010/main">
                <a:solidFill>
                  <a:srgbClr val="FFFFFF"/>
                </a:solidFill>
              </a14:hiddenFill>
            </a:ext>
          </a:extLst>
        </p:spPr>
      </p:pic>
      <p:sp>
        <p:nvSpPr>
          <p:cNvPr id="5" name="橢圓 4"/>
          <p:cNvSpPr/>
          <p:nvPr/>
        </p:nvSpPr>
        <p:spPr>
          <a:xfrm>
            <a:off x="6104079" y="1279115"/>
            <a:ext cx="924920" cy="8632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9925" y="1315367"/>
            <a:ext cx="685800" cy="685800"/>
          </a:xfrm>
          <a:prstGeom prst="rect">
            <a:avLst/>
          </a:prstGeom>
        </p:spPr>
      </p:pic>
      <p:pic>
        <p:nvPicPr>
          <p:cNvPr id="7" name="圖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3984" y="1335108"/>
            <a:ext cx="751274" cy="751274"/>
          </a:xfrm>
          <a:prstGeom prst="rect">
            <a:avLst/>
          </a:prstGeom>
        </p:spPr>
      </p:pic>
      <p:pic>
        <p:nvPicPr>
          <p:cNvPr id="8" name="圖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3088" y="1350646"/>
            <a:ext cx="726902" cy="726902"/>
          </a:xfrm>
          <a:prstGeom prst="rect">
            <a:avLst/>
          </a:prstGeom>
        </p:spPr>
      </p:pic>
    </p:spTree>
    <p:extLst>
      <p:ext uri="{BB962C8B-B14F-4D97-AF65-F5344CB8AC3E}">
        <p14:creationId xmlns:p14="http://schemas.microsoft.com/office/powerpoint/2010/main" val="203587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6"/>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7"/>
                                        </p:tgtEl>
                                        <p:attrNameLst>
                                          <p:attrName>style.visibility</p:attrName>
                                        </p:attrNameLst>
                                      </p:cBhvr>
                                      <p:to>
                                        <p:strVal val="hidden"/>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：四目標股市預測</a:t>
            </a:r>
            <a:r>
              <a:rPr lang="zh-TW" altLang="en-US" dirty="0">
                <a:latin typeface="微軟正黑體" panose="020B0604030504040204" pitchFamily="34" charset="-120"/>
                <a:ea typeface="微軟正黑體" panose="020B0604030504040204" pitchFamily="34" charset="-120"/>
              </a:rPr>
              <a:t>結果</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smtClean="0">
                <a:latin typeface="微軟正黑體" panose="020B0604030504040204" pitchFamily="34" charset="-120"/>
                <a:ea typeface="微軟正黑體" panose="020B0604030504040204" pitchFamily="34" charset="-120"/>
                <a:cs typeface="Times New Roman" panose="02020603050405020304" pitchFamily="18" charset="0"/>
              </a:rPr>
              <a:t>DJI</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dirty="0">
              <a:latin typeface="微軟正黑體" panose="020B0604030504040204" pitchFamily="34" charset="-120"/>
              <a:ea typeface="微軟正黑體" panose="020B0604030504040204" pitchFamily="34" charset="-120"/>
            </a:endParaRPr>
          </a:p>
        </p:txBody>
      </p:sp>
      <p:sp>
        <p:nvSpPr>
          <p:cNvPr id="6" name="矩形 5"/>
          <p:cNvSpPr/>
          <p:nvPr/>
        </p:nvSpPr>
        <p:spPr>
          <a:xfrm>
            <a:off x="1979712" y="4299942"/>
            <a:ext cx="1382110" cy="307777"/>
          </a:xfrm>
          <a:prstGeom prst="rect">
            <a:avLst/>
          </a:prstGeom>
        </p:spPr>
        <p:txBody>
          <a:bodyPr wrap="none">
            <a:spAutoFit/>
          </a:bodyPr>
          <a:lstStyle/>
          <a:p>
            <a:r>
              <a:rPr lang="en-US" altLang="zh-TW" sz="1400" dirty="0" smtClean="0">
                <a:latin typeface="微軟正黑體" panose="020B0604030504040204" pitchFamily="34" charset="-120"/>
                <a:ea typeface="微軟正黑體" panose="020B0604030504040204" pitchFamily="34" charset="-120"/>
              </a:rPr>
              <a:t>DJI </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股市</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預測線</a:t>
            </a:r>
            <a:endParaRPr lang="zh-TW" altLang="en-US" sz="1400" dirty="0">
              <a:latin typeface="微軟正黑體" panose="020B0604030504040204" pitchFamily="34" charset="-120"/>
              <a:ea typeface="微軟正黑體" panose="020B0604030504040204" pitchFamily="34" charset="-120"/>
            </a:endParaRPr>
          </a:p>
        </p:txBody>
      </p:sp>
      <p:sp>
        <p:nvSpPr>
          <p:cNvPr id="7" name="矩形 6"/>
          <p:cNvSpPr/>
          <p:nvPr/>
        </p:nvSpPr>
        <p:spPr>
          <a:xfrm>
            <a:off x="5642009" y="4242745"/>
            <a:ext cx="1382110" cy="307777"/>
          </a:xfrm>
          <a:prstGeom prst="rect">
            <a:avLst/>
          </a:prstGeom>
        </p:spPr>
        <p:txBody>
          <a:bodyPr wrap="none">
            <a:spAutoFit/>
          </a:bodyPr>
          <a:lstStyle/>
          <a:p>
            <a:r>
              <a:rPr lang="en-US"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DJI </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預測</a:t>
            </a:r>
            <a:r>
              <a:rPr lang="zh-TW" altLang="en-US" sz="1400" dirty="0" smtClean="0">
                <a:latin typeface="微軟正黑體" panose="020B0604030504040204" pitchFamily="34" charset="-120"/>
                <a:ea typeface="微軟正黑體" panose="020B0604030504040204" pitchFamily="34" charset="-120"/>
                <a:cs typeface="Times New Roman" panose="02020603050405020304" pitchFamily="18" charset="0"/>
              </a:rPr>
              <a:t>誤差</a:t>
            </a:r>
            <a:r>
              <a:rPr lang="zh-TW" altLang="en-US" sz="1400" dirty="0">
                <a:latin typeface="微軟正黑體" panose="020B0604030504040204" pitchFamily="34" charset="-120"/>
                <a:ea typeface="微軟正黑體" panose="020B0604030504040204" pitchFamily="34" charset="-120"/>
                <a:cs typeface="Times New Roman" panose="02020603050405020304" pitchFamily="18" charset="0"/>
              </a:rPr>
              <a:t>圖</a:t>
            </a:r>
            <a:endParaRPr lang="zh-TW" altLang="en-US" sz="1400" dirty="0">
              <a:latin typeface="微軟正黑體" panose="020B0604030504040204" pitchFamily="34" charset="-120"/>
              <a:ea typeface="微軟正黑體" panose="020B0604030504040204" pitchFamily="34" charset="-120"/>
            </a:endParaRPr>
          </a:p>
        </p:txBody>
      </p:sp>
      <p:pic>
        <p:nvPicPr>
          <p:cNvPr id="8" name="圖片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367570"/>
            <a:ext cx="3814972" cy="2858707"/>
          </a:xfrm>
          <a:prstGeom prst="rect">
            <a:avLst/>
          </a:prstGeom>
          <a:noFill/>
          <a:ln>
            <a:noFill/>
          </a:ln>
        </p:spPr>
      </p:pic>
      <p:pic>
        <p:nvPicPr>
          <p:cNvPr id="9" name="圖片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8046" y="1378901"/>
            <a:ext cx="3810037" cy="2855009"/>
          </a:xfrm>
          <a:prstGeom prst="rect">
            <a:avLst/>
          </a:prstGeom>
          <a:noFill/>
          <a:ln>
            <a:noFill/>
          </a:ln>
        </p:spPr>
      </p:pic>
    </p:spTree>
    <p:extLst>
      <p:ext uri="{BB962C8B-B14F-4D97-AF65-F5344CB8AC3E}">
        <p14:creationId xmlns:p14="http://schemas.microsoft.com/office/powerpoint/2010/main" val="29680311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0" name="그룹 299">
            <a:extLst>
              <a:ext uri="{FF2B5EF4-FFF2-40B4-BE49-F238E27FC236}">
                <a16:creationId xmlns:a16="http://schemas.microsoft.com/office/drawing/2014/main" id="{10F49B48-C313-4822-95FC-367F86F958C3}"/>
              </a:ext>
            </a:extLst>
          </p:cNvPr>
          <p:cNvGrpSpPr/>
          <p:nvPr/>
        </p:nvGrpSpPr>
        <p:grpSpPr>
          <a:xfrm>
            <a:off x="467544" y="1419622"/>
            <a:ext cx="6104868" cy="3591745"/>
            <a:chOff x="635000" y="1382713"/>
            <a:chExt cx="7869238" cy="4572000"/>
          </a:xfrm>
          <a:solidFill>
            <a:schemeClr val="accent1"/>
          </a:solidFill>
        </p:grpSpPr>
        <p:sp>
          <p:nvSpPr>
            <p:cNvPr id="301" name="Freeform 8">
              <a:extLst>
                <a:ext uri="{FF2B5EF4-FFF2-40B4-BE49-F238E27FC236}">
                  <a16:creationId xmlns:a16="http://schemas.microsoft.com/office/drawing/2014/main" id="{18A8C08D-F40B-4D01-ABFC-46E677B334AE}"/>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2" name="Freeform 9">
              <a:extLst>
                <a:ext uri="{FF2B5EF4-FFF2-40B4-BE49-F238E27FC236}">
                  <a16:creationId xmlns:a16="http://schemas.microsoft.com/office/drawing/2014/main" id="{EFFF8DE9-7652-4879-9360-AAE96F8B805B}"/>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3" name="Freeform 10">
              <a:extLst>
                <a:ext uri="{FF2B5EF4-FFF2-40B4-BE49-F238E27FC236}">
                  <a16:creationId xmlns:a16="http://schemas.microsoft.com/office/drawing/2014/main" id="{F15D860D-D267-486F-9368-927B9F522A5C}"/>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dirty="0"/>
            </a:p>
          </p:txBody>
        </p:sp>
        <p:sp>
          <p:nvSpPr>
            <p:cNvPr id="304" name="Freeform 11">
              <a:extLst>
                <a:ext uri="{FF2B5EF4-FFF2-40B4-BE49-F238E27FC236}">
                  <a16:creationId xmlns:a16="http://schemas.microsoft.com/office/drawing/2014/main" id="{406C1E01-CD6E-46B3-A695-AC87B975743B}"/>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21" name="Freeform 20"/>
          <p:cNvSpPr/>
          <p:nvPr/>
        </p:nvSpPr>
        <p:spPr>
          <a:xfrm flipH="1" flipV="1">
            <a:off x="5133940" y="3602969"/>
            <a:ext cx="3513129" cy="193847"/>
          </a:xfrm>
          <a:custGeom>
            <a:avLst/>
            <a:gdLst>
              <a:gd name="connsiteX0" fmla="*/ 2735248 w 2735248"/>
              <a:gd name="connsiteY0" fmla="*/ 310101 h 310101"/>
              <a:gd name="connsiteX1" fmla="*/ 2472855 w 2735248"/>
              <a:gd name="connsiteY1" fmla="*/ 7951 h 310101"/>
              <a:gd name="connsiteX2" fmla="*/ 0 w 2735248"/>
              <a:gd name="connsiteY2" fmla="*/ 0 h 310101"/>
              <a:gd name="connsiteX0" fmla="*/ 4147082 w 4147082"/>
              <a:gd name="connsiteY0" fmla="*/ 302786 h 302786"/>
              <a:gd name="connsiteX1" fmla="*/ 2472855 w 4147082"/>
              <a:gd name="connsiteY1" fmla="*/ 7951 h 302786"/>
              <a:gd name="connsiteX2" fmla="*/ 0 w 4147082"/>
              <a:gd name="connsiteY2" fmla="*/ 0 h 302786"/>
              <a:gd name="connsiteX0" fmla="*/ 3861789 w 3861789"/>
              <a:gd name="connsiteY0" fmla="*/ 302786 h 302786"/>
              <a:gd name="connsiteX1" fmla="*/ 2472855 w 3861789"/>
              <a:gd name="connsiteY1" fmla="*/ 7951 h 302786"/>
              <a:gd name="connsiteX2" fmla="*/ 0 w 3861789"/>
              <a:gd name="connsiteY2" fmla="*/ 0 h 302786"/>
            </a:gdLst>
            <a:ahLst/>
            <a:cxnLst>
              <a:cxn ang="0">
                <a:pos x="connsiteX0" y="connsiteY0"/>
              </a:cxn>
              <a:cxn ang="0">
                <a:pos x="connsiteX1" y="connsiteY1"/>
              </a:cxn>
              <a:cxn ang="0">
                <a:pos x="connsiteX2" y="connsiteY2"/>
              </a:cxn>
            </a:cxnLst>
            <a:rect l="l" t="t" r="r" b="b"/>
            <a:pathLst>
              <a:path w="3861789" h="302786">
                <a:moveTo>
                  <a:pt x="3861789" y="302786"/>
                </a:moveTo>
                <a:lnTo>
                  <a:pt x="2472855" y="7951"/>
                </a:lnTo>
                <a:lnTo>
                  <a:pt x="0" y="0"/>
                </a:lnTo>
              </a:path>
            </a:pathLst>
          </a:custGeom>
          <a:ln w="25400">
            <a:solidFill>
              <a:schemeClr val="tx1">
                <a:lumMod val="75000"/>
                <a:lumOff val="25000"/>
              </a:schemeClr>
            </a:solidFill>
            <a:prstDash val="sysDot"/>
            <a:head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TextBox 23"/>
          <p:cNvSpPr txBox="1"/>
          <p:nvPr/>
        </p:nvSpPr>
        <p:spPr>
          <a:xfrm>
            <a:off x="6373680" y="3148818"/>
            <a:ext cx="2483978" cy="584775"/>
          </a:xfrm>
          <a:prstGeom prst="rect">
            <a:avLst/>
          </a:prstGeom>
          <a:noFill/>
        </p:spPr>
        <p:txBody>
          <a:bodyPr wrap="square" rtlCol="0" anchor="ctr">
            <a:spAutoFit/>
          </a:bodyPr>
          <a:lstStyle/>
          <a:p>
            <a:r>
              <a:rPr lang="en-US" altLang="ko-KR"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1997 </a:t>
            </a:r>
            <a:br>
              <a:rPr lang="en-US" altLang="ko-KR"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br>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亞洲金融風暴於泰國爆發</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nvGrpSpPr>
          <p:cNvPr id="3" name="群組 2"/>
          <p:cNvGrpSpPr/>
          <p:nvPr/>
        </p:nvGrpSpPr>
        <p:grpSpPr>
          <a:xfrm>
            <a:off x="5577911" y="2794856"/>
            <a:ext cx="828240" cy="431985"/>
            <a:chOff x="5577911" y="2794856"/>
            <a:chExt cx="828240" cy="431985"/>
          </a:xfrm>
        </p:grpSpPr>
        <p:sp>
          <p:nvSpPr>
            <p:cNvPr id="5" name="流程圖: 接點 4"/>
            <p:cNvSpPr/>
            <p:nvPr/>
          </p:nvSpPr>
          <p:spPr>
            <a:xfrm>
              <a:off x="5644047" y="3118841"/>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p:cNvSpPr txBox="1"/>
            <p:nvPr/>
          </p:nvSpPr>
          <p:spPr>
            <a:xfrm>
              <a:off x="5577911" y="2794856"/>
              <a:ext cx="828240" cy="338554"/>
            </a:xfrm>
            <a:prstGeom prst="rect">
              <a:avLst/>
            </a:prstGeom>
            <a:noFill/>
          </p:spPr>
          <p:txBody>
            <a:bodyPr wrap="none" rtlCol="0">
              <a:spAutoFit/>
            </a:bodyPr>
            <a:lstStyle/>
            <a:p>
              <a:r>
                <a:rPr lang="en-US" altLang="zh-TW" sz="1600" dirty="0" smtClean="0"/>
                <a:t>JAPAN</a:t>
              </a:r>
              <a:endParaRPr lang="zh-TW" altLang="en-US" sz="1600" dirty="0"/>
            </a:p>
          </p:txBody>
        </p:sp>
      </p:grpSp>
      <p:grpSp>
        <p:nvGrpSpPr>
          <p:cNvPr id="4" name="群組 3"/>
          <p:cNvGrpSpPr/>
          <p:nvPr/>
        </p:nvGrpSpPr>
        <p:grpSpPr>
          <a:xfrm>
            <a:off x="4654685" y="2800526"/>
            <a:ext cx="921010" cy="386802"/>
            <a:chOff x="4654685" y="2800526"/>
            <a:chExt cx="921010" cy="386802"/>
          </a:xfrm>
        </p:grpSpPr>
        <p:sp>
          <p:nvSpPr>
            <p:cNvPr id="34" name="流程圖: 接點 33"/>
            <p:cNvSpPr/>
            <p:nvPr/>
          </p:nvSpPr>
          <p:spPr>
            <a:xfrm>
              <a:off x="5467695" y="3079328"/>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3" name="文字方塊 42"/>
            <p:cNvSpPr txBox="1"/>
            <p:nvPr/>
          </p:nvSpPr>
          <p:spPr>
            <a:xfrm>
              <a:off x="4654685" y="2800526"/>
              <a:ext cx="901209" cy="338554"/>
            </a:xfrm>
            <a:prstGeom prst="rect">
              <a:avLst/>
            </a:prstGeom>
            <a:noFill/>
          </p:spPr>
          <p:txBody>
            <a:bodyPr wrap="none" rtlCol="0">
              <a:spAutoFit/>
            </a:bodyPr>
            <a:lstStyle/>
            <a:p>
              <a:r>
                <a:rPr lang="en-US" altLang="zh-TW" sz="1600" dirty="0" smtClean="0"/>
                <a:t>KOREA</a:t>
              </a:r>
              <a:endParaRPr lang="zh-TW" altLang="en-US" sz="1600" dirty="0"/>
            </a:p>
          </p:txBody>
        </p:sp>
      </p:grpSp>
      <p:grpSp>
        <p:nvGrpSpPr>
          <p:cNvPr id="2" name="群組 1"/>
          <p:cNvGrpSpPr/>
          <p:nvPr/>
        </p:nvGrpSpPr>
        <p:grpSpPr>
          <a:xfrm>
            <a:off x="5220072" y="3796817"/>
            <a:ext cx="1051508" cy="474328"/>
            <a:chOff x="5220072" y="3796817"/>
            <a:chExt cx="1051508" cy="474328"/>
          </a:xfrm>
        </p:grpSpPr>
        <p:sp>
          <p:nvSpPr>
            <p:cNvPr id="35" name="流程圖: 接點 34"/>
            <p:cNvSpPr/>
            <p:nvPr/>
          </p:nvSpPr>
          <p:spPr>
            <a:xfrm>
              <a:off x="5220072" y="3796817"/>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4" name="文字方塊 43"/>
            <p:cNvSpPr txBox="1"/>
            <p:nvPr/>
          </p:nvSpPr>
          <p:spPr>
            <a:xfrm>
              <a:off x="5232513" y="3932591"/>
              <a:ext cx="1039067" cy="338554"/>
            </a:xfrm>
            <a:prstGeom prst="rect">
              <a:avLst/>
            </a:prstGeom>
            <a:noFill/>
          </p:spPr>
          <p:txBody>
            <a:bodyPr wrap="none" rtlCol="0">
              <a:spAutoFit/>
            </a:bodyPr>
            <a:lstStyle/>
            <a:p>
              <a:r>
                <a:rPr lang="en-US" altLang="zh-TW" sz="1600" dirty="0" smtClean="0"/>
                <a:t>S.E.ASIA</a:t>
              </a:r>
              <a:endParaRPr lang="zh-TW" altLang="en-US" sz="1600" dirty="0"/>
            </a:p>
          </p:txBody>
        </p:sp>
      </p:grpSp>
      <p:grpSp>
        <p:nvGrpSpPr>
          <p:cNvPr id="7" name="群組 6"/>
          <p:cNvGrpSpPr/>
          <p:nvPr/>
        </p:nvGrpSpPr>
        <p:grpSpPr>
          <a:xfrm>
            <a:off x="4098457" y="3487170"/>
            <a:ext cx="731290" cy="437101"/>
            <a:chOff x="4098457" y="3487170"/>
            <a:chExt cx="731290" cy="437101"/>
          </a:xfrm>
        </p:grpSpPr>
        <p:sp>
          <p:nvSpPr>
            <p:cNvPr id="36" name="流程圖: 接點 35"/>
            <p:cNvSpPr/>
            <p:nvPr/>
          </p:nvSpPr>
          <p:spPr>
            <a:xfrm>
              <a:off x="4587898" y="3487170"/>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5" name="文字方塊 44"/>
            <p:cNvSpPr txBox="1"/>
            <p:nvPr/>
          </p:nvSpPr>
          <p:spPr>
            <a:xfrm>
              <a:off x="4098457" y="3585717"/>
              <a:ext cx="731290" cy="338554"/>
            </a:xfrm>
            <a:prstGeom prst="rect">
              <a:avLst/>
            </a:prstGeom>
            <a:noFill/>
          </p:spPr>
          <p:txBody>
            <a:bodyPr wrap="none" rtlCol="0">
              <a:spAutoFit/>
            </a:bodyPr>
            <a:lstStyle/>
            <a:p>
              <a:r>
                <a:rPr lang="en-US" altLang="zh-TW" sz="1600" dirty="0" smtClean="0"/>
                <a:t>INDIA</a:t>
              </a:r>
              <a:endParaRPr lang="zh-TW" altLang="en-US" sz="1600" dirty="0"/>
            </a:p>
          </p:txBody>
        </p:sp>
      </p:grpSp>
      <p:grpSp>
        <p:nvGrpSpPr>
          <p:cNvPr id="8" name="群組 7"/>
          <p:cNvGrpSpPr/>
          <p:nvPr/>
        </p:nvGrpSpPr>
        <p:grpSpPr>
          <a:xfrm>
            <a:off x="2858135" y="2491743"/>
            <a:ext cx="1048685" cy="401990"/>
            <a:chOff x="2858135" y="2491743"/>
            <a:chExt cx="1048685" cy="401990"/>
          </a:xfrm>
        </p:grpSpPr>
        <p:sp>
          <p:nvSpPr>
            <p:cNvPr id="39" name="流程圖: 接點 38"/>
            <p:cNvSpPr/>
            <p:nvPr/>
          </p:nvSpPr>
          <p:spPr>
            <a:xfrm>
              <a:off x="3486148" y="2785733"/>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6" name="文字方塊 45"/>
            <p:cNvSpPr txBox="1"/>
            <p:nvPr/>
          </p:nvSpPr>
          <p:spPr>
            <a:xfrm>
              <a:off x="2858135" y="2491743"/>
              <a:ext cx="1048685" cy="338554"/>
            </a:xfrm>
            <a:prstGeom prst="rect">
              <a:avLst/>
            </a:prstGeom>
            <a:noFill/>
          </p:spPr>
          <p:txBody>
            <a:bodyPr wrap="none" rtlCol="0">
              <a:spAutoFit/>
            </a:bodyPr>
            <a:lstStyle/>
            <a:p>
              <a:r>
                <a:rPr lang="en-US" altLang="zh-TW" sz="1600" dirty="0" smtClean="0"/>
                <a:t>EUROPE</a:t>
              </a:r>
              <a:endParaRPr lang="zh-TW" altLang="en-US" sz="1600" dirty="0"/>
            </a:p>
          </p:txBody>
        </p:sp>
      </p:grpSp>
      <p:grpSp>
        <p:nvGrpSpPr>
          <p:cNvPr id="9" name="群組 8"/>
          <p:cNvGrpSpPr/>
          <p:nvPr/>
        </p:nvGrpSpPr>
        <p:grpSpPr>
          <a:xfrm>
            <a:off x="1265625" y="4083918"/>
            <a:ext cx="1117614" cy="653488"/>
            <a:chOff x="1265625" y="4083918"/>
            <a:chExt cx="1117614" cy="653488"/>
          </a:xfrm>
        </p:grpSpPr>
        <p:sp>
          <p:nvSpPr>
            <p:cNvPr id="37" name="流程圖: 接點 36"/>
            <p:cNvSpPr/>
            <p:nvPr/>
          </p:nvSpPr>
          <p:spPr>
            <a:xfrm>
              <a:off x="2195736" y="4083918"/>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7" name="文字方塊 46"/>
            <p:cNvSpPr txBox="1"/>
            <p:nvPr/>
          </p:nvSpPr>
          <p:spPr>
            <a:xfrm>
              <a:off x="1265625" y="4152631"/>
              <a:ext cx="1117614" cy="584775"/>
            </a:xfrm>
            <a:prstGeom prst="rect">
              <a:avLst/>
            </a:prstGeom>
            <a:noFill/>
          </p:spPr>
          <p:txBody>
            <a:bodyPr wrap="none" rtlCol="0">
              <a:spAutoFit/>
            </a:bodyPr>
            <a:lstStyle/>
            <a:p>
              <a:pPr algn="ctr"/>
              <a:r>
                <a:rPr lang="en-US" altLang="zh-TW" sz="1600" dirty="0" smtClean="0"/>
                <a:t>LATIN</a:t>
              </a:r>
              <a:br>
                <a:rPr lang="en-US" altLang="zh-TW" sz="1600" dirty="0" smtClean="0"/>
              </a:br>
              <a:r>
                <a:rPr lang="en-US" altLang="zh-TW" sz="1600" dirty="0" smtClean="0"/>
                <a:t>AMERICA</a:t>
              </a:r>
              <a:endParaRPr lang="zh-TW" altLang="en-US" sz="1600" dirty="0"/>
            </a:p>
          </p:txBody>
        </p:sp>
      </p:grpSp>
      <p:grpSp>
        <p:nvGrpSpPr>
          <p:cNvPr id="10" name="群組 9"/>
          <p:cNvGrpSpPr/>
          <p:nvPr/>
        </p:nvGrpSpPr>
        <p:grpSpPr>
          <a:xfrm>
            <a:off x="628237" y="2237887"/>
            <a:ext cx="1117614" cy="491997"/>
            <a:chOff x="628237" y="2237887"/>
            <a:chExt cx="1117614" cy="491997"/>
          </a:xfrm>
        </p:grpSpPr>
        <p:sp>
          <p:nvSpPr>
            <p:cNvPr id="38" name="流程圖: 接點 37"/>
            <p:cNvSpPr/>
            <p:nvPr/>
          </p:nvSpPr>
          <p:spPr>
            <a:xfrm>
              <a:off x="1414807" y="2621884"/>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8" name="文字方塊 47"/>
            <p:cNvSpPr txBox="1"/>
            <p:nvPr/>
          </p:nvSpPr>
          <p:spPr>
            <a:xfrm>
              <a:off x="628237" y="2237887"/>
              <a:ext cx="1117614" cy="338554"/>
            </a:xfrm>
            <a:prstGeom prst="rect">
              <a:avLst/>
            </a:prstGeom>
            <a:noFill/>
          </p:spPr>
          <p:txBody>
            <a:bodyPr wrap="none" rtlCol="0">
              <a:spAutoFit/>
            </a:bodyPr>
            <a:lstStyle/>
            <a:p>
              <a:r>
                <a:rPr lang="en-US" altLang="zh-TW" sz="1600" dirty="0" smtClean="0"/>
                <a:t>AMERICA</a:t>
              </a:r>
              <a:endParaRPr lang="zh-TW" altLang="en-US" sz="1600" dirty="0"/>
            </a:p>
          </p:txBody>
        </p:sp>
      </p:grpSp>
      <p:sp>
        <p:nvSpPr>
          <p:cNvPr id="51" name="文字版面配置區 1"/>
          <p:cNvSpPr>
            <a:spLocks noGrp="1"/>
          </p:cNvSpPr>
          <p:nvPr>
            <p:ph type="body" sz="quarter" idx="10"/>
          </p:nvPr>
        </p:nvSpPr>
        <p:spPr>
          <a:xfrm>
            <a:off x="0" y="257624"/>
            <a:ext cx="9144000" cy="576064"/>
          </a:xfrm>
        </p:spPr>
        <p:txBody>
          <a:bodyPr/>
          <a:lstStyle/>
          <a:p>
            <a:r>
              <a:rPr lang="zh-TW" altLang="en-US" dirty="0">
                <a:latin typeface="微軟正黑體" panose="020B0604030504040204" pitchFamily="34" charset="-120"/>
                <a:ea typeface="微軟正黑體" panose="020B0604030504040204" pitchFamily="34" charset="-120"/>
              </a:rPr>
              <a:t>緒論</a:t>
            </a:r>
            <a:endParaRPr lang="ko-KR" altLang="en-US" dirty="0">
              <a:latin typeface="微軟正黑體" panose="020B0604030504040204" pitchFamily="34" charset="-120"/>
            </a:endParaRPr>
          </a:p>
        </p:txBody>
      </p:sp>
    </p:spTree>
    <p:extLst>
      <p:ext uri="{BB962C8B-B14F-4D97-AF65-F5344CB8AC3E}">
        <p14:creationId xmlns:p14="http://schemas.microsoft.com/office/powerpoint/2010/main" val="93442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字版面配置區 12"/>
          <p:cNvSpPr>
            <a:spLocks noGrp="1"/>
          </p:cNvSpPr>
          <p:nvPr>
            <p:ph type="body" sz="quarter" idx="11"/>
          </p:nvPr>
        </p:nvSpPr>
        <p:spPr>
          <a:xfrm>
            <a:off x="1403648" y="1959682"/>
            <a:ext cx="6336704" cy="1224136"/>
          </a:xfrm>
        </p:spPr>
        <p:txBody>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本</a:t>
            </a:r>
            <a:r>
              <a:rPr lang="zh-TW" altLang="en-US" sz="1600" b="1" dirty="0" smtClean="0">
                <a:latin typeface="微軟正黑體" panose="020B0604030504040204" pitchFamily="34" charset="-120"/>
                <a:ea typeface="微軟正黑體" panose="020B0604030504040204" pitchFamily="34" charset="-120"/>
              </a:rPr>
              <a:t>研究提出一多目標預測模型應用</a:t>
            </a:r>
            <a:r>
              <a:rPr lang="zh-TW" altLang="en-US" sz="1600" b="1" dirty="0">
                <a:latin typeface="微軟正黑體" panose="020B0604030504040204" pitchFamily="34" charset="-120"/>
                <a:ea typeface="微軟正黑體" panose="020B0604030504040204" pitchFamily="34" charset="-120"/>
              </a:rPr>
              <a:t>於中國</a:t>
            </a:r>
            <a:r>
              <a:rPr lang="zh-TW" altLang="en-US" sz="1600" b="1" dirty="0" smtClean="0">
                <a:latin typeface="微軟正黑體" panose="020B0604030504040204" pitchFamily="34" charset="-120"/>
                <a:ea typeface="微軟正黑體" panose="020B0604030504040204" pitchFamily="34" charset="-120"/>
              </a:rPr>
              <a:t>證券市場</a:t>
            </a:r>
            <a:r>
              <a:rPr lang="en-US" altLang="zh-TW" sz="1600" b="1" dirty="0" smtClean="0">
                <a:latin typeface="微軟正黑體" panose="020B0604030504040204" pitchFamily="34" charset="-120"/>
                <a:ea typeface="微軟正黑體" panose="020B0604030504040204" pitchFamily="34" charset="-120"/>
              </a:rPr>
              <a:t/>
            </a:r>
            <a:br>
              <a:rPr lang="en-US" altLang="zh-TW" sz="1600" b="1" dirty="0" smtClean="0">
                <a:latin typeface="微軟正黑體" panose="020B0604030504040204" pitchFamily="34" charset="-120"/>
                <a:ea typeface="微軟正黑體" panose="020B0604030504040204" pitchFamily="34" charset="-120"/>
              </a:rPr>
            </a:br>
            <a:r>
              <a:rPr lang="zh-TW" altLang="en-US" sz="1600" b="1" dirty="0" smtClean="0">
                <a:latin typeface="微軟正黑體" panose="020B0604030504040204" pitchFamily="34" charset="-120"/>
                <a:ea typeface="微軟正黑體" panose="020B0604030504040204" pitchFamily="34" charset="-120"/>
              </a:rPr>
              <a:t>透</a:t>
            </a:r>
            <a:r>
              <a:rPr lang="zh-TW" altLang="en-US" sz="1600" b="1" dirty="0">
                <a:latin typeface="微軟正黑體" panose="020B0604030504040204" pitchFamily="34" charset="-120"/>
                <a:ea typeface="微軟正黑體" panose="020B0604030504040204" pitchFamily="34" charset="-120"/>
              </a:rPr>
              <a:t>過</a:t>
            </a:r>
            <a:r>
              <a:rPr lang="zh-TW" altLang="en-US" sz="1600" b="1" dirty="0" smtClean="0">
                <a:latin typeface="微軟正黑體" panose="020B0604030504040204" pitchFamily="34" charset="-120"/>
                <a:ea typeface="微軟正黑體" panose="020B0604030504040204" pitchFamily="34" charset="-120"/>
              </a:rPr>
              <a:t>國際金融市場</a:t>
            </a:r>
            <a:r>
              <a:rPr lang="zh-TW" altLang="en-US" sz="1600" b="1" dirty="0">
                <a:latin typeface="微軟正黑體" panose="020B0604030504040204" pitchFamily="34" charset="-120"/>
                <a:ea typeface="微軟正黑體" panose="020B0604030504040204" pitchFamily="34" charset="-120"/>
              </a:rPr>
              <a:t>數據進行多目標</a:t>
            </a:r>
            <a:r>
              <a:rPr lang="zh-TW" altLang="en-US" sz="1600" b="1" dirty="0" smtClean="0">
                <a:latin typeface="微軟正黑體" panose="020B0604030504040204" pitchFamily="34" charset="-120"/>
                <a:ea typeface="微軟正黑體" panose="020B0604030504040204" pitchFamily="34" charset="-120"/>
              </a:rPr>
              <a:t>預測</a:t>
            </a:r>
            <a:r>
              <a:rPr lang="en-US" altLang="zh-TW" sz="1600" b="1" dirty="0" smtClean="0">
                <a:latin typeface="微軟正黑體" panose="020B0604030504040204" pitchFamily="34" charset="-120"/>
                <a:ea typeface="微軟正黑體" panose="020B0604030504040204" pitchFamily="34" charset="-120"/>
              </a:rPr>
              <a:t/>
            </a:r>
            <a:br>
              <a:rPr lang="en-US" altLang="zh-TW" sz="1600" b="1" dirty="0" smtClean="0">
                <a:latin typeface="微軟正黑體" panose="020B0604030504040204" pitchFamily="34" charset="-120"/>
                <a:ea typeface="微軟正黑體" panose="020B0604030504040204" pitchFamily="34" charset="-120"/>
              </a:rPr>
            </a:br>
            <a:r>
              <a:rPr lang="zh-TW" altLang="en-US" sz="1600" b="1" dirty="0" smtClean="0">
                <a:latin typeface="微軟正黑體" panose="020B0604030504040204" pitchFamily="34" charset="-120"/>
                <a:ea typeface="微軟正黑體" panose="020B0604030504040204" pitchFamily="34" charset="-120"/>
              </a:rPr>
              <a:t>驗證</a:t>
            </a:r>
            <a:r>
              <a:rPr lang="zh-TW" altLang="en-US" sz="1600" b="1" dirty="0">
                <a:latin typeface="微軟正黑體" panose="020B0604030504040204" pitchFamily="34" charset="-120"/>
                <a:ea typeface="微軟正黑體" panose="020B0604030504040204" pitchFamily="34" charset="-120"/>
              </a:rPr>
              <a:t>中國與國際股票市場之間的連動</a:t>
            </a:r>
            <a:r>
              <a:rPr lang="zh-TW" altLang="en-US" sz="1600" b="1" dirty="0" smtClean="0">
                <a:latin typeface="微軟正黑體" panose="020B0604030504040204" pitchFamily="34" charset="-120"/>
                <a:ea typeface="微軟正黑體" panose="020B0604030504040204" pitchFamily="34" charset="-120"/>
              </a:rPr>
              <a:t>性</a:t>
            </a:r>
            <a:endParaRPr lang="zh-TW" altLang="en-US" sz="16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559103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2355726"/>
            <a:ext cx="3744416" cy="576063"/>
          </a:xfrm>
        </p:spPr>
        <p:txBody>
          <a:bodyPr/>
          <a:lstStyle/>
          <a:p>
            <a:r>
              <a:rPr lang="zh-TW" altLang="en-US" dirty="0" smtClean="0">
                <a:latin typeface="微軟正黑體" panose="020B0604030504040204" pitchFamily="34" charset="-120"/>
                <a:ea typeface="微軟正黑體" panose="020B0604030504040204" pitchFamily="34" charset="-120"/>
              </a:rPr>
              <a:t>文獻</a:t>
            </a:r>
            <a:r>
              <a:rPr lang="zh-TW" altLang="en-US" dirty="0">
                <a:latin typeface="微軟正黑體" panose="020B0604030504040204" pitchFamily="34" charset="-120"/>
                <a:ea typeface="微軟正黑體" panose="020B0604030504040204" pitchFamily="34" charset="-120"/>
              </a:rPr>
              <a:t>探討</a:t>
            </a:r>
            <a:endParaRPr lang="ko-KR" altLang="en-US" dirty="0">
              <a:latin typeface="微軟正黑體" panose="020B0604030504040204" pitchFamily="34" charset="-120"/>
            </a:endParaRPr>
          </a:p>
        </p:txBody>
      </p:sp>
      <p:sp>
        <p:nvSpPr>
          <p:cNvPr id="4" name="Rectangle 9">
            <a:extLst>
              <a:ext uri="{FF2B5EF4-FFF2-40B4-BE49-F238E27FC236}">
                <a16:creationId xmlns:a16="http://schemas.microsoft.com/office/drawing/2014/main" id="{C638F7EF-9B6A-43BE-8A0A-024D85AF31CB}"/>
              </a:ext>
            </a:extLst>
          </p:cNvPr>
          <p:cNvSpPr/>
          <p:nvPr/>
        </p:nvSpPr>
        <p:spPr>
          <a:xfrm>
            <a:off x="4337952" y="1707654"/>
            <a:ext cx="468095" cy="438178"/>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tx1"/>
          </a:solidFill>
          <a:ln>
            <a:solidFill>
              <a:srgbClr val="85D8DE"/>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dirty="0"/>
          </a:p>
        </p:txBody>
      </p:sp>
    </p:spTree>
    <p:extLst>
      <p:ext uri="{BB962C8B-B14F-4D97-AF65-F5344CB8AC3E}">
        <p14:creationId xmlns:p14="http://schemas.microsoft.com/office/powerpoint/2010/main" val="35304667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複數模糊集合</a:t>
            </a:r>
          </a:p>
        </p:txBody>
      </p:sp>
      <p:sp>
        <p:nvSpPr>
          <p:cNvPr id="3" name="Text Placeholder 2"/>
          <p:cNvSpPr>
            <a:spLocks noGrp="1"/>
          </p:cNvSpPr>
          <p:nvPr>
            <p:ph type="body" sz="quarter" idx="11"/>
          </p:nvPr>
        </p:nvSpPr>
        <p:spPr/>
        <p:txBody>
          <a:bodyPr/>
          <a:lstStyle/>
          <a:p>
            <a:r>
              <a:rPr lang="en-US" altLang="zh-TW" dirty="0"/>
              <a:t>Complex fuzzy set </a:t>
            </a:r>
            <a:r>
              <a:rPr lang="zh-TW" altLang="zh-TW" dirty="0" smtClean="0"/>
              <a:t>（</a:t>
            </a:r>
            <a:r>
              <a:rPr lang="en-US" altLang="zh-TW" dirty="0" smtClean="0"/>
              <a:t>CFS</a:t>
            </a:r>
            <a:r>
              <a:rPr lang="zh-TW" altLang="zh-TW" dirty="0"/>
              <a:t>）</a:t>
            </a:r>
            <a:endParaRPr lang="en-US" altLang="zh-TW" dirty="0"/>
          </a:p>
        </p:txBody>
      </p:sp>
      <p:sp>
        <p:nvSpPr>
          <p:cNvPr id="28" name="Teardrop 27"/>
          <p:cNvSpPr/>
          <p:nvPr/>
        </p:nvSpPr>
        <p:spPr>
          <a:xfrm rot="2700000">
            <a:off x="6565642" y="1380439"/>
            <a:ext cx="2023200" cy="2023200"/>
          </a:xfrm>
          <a:prstGeom prst="teardrop">
            <a:avLst/>
          </a:prstGeom>
          <a:solidFill>
            <a:schemeClr val="accent1">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28"/>
          <p:cNvSpPr/>
          <p:nvPr/>
        </p:nvSpPr>
        <p:spPr>
          <a:xfrm>
            <a:off x="6688479" y="1531684"/>
            <a:ext cx="1753200" cy="17532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0" name="Teardrop 29"/>
          <p:cNvSpPr/>
          <p:nvPr/>
        </p:nvSpPr>
        <p:spPr>
          <a:xfrm rot="2700000">
            <a:off x="4504366" y="1364036"/>
            <a:ext cx="2023200" cy="2023200"/>
          </a:xfrm>
          <a:prstGeom prst="teardrop">
            <a:avLst/>
          </a:prstGeom>
          <a:solidFill>
            <a:schemeClr val="accent2">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30"/>
          <p:cNvSpPr/>
          <p:nvPr/>
        </p:nvSpPr>
        <p:spPr>
          <a:xfrm>
            <a:off x="4640280" y="1515438"/>
            <a:ext cx="1753200" cy="17532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2" name="Teardrop 31"/>
          <p:cNvSpPr/>
          <p:nvPr/>
        </p:nvSpPr>
        <p:spPr>
          <a:xfrm rot="2700000">
            <a:off x="2353844" y="1364245"/>
            <a:ext cx="2024207" cy="2024207"/>
          </a:xfrm>
          <a:prstGeom prst="teardrop">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32"/>
          <p:cNvSpPr/>
          <p:nvPr/>
        </p:nvSpPr>
        <p:spPr>
          <a:xfrm>
            <a:off x="2488942" y="1505607"/>
            <a:ext cx="1753200" cy="17532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4" name="Teardrop 33"/>
          <p:cNvSpPr/>
          <p:nvPr/>
        </p:nvSpPr>
        <p:spPr>
          <a:xfrm rot="2700000">
            <a:off x="225093" y="1419946"/>
            <a:ext cx="2023200" cy="2023200"/>
          </a:xfrm>
          <a:prstGeom prst="teardrop">
            <a:avLst/>
          </a:prstGeom>
          <a:solidFill>
            <a:schemeClr val="accent4">
              <a:lumMod val="60000"/>
              <a:lumOff val="4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34"/>
          <p:cNvSpPr/>
          <p:nvPr/>
        </p:nvSpPr>
        <p:spPr>
          <a:xfrm>
            <a:off x="345039" y="1548807"/>
            <a:ext cx="1754101" cy="1754101"/>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nvGrpSpPr>
          <p:cNvPr id="40" name="Group 39"/>
          <p:cNvGrpSpPr/>
          <p:nvPr/>
        </p:nvGrpSpPr>
        <p:grpSpPr>
          <a:xfrm>
            <a:off x="179511" y="3563990"/>
            <a:ext cx="2187127" cy="910246"/>
            <a:chOff x="633798" y="3204434"/>
            <a:chExt cx="2187127" cy="910246"/>
          </a:xfrm>
        </p:grpSpPr>
        <p:sp>
          <p:nvSpPr>
            <p:cNvPr id="41" name="TextBox 40"/>
            <p:cNvSpPr txBox="1"/>
            <p:nvPr/>
          </p:nvSpPr>
          <p:spPr>
            <a:xfrm>
              <a:off x="848824" y="3204434"/>
              <a:ext cx="1728192" cy="338554"/>
            </a:xfrm>
            <a:prstGeom prst="rect">
              <a:avLst/>
            </a:prstGeom>
            <a:noFill/>
          </p:spPr>
          <p:txBody>
            <a:bodyPr wrap="square" rtlCol="0" anchor="ctr">
              <a:spAutoFit/>
            </a:bodyPr>
            <a:lstStyle/>
            <a:p>
              <a:pPr algn="ct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Calibri" pitchFamily="34" charset="0"/>
                </a:rPr>
                <a:t>傳統集合</a:t>
              </a:r>
              <a:endParaRPr lang="ko-KR" altLang="en-US" sz="1600" b="1" dirty="0">
                <a:solidFill>
                  <a:schemeClr val="tx1">
                    <a:lumMod val="75000"/>
                    <a:lumOff val="25000"/>
                  </a:schemeClr>
                </a:solidFill>
                <a:latin typeface="微軟正黑體" panose="020B0604030504040204" pitchFamily="34" charset="-120"/>
                <a:cs typeface="Calibri" pitchFamily="34" charset="0"/>
              </a:endParaRPr>
            </a:p>
          </p:txBody>
        </p:sp>
        <p:sp>
          <p:nvSpPr>
            <p:cNvPr id="42" name="TextBox 41"/>
            <p:cNvSpPr txBox="1"/>
            <p:nvPr/>
          </p:nvSpPr>
          <p:spPr>
            <a:xfrm>
              <a:off x="633798" y="3591460"/>
              <a:ext cx="2187127" cy="523220"/>
            </a:xfrm>
            <a:prstGeom prst="rect">
              <a:avLst/>
            </a:prstGeom>
            <a:noFill/>
          </p:spPr>
          <p:txBody>
            <a:bodyPr wrap="square" rtlCol="0" anchor="ctr">
              <a:spAutoFit/>
            </a:bodyPr>
            <a:lstStyle/>
            <a:p>
              <a:pPr algn="ct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歸屬程度（</a:t>
              </a:r>
              <a:r>
                <a:rPr lang="el-GR" altLang="zh-TW" sz="1400" i="1" dirty="0" smtClean="0">
                  <a:latin typeface="Times New Roman" panose="02020603050405020304" pitchFamily="18" charset="0"/>
                  <a:ea typeface="微軟正黑體" panose="020B0604030504040204" pitchFamily="34" charset="-120"/>
                </a:rPr>
                <a:t>μ</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）只</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
              </a:r>
              <a:b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b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能為</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0</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1</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sp>
        <p:nvSpPr>
          <p:cNvPr id="44" name="TextBox 43"/>
          <p:cNvSpPr txBox="1"/>
          <p:nvPr/>
        </p:nvSpPr>
        <p:spPr>
          <a:xfrm>
            <a:off x="2527733" y="3562076"/>
            <a:ext cx="1728192" cy="338554"/>
          </a:xfrm>
          <a:prstGeom prst="rect">
            <a:avLst/>
          </a:prstGeom>
          <a:noFill/>
        </p:spPr>
        <p:txBody>
          <a:bodyPr wrap="square" rtlCol="0" anchor="ctr">
            <a:spAutoFit/>
          </a:bodyPr>
          <a:lstStyle/>
          <a:p>
            <a:pPr algn="ct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Calibri" pitchFamily="34" charset="0"/>
              </a:rPr>
              <a:t>模糊集合</a:t>
            </a:r>
            <a:endParaRPr lang="ko-KR" altLang="en-US" sz="1600" b="1" dirty="0">
              <a:solidFill>
                <a:schemeClr val="tx1">
                  <a:lumMod val="75000"/>
                  <a:lumOff val="25000"/>
                </a:schemeClr>
              </a:solidFill>
              <a:latin typeface="微軟正黑體" panose="020B0604030504040204" pitchFamily="34" charset="-120"/>
              <a:cs typeface="Calibri" pitchFamily="34" charset="0"/>
            </a:endParaRPr>
          </a:p>
        </p:txBody>
      </p:sp>
      <p:sp>
        <p:nvSpPr>
          <p:cNvPr id="45" name="TextBox 44"/>
          <p:cNvSpPr txBox="1"/>
          <p:nvPr/>
        </p:nvSpPr>
        <p:spPr>
          <a:xfrm>
            <a:off x="2366639" y="3954166"/>
            <a:ext cx="1997805" cy="523220"/>
          </a:xfrm>
          <a:prstGeom prst="rect">
            <a:avLst/>
          </a:prstGeom>
          <a:noFill/>
        </p:spPr>
        <p:txBody>
          <a:bodyPr wrap="square" rtlCol="0" anchor="ctr">
            <a:spAutoFit/>
          </a:bodyPr>
          <a:lstStyle/>
          <a:p>
            <a:pPr algn="ct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歸屬程度為介於</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[0,1]</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之間的連續型</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實</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數</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47" name="TextBox 46"/>
          <p:cNvSpPr txBox="1"/>
          <p:nvPr/>
        </p:nvSpPr>
        <p:spPr>
          <a:xfrm>
            <a:off x="4660930" y="3578721"/>
            <a:ext cx="1728192" cy="338554"/>
          </a:xfrm>
          <a:prstGeom prst="rect">
            <a:avLst/>
          </a:prstGeom>
          <a:noFill/>
        </p:spPr>
        <p:txBody>
          <a:bodyPr wrap="square" rtlCol="0" anchor="ctr">
            <a:spAutoFit/>
          </a:bodyPr>
          <a:lstStyle/>
          <a:p>
            <a:pPr algn="ct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Calibri" pitchFamily="34" charset="0"/>
              </a:rPr>
              <a:t>複數模糊集合</a:t>
            </a:r>
            <a:endParaRPr lang="ko-KR" altLang="en-US" sz="1600" b="1" dirty="0">
              <a:solidFill>
                <a:schemeClr val="tx1">
                  <a:lumMod val="75000"/>
                  <a:lumOff val="25000"/>
                </a:schemeClr>
              </a:solidFill>
              <a:latin typeface="微軟正黑體" panose="020B0604030504040204" pitchFamily="34" charset="-120"/>
              <a:cs typeface="Calibri" pitchFamily="34" charset="0"/>
            </a:endParaRPr>
          </a:p>
        </p:txBody>
      </p:sp>
      <p:sp>
        <p:nvSpPr>
          <p:cNvPr id="48" name="TextBox 47"/>
          <p:cNvSpPr txBox="1"/>
          <p:nvPr/>
        </p:nvSpPr>
        <p:spPr>
          <a:xfrm>
            <a:off x="4569734" y="3884010"/>
            <a:ext cx="1839367" cy="954107"/>
          </a:xfrm>
          <a:prstGeom prst="rect">
            <a:avLst/>
          </a:prstGeom>
          <a:noFill/>
        </p:spPr>
        <p:txBody>
          <a:bodyPr wrap="square" rtlCol="0" anchor="ctr">
            <a:spAutoFit/>
          </a:bodyPr>
          <a:lstStyle/>
          <a:p>
            <a:pPr algn="ct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歸屬程度投射於複數平面的單位圓盤上</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
            </a:r>
            <a:b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b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以複數型態表現之</a:t>
            </a:r>
            <a:endPar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lgn="ct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能</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承</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載更多資訊</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50" name="TextBox 49"/>
          <p:cNvSpPr txBox="1"/>
          <p:nvPr/>
        </p:nvSpPr>
        <p:spPr>
          <a:xfrm>
            <a:off x="6581794" y="3592536"/>
            <a:ext cx="1941151" cy="338554"/>
          </a:xfrm>
          <a:prstGeom prst="rect">
            <a:avLst/>
          </a:prstGeom>
          <a:noFill/>
        </p:spPr>
        <p:txBody>
          <a:bodyPr wrap="square" rtlCol="0" anchor="ctr">
            <a:spAutoFit/>
          </a:bodyPr>
          <a:lstStyle/>
          <a:p>
            <a:pPr algn="ct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Calibri" pitchFamily="34" charset="0"/>
              </a:rPr>
              <a:t>球型複數模糊集合</a:t>
            </a:r>
            <a:endParaRPr lang="ko-KR" altLang="en-US" sz="1600" b="1" dirty="0">
              <a:solidFill>
                <a:schemeClr val="tx1">
                  <a:lumMod val="75000"/>
                  <a:lumOff val="25000"/>
                </a:schemeClr>
              </a:solidFill>
              <a:latin typeface="微軟正黑體" panose="020B0604030504040204" pitchFamily="34" charset="-120"/>
              <a:cs typeface="Calibri" pitchFamily="34" charset="0"/>
            </a:endParaRPr>
          </a:p>
        </p:txBody>
      </p:sp>
      <p:sp>
        <p:nvSpPr>
          <p:cNvPr id="51" name="TextBox 50"/>
          <p:cNvSpPr txBox="1"/>
          <p:nvPr/>
        </p:nvSpPr>
        <p:spPr>
          <a:xfrm>
            <a:off x="6656806" y="3929042"/>
            <a:ext cx="1794533" cy="738664"/>
          </a:xfrm>
          <a:prstGeom prst="rect">
            <a:avLst/>
          </a:prstGeom>
          <a:noFill/>
        </p:spPr>
        <p:txBody>
          <a:bodyPr wrap="square" rtlCol="0" anchor="ctr">
            <a:spAutoFit/>
          </a:bodyPr>
          <a:lstStyle/>
          <a:p>
            <a:pPr algn="ct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歸屬程度投射於</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複數空</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間</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的單位球</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體</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上</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
            </a:r>
            <a:b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b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於研究方法詳述之</a:t>
            </a:r>
            <a:endParaRPr lang="en-US" altLang="ko-KR" sz="1400" dirty="0">
              <a:solidFill>
                <a:schemeClr val="tx1">
                  <a:lumMod val="75000"/>
                  <a:lumOff val="25000"/>
                </a:schemeClr>
              </a:solidFill>
            </a:endParaRPr>
          </a:p>
        </p:txBody>
      </p:sp>
      <p:pic>
        <p:nvPicPr>
          <p:cNvPr id="111" name="圖片 110"/>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rot="2711362">
            <a:off x="6790709" y="1630388"/>
            <a:ext cx="1576869" cy="1576869"/>
          </a:xfrm>
          <a:prstGeom prst="rect">
            <a:avLst/>
          </a:prstGeom>
        </p:spPr>
      </p:pic>
      <p:sp>
        <p:nvSpPr>
          <p:cNvPr id="57" name="矩形 56"/>
          <p:cNvSpPr/>
          <p:nvPr/>
        </p:nvSpPr>
        <p:spPr>
          <a:xfrm>
            <a:off x="951434" y="2059827"/>
            <a:ext cx="652525" cy="79437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微軟正黑體" panose="020B0604030504040204" pitchFamily="34" charset="-120"/>
            </a:endParaRPr>
          </a:p>
        </p:txBody>
      </p:sp>
      <p:grpSp>
        <p:nvGrpSpPr>
          <p:cNvPr id="61" name="群組 60"/>
          <p:cNvGrpSpPr/>
          <p:nvPr/>
        </p:nvGrpSpPr>
        <p:grpSpPr>
          <a:xfrm>
            <a:off x="483060" y="1669532"/>
            <a:ext cx="1434238" cy="1284462"/>
            <a:chOff x="5339244" y="1783705"/>
            <a:chExt cx="6020625" cy="3699318"/>
          </a:xfrm>
        </p:grpSpPr>
        <p:sp>
          <p:nvSpPr>
            <p:cNvPr id="63" name="文字方塊 62"/>
            <p:cNvSpPr txBox="1"/>
            <p:nvPr/>
          </p:nvSpPr>
          <p:spPr>
            <a:xfrm>
              <a:off x="10499377" y="4536704"/>
              <a:ext cx="860492" cy="946319"/>
            </a:xfrm>
            <a:prstGeom prst="rect">
              <a:avLst/>
            </a:prstGeom>
            <a:noFill/>
          </p:spPr>
          <p:txBody>
            <a:bodyPr wrap="square" rtlCol="0">
              <a:spAutoFit/>
            </a:bodyPr>
            <a:lstStyle/>
            <a:p>
              <a:r>
                <a:rPr lang="en-US" altLang="zh-TW" dirty="0" smtClean="0">
                  <a:latin typeface="Times New Roman" panose="02020603050405020304" pitchFamily="18" charset="0"/>
                  <a:ea typeface="微軟正黑體" panose="020B0604030504040204" pitchFamily="34" charset="-120"/>
                </a:rPr>
                <a:t>x</a:t>
              </a:r>
              <a:endParaRPr lang="zh-TW" altLang="en-US" dirty="0">
                <a:latin typeface="Times New Roman" panose="02020603050405020304" pitchFamily="18" charset="0"/>
                <a:ea typeface="微軟正黑體" panose="020B0604030504040204" pitchFamily="34" charset="-120"/>
              </a:endParaRPr>
            </a:p>
          </p:txBody>
        </p:sp>
        <p:grpSp>
          <p:nvGrpSpPr>
            <p:cNvPr id="64" name="群組 63"/>
            <p:cNvGrpSpPr/>
            <p:nvPr/>
          </p:nvGrpSpPr>
          <p:grpSpPr>
            <a:xfrm>
              <a:off x="5339244" y="1783705"/>
              <a:ext cx="5541192" cy="3699318"/>
              <a:chOff x="5339244" y="1783705"/>
              <a:chExt cx="5541192" cy="3699318"/>
            </a:xfrm>
          </p:grpSpPr>
          <p:cxnSp>
            <p:nvCxnSpPr>
              <p:cNvPr id="65" name="直線單箭頭接點 64"/>
              <p:cNvCxnSpPr/>
              <p:nvPr/>
            </p:nvCxnSpPr>
            <p:spPr>
              <a:xfrm flipH="1" flipV="1">
                <a:off x="6530108" y="2654531"/>
                <a:ext cx="1" cy="25400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直線單箭頭接點 65"/>
              <p:cNvCxnSpPr/>
              <p:nvPr/>
            </p:nvCxnSpPr>
            <p:spPr>
              <a:xfrm>
                <a:off x="6530108" y="5194531"/>
                <a:ext cx="435032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7" name="直線接點 66"/>
              <p:cNvCxnSpPr/>
              <p:nvPr/>
            </p:nvCxnSpPr>
            <p:spPr>
              <a:xfrm flipV="1">
                <a:off x="6530108" y="2906684"/>
                <a:ext cx="2087419" cy="923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直線接點 67"/>
              <p:cNvCxnSpPr/>
              <p:nvPr/>
            </p:nvCxnSpPr>
            <p:spPr>
              <a:xfrm>
                <a:off x="8617527" y="2915920"/>
                <a:ext cx="0" cy="227861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9" name="文字方塊 68"/>
              <p:cNvSpPr txBox="1"/>
              <p:nvPr/>
            </p:nvSpPr>
            <p:spPr>
              <a:xfrm>
                <a:off x="5411559" y="2530064"/>
                <a:ext cx="641452" cy="946320"/>
              </a:xfrm>
              <a:prstGeom prst="rect">
                <a:avLst/>
              </a:prstGeom>
              <a:noFill/>
            </p:spPr>
            <p:txBody>
              <a:bodyPr wrap="square" rtlCol="0">
                <a:spAutoFit/>
              </a:bodyPr>
              <a:lstStyle/>
              <a:p>
                <a:r>
                  <a:rPr lang="en-US" altLang="zh-TW" dirty="0" smtClean="0">
                    <a:latin typeface="Times New Roman" panose="02020603050405020304" pitchFamily="18" charset="0"/>
                    <a:ea typeface="微軟正黑體" panose="020B0604030504040204" pitchFamily="34" charset="-120"/>
                  </a:rPr>
                  <a:t>1</a:t>
                </a:r>
                <a:endParaRPr lang="zh-TW" altLang="en-US" dirty="0">
                  <a:latin typeface="Times New Roman" panose="02020603050405020304" pitchFamily="18" charset="0"/>
                  <a:ea typeface="微軟正黑體" panose="020B0604030504040204" pitchFamily="34" charset="-120"/>
                </a:endParaRPr>
              </a:p>
            </p:txBody>
          </p:sp>
          <p:sp>
            <p:nvSpPr>
              <p:cNvPr id="70" name="文字方塊 69"/>
              <p:cNvSpPr txBox="1"/>
              <p:nvPr/>
            </p:nvSpPr>
            <p:spPr>
              <a:xfrm>
                <a:off x="5339244" y="4536704"/>
                <a:ext cx="786078" cy="946319"/>
              </a:xfrm>
              <a:prstGeom prst="rect">
                <a:avLst/>
              </a:prstGeom>
              <a:noFill/>
            </p:spPr>
            <p:txBody>
              <a:bodyPr wrap="square" rtlCol="0">
                <a:spAutoFit/>
              </a:bodyPr>
              <a:lstStyle/>
              <a:p>
                <a:r>
                  <a:rPr lang="en-US" altLang="zh-TW" dirty="0" smtClean="0">
                    <a:latin typeface="Times New Roman" panose="02020603050405020304" pitchFamily="18" charset="0"/>
                    <a:ea typeface="微軟正黑體" panose="020B0604030504040204" pitchFamily="34" charset="-120"/>
                  </a:rPr>
                  <a:t>0</a:t>
                </a:r>
                <a:endParaRPr lang="zh-TW" altLang="en-US" dirty="0">
                  <a:latin typeface="Times New Roman" panose="02020603050405020304" pitchFamily="18" charset="0"/>
                  <a:ea typeface="微軟正黑體" panose="020B0604030504040204" pitchFamily="34" charset="-120"/>
                </a:endParaRPr>
              </a:p>
            </p:txBody>
          </p:sp>
          <p:sp>
            <p:nvSpPr>
              <p:cNvPr id="71" name="文字方塊 70"/>
              <p:cNvSpPr txBox="1"/>
              <p:nvPr/>
            </p:nvSpPr>
            <p:spPr>
              <a:xfrm>
                <a:off x="5757348" y="1783705"/>
                <a:ext cx="1234888" cy="975053"/>
              </a:xfrm>
              <a:prstGeom prst="rect">
                <a:avLst/>
              </a:prstGeom>
              <a:noFill/>
            </p:spPr>
            <p:txBody>
              <a:bodyPr wrap="square" rtlCol="0">
                <a:spAutoFit/>
              </a:bodyPr>
              <a:lstStyle/>
              <a:p>
                <a:r>
                  <a:rPr lang="el-GR" altLang="zh-TW" sz="1600" i="1" dirty="0" smtClean="0">
                    <a:latin typeface="Times New Roman" panose="02020603050405020304" pitchFamily="18" charset="0"/>
                    <a:ea typeface="微軟正黑體" panose="020B0604030504040204" pitchFamily="34" charset="-120"/>
                  </a:rPr>
                  <a:t>μ</a:t>
                </a:r>
                <a:endParaRPr lang="zh-TW" altLang="en-US" sz="1600" dirty="0">
                  <a:latin typeface="Times New Roman" panose="02020603050405020304" pitchFamily="18" charset="0"/>
                  <a:ea typeface="微軟正黑體" panose="020B0604030504040204" pitchFamily="34" charset="-120"/>
                </a:endParaRPr>
              </a:p>
            </p:txBody>
          </p:sp>
        </p:grpSp>
      </p:grpSp>
      <p:grpSp>
        <p:nvGrpSpPr>
          <p:cNvPr id="72" name="群組 71"/>
          <p:cNvGrpSpPr/>
          <p:nvPr/>
        </p:nvGrpSpPr>
        <p:grpSpPr>
          <a:xfrm>
            <a:off x="2607365" y="1622628"/>
            <a:ext cx="1434238" cy="1342772"/>
            <a:chOff x="5339244" y="1615769"/>
            <a:chExt cx="6020625" cy="3867254"/>
          </a:xfrm>
        </p:grpSpPr>
        <p:sp>
          <p:nvSpPr>
            <p:cNvPr id="73" name="文字方塊 72"/>
            <p:cNvSpPr txBox="1"/>
            <p:nvPr/>
          </p:nvSpPr>
          <p:spPr>
            <a:xfrm>
              <a:off x="10499377" y="4536704"/>
              <a:ext cx="860492" cy="946319"/>
            </a:xfrm>
            <a:prstGeom prst="rect">
              <a:avLst/>
            </a:prstGeom>
            <a:noFill/>
          </p:spPr>
          <p:txBody>
            <a:bodyPr wrap="square" rtlCol="0">
              <a:spAutoFit/>
            </a:bodyPr>
            <a:lstStyle/>
            <a:p>
              <a:r>
                <a:rPr lang="en-US" altLang="zh-TW" dirty="0" smtClean="0">
                  <a:latin typeface="Times New Roman" panose="02020603050405020304" pitchFamily="18" charset="0"/>
                  <a:ea typeface="微軟正黑體" panose="020B0604030504040204" pitchFamily="34" charset="-120"/>
                </a:rPr>
                <a:t>x</a:t>
              </a:r>
              <a:endParaRPr lang="zh-TW" altLang="en-US" dirty="0">
                <a:latin typeface="Times New Roman" panose="02020603050405020304" pitchFamily="18" charset="0"/>
                <a:ea typeface="微軟正黑體" panose="020B0604030504040204" pitchFamily="34" charset="-120"/>
              </a:endParaRPr>
            </a:p>
          </p:txBody>
        </p:sp>
        <p:grpSp>
          <p:nvGrpSpPr>
            <p:cNvPr id="74" name="群組 73"/>
            <p:cNvGrpSpPr/>
            <p:nvPr/>
          </p:nvGrpSpPr>
          <p:grpSpPr>
            <a:xfrm>
              <a:off x="5339244" y="1615769"/>
              <a:ext cx="5541192" cy="3867254"/>
              <a:chOff x="5339244" y="1615769"/>
              <a:chExt cx="5541192" cy="3867254"/>
            </a:xfrm>
          </p:grpSpPr>
          <p:cxnSp>
            <p:nvCxnSpPr>
              <p:cNvPr id="75" name="直線單箭頭接點 74"/>
              <p:cNvCxnSpPr/>
              <p:nvPr/>
            </p:nvCxnSpPr>
            <p:spPr>
              <a:xfrm flipH="1" flipV="1">
                <a:off x="6530108" y="2654531"/>
                <a:ext cx="1" cy="25400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單箭頭接點 75"/>
              <p:cNvCxnSpPr/>
              <p:nvPr/>
            </p:nvCxnSpPr>
            <p:spPr>
              <a:xfrm>
                <a:off x="6530108" y="5194531"/>
                <a:ext cx="435032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7" name="直線接點 76"/>
              <p:cNvCxnSpPr/>
              <p:nvPr/>
            </p:nvCxnSpPr>
            <p:spPr>
              <a:xfrm flipV="1">
                <a:off x="6530108" y="2906684"/>
                <a:ext cx="2087419" cy="923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8" name="直線接點 77"/>
              <p:cNvCxnSpPr/>
              <p:nvPr/>
            </p:nvCxnSpPr>
            <p:spPr>
              <a:xfrm>
                <a:off x="8617527" y="2915920"/>
                <a:ext cx="0" cy="227861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9" name="文字方塊 78"/>
              <p:cNvSpPr txBox="1"/>
              <p:nvPr/>
            </p:nvSpPr>
            <p:spPr>
              <a:xfrm>
                <a:off x="5411559" y="2530064"/>
                <a:ext cx="641452" cy="946320"/>
              </a:xfrm>
              <a:prstGeom prst="rect">
                <a:avLst/>
              </a:prstGeom>
              <a:noFill/>
            </p:spPr>
            <p:txBody>
              <a:bodyPr wrap="square" rtlCol="0">
                <a:spAutoFit/>
              </a:bodyPr>
              <a:lstStyle/>
              <a:p>
                <a:r>
                  <a:rPr lang="en-US" altLang="zh-TW" dirty="0" smtClean="0">
                    <a:latin typeface="Times New Roman" panose="02020603050405020304" pitchFamily="18" charset="0"/>
                    <a:ea typeface="微軟正黑體" panose="020B0604030504040204" pitchFamily="34" charset="-120"/>
                  </a:rPr>
                  <a:t>1</a:t>
                </a:r>
                <a:endParaRPr lang="zh-TW" altLang="en-US" dirty="0">
                  <a:latin typeface="Times New Roman" panose="02020603050405020304" pitchFamily="18" charset="0"/>
                  <a:ea typeface="微軟正黑體" panose="020B0604030504040204" pitchFamily="34" charset="-120"/>
                </a:endParaRPr>
              </a:p>
            </p:txBody>
          </p:sp>
          <p:sp>
            <p:nvSpPr>
              <p:cNvPr id="80" name="文字方塊 79"/>
              <p:cNvSpPr txBox="1"/>
              <p:nvPr/>
            </p:nvSpPr>
            <p:spPr>
              <a:xfrm>
                <a:off x="5339244" y="4536704"/>
                <a:ext cx="786078" cy="946319"/>
              </a:xfrm>
              <a:prstGeom prst="rect">
                <a:avLst/>
              </a:prstGeom>
              <a:noFill/>
            </p:spPr>
            <p:txBody>
              <a:bodyPr wrap="square" rtlCol="0">
                <a:spAutoFit/>
              </a:bodyPr>
              <a:lstStyle/>
              <a:p>
                <a:r>
                  <a:rPr lang="en-US" altLang="zh-TW" dirty="0" smtClean="0">
                    <a:latin typeface="Times New Roman" panose="02020603050405020304" pitchFamily="18" charset="0"/>
                    <a:ea typeface="微軟正黑體" panose="020B0604030504040204" pitchFamily="34" charset="-120"/>
                  </a:rPr>
                  <a:t>0</a:t>
                </a:r>
                <a:endParaRPr lang="zh-TW" altLang="en-US" dirty="0">
                  <a:latin typeface="Times New Roman" panose="02020603050405020304" pitchFamily="18" charset="0"/>
                  <a:ea typeface="微軟正黑體" panose="020B0604030504040204" pitchFamily="34" charset="-120"/>
                </a:endParaRPr>
              </a:p>
            </p:txBody>
          </p:sp>
          <p:sp>
            <p:nvSpPr>
              <p:cNvPr id="81" name="文字方塊 80"/>
              <p:cNvSpPr txBox="1"/>
              <p:nvPr/>
            </p:nvSpPr>
            <p:spPr>
              <a:xfrm>
                <a:off x="5950874" y="1615769"/>
                <a:ext cx="2503673" cy="975053"/>
              </a:xfrm>
              <a:prstGeom prst="rect">
                <a:avLst/>
              </a:prstGeom>
              <a:noFill/>
            </p:spPr>
            <p:txBody>
              <a:bodyPr wrap="square" rtlCol="0">
                <a:spAutoFit/>
              </a:bodyPr>
              <a:lstStyle/>
              <a:p>
                <a:r>
                  <a:rPr lang="el-GR" altLang="zh-TW" sz="1600" i="1" dirty="0" smtClean="0">
                    <a:latin typeface="Times New Roman" panose="02020603050405020304" pitchFamily="18" charset="0"/>
                    <a:ea typeface="微軟正黑體" panose="020B0604030504040204" pitchFamily="34" charset="-120"/>
                  </a:rPr>
                  <a:t>μ</a:t>
                </a:r>
                <a:endParaRPr lang="zh-TW" altLang="en-US" sz="1600" dirty="0">
                  <a:latin typeface="Times New Roman" panose="02020603050405020304" pitchFamily="18" charset="0"/>
                  <a:ea typeface="微軟正黑體" panose="020B0604030504040204" pitchFamily="34" charset="-120"/>
                </a:endParaRPr>
              </a:p>
            </p:txBody>
          </p:sp>
        </p:grpSp>
      </p:grpSp>
      <p:sp>
        <p:nvSpPr>
          <p:cNvPr id="86" name="手繪多邊形 85"/>
          <p:cNvSpPr/>
          <p:nvPr/>
        </p:nvSpPr>
        <p:spPr>
          <a:xfrm>
            <a:off x="2910544" y="2078203"/>
            <a:ext cx="1011775" cy="773674"/>
          </a:xfrm>
          <a:custGeom>
            <a:avLst/>
            <a:gdLst>
              <a:gd name="connsiteX0" fmla="*/ 0 w 3648364"/>
              <a:gd name="connsiteY0" fmla="*/ 2333311 h 2342547"/>
              <a:gd name="connsiteX1" fmla="*/ 969818 w 3648364"/>
              <a:gd name="connsiteY1" fmla="*/ 1834547 h 2342547"/>
              <a:gd name="connsiteX2" fmla="*/ 1588655 w 3648364"/>
              <a:gd name="connsiteY2" fmla="*/ 144293 h 2342547"/>
              <a:gd name="connsiteX3" fmla="*/ 1976582 w 3648364"/>
              <a:gd name="connsiteY3" fmla="*/ 292075 h 2342547"/>
              <a:gd name="connsiteX4" fmla="*/ 2641600 w 3648364"/>
              <a:gd name="connsiteY4" fmla="*/ 1917675 h 2342547"/>
              <a:gd name="connsiteX5" fmla="*/ 3648364 w 3648364"/>
              <a:gd name="connsiteY5" fmla="*/ 2342547 h 2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8364" h="2342547">
                <a:moveTo>
                  <a:pt x="0" y="2333311"/>
                </a:moveTo>
                <a:cubicBezTo>
                  <a:pt x="352521" y="2266347"/>
                  <a:pt x="705042" y="2199383"/>
                  <a:pt x="969818" y="1834547"/>
                </a:cubicBezTo>
                <a:cubicBezTo>
                  <a:pt x="1234594" y="1469711"/>
                  <a:pt x="1420861" y="401372"/>
                  <a:pt x="1588655" y="144293"/>
                </a:cubicBezTo>
                <a:cubicBezTo>
                  <a:pt x="1756449" y="-112786"/>
                  <a:pt x="1801091" y="-3489"/>
                  <a:pt x="1976582" y="292075"/>
                </a:cubicBezTo>
                <a:cubicBezTo>
                  <a:pt x="2152073" y="587639"/>
                  <a:pt x="2362970" y="1575930"/>
                  <a:pt x="2641600" y="1917675"/>
                </a:cubicBezTo>
                <a:cubicBezTo>
                  <a:pt x="2920230" y="2259420"/>
                  <a:pt x="3284297" y="2300983"/>
                  <a:pt x="3648364" y="2342547"/>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微軟正黑體" panose="020B0604030504040204" pitchFamily="34" charset="-120"/>
            </a:endParaRPr>
          </a:p>
        </p:txBody>
      </p:sp>
      <p:grpSp>
        <p:nvGrpSpPr>
          <p:cNvPr id="89" name="群組 88"/>
          <p:cNvGrpSpPr/>
          <p:nvPr/>
        </p:nvGrpSpPr>
        <p:grpSpPr>
          <a:xfrm>
            <a:off x="4600685" y="1438976"/>
            <a:ext cx="2130140" cy="1861933"/>
            <a:chOff x="5850182" y="1487950"/>
            <a:chExt cx="6831825" cy="5971623"/>
          </a:xfrm>
        </p:grpSpPr>
        <p:grpSp>
          <p:nvGrpSpPr>
            <p:cNvPr id="95" name="群組 94"/>
            <p:cNvGrpSpPr/>
            <p:nvPr/>
          </p:nvGrpSpPr>
          <p:grpSpPr>
            <a:xfrm>
              <a:off x="6246871" y="1487950"/>
              <a:ext cx="6435136" cy="5670755"/>
              <a:chOff x="6184620" y="1044324"/>
              <a:chExt cx="6435136" cy="5670756"/>
            </a:xfrm>
          </p:grpSpPr>
          <p:sp>
            <p:nvSpPr>
              <p:cNvPr id="97" name="橢圓 96"/>
              <p:cNvSpPr/>
              <p:nvPr/>
            </p:nvSpPr>
            <p:spPr>
              <a:xfrm>
                <a:off x="6844531" y="2532230"/>
                <a:ext cx="3524200" cy="3524200"/>
              </a:xfrm>
              <a:prstGeom prst="ellipse">
                <a:avLst/>
              </a:pr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Times New Roman" panose="02020603050405020304" pitchFamily="18" charset="0"/>
                  <a:ea typeface="微軟正黑體" panose="020B0604030504040204" pitchFamily="34" charset="-120"/>
                </a:endParaRPr>
              </a:p>
            </p:txBody>
          </p:sp>
          <p:cxnSp>
            <p:nvCxnSpPr>
              <p:cNvPr id="98" name="直線單箭頭接點 97"/>
              <p:cNvCxnSpPr/>
              <p:nvPr/>
            </p:nvCxnSpPr>
            <p:spPr>
              <a:xfrm>
                <a:off x="6184620" y="4318105"/>
                <a:ext cx="472719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線單箭頭接點 98"/>
              <p:cNvCxnSpPr/>
              <p:nvPr/>
            </p:nvCxnSpPr>
            <p:spPr>
              <a:xfrm flipH="1" flipV="1">
                <a:off x="8608946" y="1692153"/>
                <a:ext cx="58394" cy="50229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0" name="文字方塊 99"/>
                  <p:cNvSpPr txBox="1"/>
                  <p:nvPr/>
                </p:nvSpPr>
                <p:spPr>
                  <a:xfrm>
                    <a:off x="7719816" y="1044324"/>
                    <a:ext cx="3069366" cy="9871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zh-TW" altLang="en-US" sz="1400" i="1" smtClean="0">
                                  <a:latin typeface="Cambria Math" panose="02040503050406030204" pitchFamily="18" charset="0"/>
                                </a:rPr>
                                <m:t>𝜇</m:t>
                              </m:r>
                            </m:e>
                            <m:sub>
                              <m:r>
                                <a:rPr lang="en-US" altLang="zh-TW" sz="1400" b="0" i="1" smtClean="0">
                                  <a:latin typeface="Cambria Math" panose="02040503050406030204" pitchFamily="18" charset="0"/>
                                </a:rPr>
                                <m:t>𝐼𝑚</m:t>
                              </m:r>
                            </m:sub>
                          </m:sSub>
                        </m:oMath>
                      </m:oMathPara>
                    </a14:m>
                    <a:endParaRPr lang="zh-TW" altLang="en-US" sz="1400" dirty="0">
                      <a:latin typeface="Times New Roman" panose="02020603050405020304" pitchFamily="18" charset="0"/>
                      <a:ea typeface="微軟正黑體" panose="020B0604030504040204" pitchFamily="34" charset="-120"/>
                    </a:endParaRPr>
                  </a:p>
                </p:txBody>
              </p:sp>
            </mc:Choice>
            <mc:Fallback xmlns="">
              <p:sp>
                <p:nvSpPr>
                  <p:cNvPr id="100" name="文字方塊 99"/>
                  <p:cNvSpPr txBox="1">
                    <a:spLocks noRot="1" noChangeAspect="1" noMove="1" noResize="1" noEditPoints="1" noAdjustHandles="1" noChangeArrowheads="1" noChangeShapeType="1" noTextEdit="1"/>
                  </p:cNvSpPr>
                  <p:nvPr/>
                </p:nvSpPr>
                <p:spPr>
                  <a:xfrm>
                    <a:off x="7719816" y="1044324"/>
                    <a:ext cx="3069366" cy="987108"/>
                  </a:xfrm>
                  <a:prstGeom prst="rect">
                    <a:avLst/>
                  </a:prstGeom>
                  <a:blipFill>
                    <a:blip r:embed="rId4"/>
                    <a:stretch>
                      <a:fillRect b="-19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文字方塊 100"/>
                  <p:cNvSpPr txBox="1"/>
                  <p:nvPr/>
                </p:nvSpPr>
                <p:spPr>
                  <a:xfrm>
                    <a:off x="9642133" y="3251971"/>
                    <a:ext cx="2977623" cy="9871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zh-TW" altLang="en-US" sz="1400" i="1" smtClean="0">
                                  <a:latin typeface="Cambria Math" panose="02040503050406030204" pitchFamily="18" charset="0"/>
                                </a:rPr>
                                <m:t>𝜇</m:t>
                              </m:r>
                            </m:e>
                            <m:sub>
                              <m:r>
                                <a:rPr lang="en-US" altLang="zh-TW" sz="1400" b="0" i="1" smtClean="0">
                                  <a:latin typeface="Cambria Math" panose="02040503050406030204" pitchFamily="18" charset="0"/>
                                </a:rPr>
                                <m:t>𝑅𝑒</m:t>
                              </m:r>
                            </m:sub>
                          </m:sSub>
                        </m:oMath>
                      </m:oMathPara>
                    </a14:m>
                    <a:endParaRPr lang="zh-TW" altLang="en-US" sz="1400" dirty="0">
                      <a:latin typeface="Times New Roman" panose="02020603050405020304" pitchFamily="18" charset="0"/>
                      <a:ea typeface="微軟正黑體" panose="020B0604030504040204" pitchFamily="34" charset="-120"/>
                    </a:endParaRPr>
                  </a:p>
                </p:txBody>
              </p:sp>
            </mc:Choice>
            <mc:Fallback xmlns="">
              <p:sp>
                <p:nvSpPr>
                  <p:cNvPr id="101" name="文字方塊 100"/>
                  <p:cNvSpPr txBox="1">
                    <a:spLocks noRot="1" noChangeAspect="1" noMove="1" noResize="1" noEditPoints="1" noAdjustHandles="1" noChangeArrowheads="1" noChangeShapeType="1" noTextEdit="1"/>
                  </p:cNvSpPr>
                  <p:nvPr/>
                </p:nvSpPr>
                <p:spPr>
                  <a:xfrm>
                    <a:off x="9642133" y="3251971"/>
                    <a:ext cx="2977623" cy="987108"/>
                  </a:xfrm>
                  <a:prstGeom prst="rect">
                    <a:avLst/>
                  </a:prstGeom>
                  <a:blipFill>
                    <a:blip r:embed="rId5"/>
                    <a:stretch>
                      <a:fillRect b="-4000"/>
                    </a:stretch>
                  </a:blipFill>
                </p:spPr>
                <p:txBody>
                  <a:bodyPr/>
                  <a:lstStyle/>
                  <a:p>
                    <a:r>
                      <a:rPr lang="zh-TW" altLang="en-US">
                        <a:noFill/>
                      </a:rPr>
                      <a:t> </a:t>
                    </a:r>
                  </a:p>
                </p:txBody>
              </p:sp>
            </mc:Fallback>
          </mc:AlternateContent>
          <p:sp>
            <p:nvSpPr>
              <p:cNvPr id="102" name="文字方塊 101"/>
              <p:cNvSpPr txBox="1"/>
              <p:nvPr/>
            </p:nvSpPr>
            <p:spPr>
              <a:xfrm>
                <a:off x="9097909" y="2938680"/>
                <a:ext cx="840253" cy="839040"/>
              </a:xfrm>
              <a:prstGeom prst="rect">
                <a:avLst/>
              </a:prstGeom>
              <a:noFill/>
            </p:spPr>
            <p:txBody>
              <a:bodyPr wrap="square" rtlCol="0">
                <a:spAutoFit/>
              </a:bodyPr>
              <a:lstStyle/>
              <a:p>
                <a:r>
                  <a:rPr lang="en-US" altLang="zh-TW" sz="1100" dirty="0" smtClean="0">
                    <a:solidFill>
                      <a:srgbClr val="FF0000"/>
                    </a:solidFill>
                    <a:latin typeface="Times New Roman" panose="02020603050405020304" pitchFamily="18" charset="0"/>
                    <a:ea typeface="微軟正黑體" panose="020B0604030504040204" pitchFamily="34" charset="-120"/>
                  </a:rPr>
                  <a:t>x</a:t>
                </a:r>
                <a:endParaRPr lang="zh-TW" altLang="en-US" sz="1100" dirty="0">
                  <a:solidFill>
                    <a:srgbClr val="FF0000"/>
                  </a:solidFill>
                  <a:latin typeface="Times New Roman" panose="02020603050405020304" pitchFamily="18" charset="0"/>
                  <a:ea typeface="微軟正黑體" panose="020B0604030504040204" pitchFamily="34" charset="-120"/>
                </a:endParaRPr>
              </a:p>
            </p:txBody>
          </p:sp>
        </p:grpSp>
        <p:sp>
          <p:nvSpPr>
            <p:cNvPr id="91" name="文字方塊 90"/>
            <p:cNvSpPr txBox="1"/>
            <p:nvPr/>
          </p:nvSpPr>
          <p:spPr>
            <a:xfrm>
              <a:off x="10280047" y="4693409"/>
              <a:ext cx="811157" cy="1085816"/>
            </a:xfrm>
            <a:prstGeom prst="rect">
              <a:avLst/>
            </a:prstGeom>
            <a:noFill/>
          </p:spPr>
          <p:txBody>
            <a:bodyPr wrap="square" rtlCol="0">
              <a:spAutoFit/>
            </a:bodyPr>
            <a:lstStyle/>
            <a:p>
              <a:r>
                <a:rPr lang="en-US" altLang="zh-TW" sz="1600" dirty="0" smtClean="0">
                  <a:latin typeface="Times New Roman" panose="02020603050405020304" pitchFamily="18" charset="0"/>
                  <a:ea typeface="微軟正黑體" panose="020B0604030504040204" pitchFamily="34" charset="-120"/>
                </a:rPr>
                <a:t>1</a:t>
              </a:r>
              <a:endParaRPr lang="zh-TW" altLang="en-US" sz="1600" dirty="0">
                <a:latin typeface="Times New Roman" panose="02020603050405020304" pitchFamily="18" charset="0"/>
                <a:ea typeface="微軟正黑體" panose="020B0604030504040204" pitchFamily="34" charset="-120"/>
              </a:endParaRPr>
            </a:p>
          </p:txBody>
        </p:sp>
        <p:sp>
          <p:nvSpPr>
            <p:cNvPr id="92" name="文字方塊 91"/>
            <p:cNvSpPr txBox="1"/>
            <p:nvPr/>
          </p:nvSpPr>
          <p:spPr>
            <a:xfrm>
              <a:off x="5850182" y="4630532"/>
              <a:ext cx="1199458" cy="1085816"/>
            </a:xfrm>
            <a:prstGeom prst="rect">
              <a:avLst/>
            </a:prstGeom>
            <a:noFill/>
          </p:spPr>
          <p:txBody>
            <a:bodyPr wrap="square" rtlCol="0">
              <a:spAutoFit/>
            </a:bodyPr>
            <a:lstStyle/>
            <a:p>
              <a:r>
                <a:rPr lang="en-US" altLang="zh-TW" sz="1600" dirty="0" smtClean="0">
                  <a:latin typeface="Times New Roman" panose="02020603050405020304" pitchFamily="18" charset="0"/>
                  <a:ea typeface="微軟正黑體" panose="020B0604030504040204" pitchFamily="34" charset="-120"/>
                </a:rPr>
                <a:t>-1</a:t>
              </a:r>
              <a:endParaRPr lang="zh-TW" altLang="en-US" sz="1600" dirty="0">
                <a:latin typeface="Times New Roman" panose="02020603050405020304" pitchFamily="18" charset="0"/>
                <a:ea typeface="微軟正黑體" panose="020B0604030504040204" pitchFamily="34" charset="-120"/>
              </a:endParaRPr>
            </a:p>
          </p:txBody>
        </p:sp>
        <p:sp>
          <p:nvSpPr>
            <p:cNvPr id="93" name="文字方塊 92"/>
            <p:cNvSpPr txBox="1"/>
            <p:nvPr/>
          </p:nvSpPr>
          <p:spPr>
            <a:xfrm>
              <a:off x="7686376" y="6373757"/>
              <a:ext cx="1357551" cy="1085816"/>
            </a:xfrm>
            <a:prstGeom prst="rect">
              <a:avLst/>
            </a:prstGeom>
            <a:noFill/>
          </p:spPr>
          <p:txBody>
            <a:bodyPr wrap="square" rtlCol="0">
              <a:spAutoFit/>
            </a:bodyPr>
            <a:lstStyle/>
            <a:p>
              <a:r>
                <a:rPr lang="en-US" altLang="zh-TW" sz="1600" dirty="0" smtClean="0">
                  <a:latin typeface="Times New Roman" panose="02020603050405020304" pitchFamily="18" charset="0"/>
                  <a:ea typeface="微軟正黑體" panose="020B0604030504040204" pitchFamily="34" charset="-120"/>
                </a:rPr>
                <a:t>- j</a:t>
              </a:r>
              <a:endParaRPr lang="zh-TW" altLang="en-US" sz="1600" dirty="0">
                <a:latin typeface="Times New Roman" panose="02020603050405020304" pitchFamily="18" charset="0"/>
                <a:ea typeface="微軟正黑體" panose="020B0604030504040204" pitchFamily="34" charset="-120"/>
              </a:endParaRPr>
            </a:p>
          </p:txBody>
        </p:sp>
        <p:sp>
          <p:nvSpPr>
            <p:cNvPr id="94" name="文字方塊 93"/>
            <p:cNvSpPr txBox="1"/>
            <p:nvPr/>
          </p:nvSpPr>
          <p:spPr>
            <a:xfrm>
              <a:off x="7715090" y="2011262"/>
              <a:ext cx="1658385" cy="1085816"/>
            </a:xfrm>
            <a:prstGeom prst="rect">
              <a:avLst/>
            </a:prstGeom>
            <a:noFill/>
          </p:spPr>
          <p:txBody>
            <a:bodyPr wrap="square" rtlCol="0">
              <a:spAutoFit/>
            </a:bodyPr>
            <a:lstStyle/>
            <a:p>
              <a:r>
                <a:rPr lang="en-US" altLang="zh-TW" sz="1600" dirty="0" smtClean="0">
                  <a:latin typeface="Times New Roman" panose="02020603050405020304" pitchFamily="18" charset="0"/>
                  <a:ea typeface="微軟正黑體" panose="020B0604030504040204" pitchFamily="34" charset="-120"/>
                </a:rPr>
                <a:t> j</a:t>
              </a:r>
              <a:endParaRPr lang="zh-TW" altLang="en-US" sz="1600" dirty="0">
                <a:latin typeface="Times New Roman" panose="02020603050405020304" pitchFamily="18" charset="0"/>
                <a:ea typeface="微軟正黑體" panose="020B0604030504040204" pitchFamily="34" charset="-120"/>
              </a:endParaRPr>
            </a:p>
          </p:txBody>
        </p:sp>
      </p:grpSp>
      <p:grpSp>
        <p:nvGrpSpPr>
          <p:cNvPr id="103" name="群組 102"/>
          <p:cNvGrpSpPr/>
          <p:nvPr/>
        </p:nvGrpSpPr>
        <p:grpSpPr>
          <a:xfrm>
            <a:off x="5468749" y="1979520"/>
            <a:ext cx="416149" cy="729126"/>
            <a:chOff x="8544331" y="2575560"/>
            <a:chExt cx="1418819" cy="2225040"/>
          </a:xfrm>
        </p:grpSpPr>
        <p:sp>
          <p:nvSpPr>
            <p:cNvPr id="105" name="文字方塊 104"/>
            <p:cNvSpPr txBox="1"/>
            <p:nvPr/>
          </p:nvSpPr>
          <p:spPr>
            <a:xfrm>
              <a:off x="8544331" y="2575560"/>
              <a:ext cx="947774" cy="1127073"/>
            </a:xfrm>
            <a:prstGeom prst="rect">
              <a:avLst/>
            </a:prstGeom>
            <a:noFill/>
          </p:spPr>
          <p:txBody>
            <a:bodyPr wrap="square" rtlCol="0">
              <a:spAutoFit/>
            </a:bodyPr>
            <a:lstStyle/>
            <a:p>
              <a:r>
                <a:rPr lang="en-US" altLang="zh-TW" dirty="0" smtClean="0">
                  <a:latin typeface="Times New Roman" panose="02020603050405020304" pitchFamily="18" charset="0"/>
                  <a:ea typeface="微軟正黑體" panose="020B0604030504040204" pitchFamily="34" charset="-120"/>
                </a:rPr>
                <a:t>r</a:t>
              </a:r>
              <a:endParaRPr lang="zh-TW" altLang="en-US" dirty="0">
                <a:latin typeface="Times New Roman" panose="02020603050405020304" pitchFamily="18" charset="0"/>
                <a:ea typeface="微軟正黑體" panose="020B0604030504040204" pitchFamily="34" charset="-120"/>
              </a:endParaRPr>
            </a:p>
          </p:txBody>
        </p:sp>
        <p:cxnSp>
          <p:nvCxnSpPr>
            <p:cNvPr id="104" name="直線接點 103"/>
            <p:cNvCxnSpPr/>
            <p:nvPr/>
          </p:nvCxnSpPr>
          <p:spPr>
            <a:xfrm>
              <a:off x="8612908" y="4055225"/>
              <a:ext cx="1350242" cy="745375"/>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106" name="直線單箭頭接點 105"/>
            <p:cNvCxnSpPr>
              <a:endCxn id="105" idx="3"/>
            </p:cNvCxnSpPr>
            <p:nvPr/>
          </p:nvCxnSpPr>
          <p:spPr>
            <a:xfrm flipV="1">
              <a:off x="8628888" y="3139097"/>
              <a:ext cx="863216" cy="91613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7" name="弧形 106"/>
            <p:cNvSpPr/>
            <p:nvPr/>
          </p:nvSpPr>
          <p:spPr>
            <a:xfrm rot="360000">
              <a:off x="8803585" y="3771900"/>
              <a:ext cx="207618" cy="453143"/>
            </a:xfrm>
            <a:prstGeom prst="arc">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latin typeface="Times New Roman" panose="02020603050405020304" pitchFamily="18" charset="0"/>
                <a:ea typeface="微軟正黑體" panose="020B0604030504040204" pitchFamily="34" charset="-120"/>
              </a:endParaRPr>
            </a:p>
          </p:txBody>
        </p:sp>
      </p:grpSp>
      <p:sp>
        <p:nvSpPr>
          <p:cNvPr id="6" name="矩形 5"/>
          <p:cNvSpPr/>
          <p:nvPr/>
        </p:nvSpPr>
        <p:spPr>
          <a:xfrm>
            <a:off x="5616660" y="2161859"/>
            <a:ext cx="319318" cy="338554"/>
          </a:xfrm>
          <a:prstGeom prst="rect">
            <a:avLst/>
          </a:prstGeom>
        </p:spPr>
        <p:txBody>
          <a:bodyPr wrap="none">
            <a:spAutoFit/>
          </a:bodyPr>
          <a:lstStyle/>
          <a:p>
            <a:r>
              <a:rPr lang="en-US" altLang="zh-TW" sz="1600" dirty="0">
                <a:latin typeface="Times New Roman" panose="02020603050405020304" pitchFamily="18" charset="0"/>
                <a:ea typeface="微軟正黑體" panose="020B0604030504040204" pitchFamily="34" charset="-120"/>
              </a:rPr>
              <a:t>ω</a:t>
            </a:r>
            <a:endParaRPr lang="zh-TW" altLang="en-US" sz="1600" dirty="0">
              <a:latin typeface="Times New Roman" panose="02020603050405020304" pitchFamily="18" charset="0"/>
              <a:ea typeface="微軟正黑體" panose="020B0604030504040204" pitchFamily="34" charset="-120"/>
            </a:endParaRPr>
          </a:p>
        </p:txBody>
      </p:sp>
      <p:sp>
        <p:nvSpPr>
          <p:cNvPr id="112" name="橢圓 111"/>
          <p:cNvSpPr/>
          <p:nvPr/>
        </p:nvSpPr>
        <p:spPr>
          <a:xfrm flipV="1">
            <a:off x="6847820" y="2255679"/>
            <a:ext cx="1480941" cy="369737"/>
          </a:xfrm>
          <a:prstGeom prst="ellipse">
            <a:avLst/>
          </a:prstGeom>
          <a:solidFill>
            <a:schemeClr val="accent3">
              <a:lumMod val="20000"/>
              <a:lumOff val="80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軟正黑體" panose="020B0604030504040204" pitchFamily="34" charset="-120"/>
            </a:endParaRPr>
          </a:p>
        </p:txBody>
      </p:sp>
      <p:grpSp>
        <p:nvGrpSpPr>
          <p:cNvPr id="140" name="群組 139"/>
          <p:cNvGrpSpPr/>
          <p:nvPr/>
        </p:nvGrpSpPr>
        <p:grpSpPr>
          <a:xfrm>
            <a:off x="6904310" y="1625253"/>
            <a:ext cx="1433967" cy="1175858"/>
            <a:chOff x="6925821" y="1613848"/>
            <a:chExt cx="1433967" cy="1175858"/>
          </a:xfrm>
        </p:grpSpPr>
        <p:cxnSp>
          <p:nvCxnSpPr>
            <p:cNvPr id="116" name="直線單箭頭接點 115"/>
            <p:cNvCxnSpPr/>
            <p:nvPr/>
          </p:nvCxnSpPr>
          <p:spPr>
            <a:xfrm flipH="1" flipV="1">
              <a:off x="7555976" y="1613848"/>
              <a:ext cx="9102" cy="7781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7" name="直線單箭頭接點 116"/>
            <p:cNvCxnSpPr/>
            <p:nvPr/>
          </p:nvCxnSpPr>
          <p:spPr>
            <a:xfrm flipH="1">
              <a:off x="6925821" y="2382207"/>
              <a:ext cx="639257" cy="40749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8" name="直線單箭頭接點 117"/>
            <p:cNvCxnSpPr/>
            <p:nvPr/>
          </p:nvCxnSpPr>
          <p:spPr>
            <a:xfrm>
              <a:off x="7559751" y="2392038"/>
              <a:ext cx="800037" cy="2678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25" name="群組 124"/>
            <p:cNvGrpSpPr/>
            <p:nvPr/>
          </p:nvGrpSpPr>
          <p:grpSpPr>
            <a:xfrm>
              <a:off x="7557697" y="2073595"/>
              <a:ext cx="261412" cy="493618"/>
              <a:chOff x="8605226" y="3178035"/>
              <a:chExt cx="891260" cy="1518606"/>
            </a:xfrm>
          </p:grpSpPr>
          <p:cxnSp>
            <p:nvCxnSpPr>
              <p:cNvPr id="127" name="直線接點 126"/>
              <p:cNvCxnSpPr/>
              <p:nvPr/>
            </p:nvCxnSpPr>
            <p:spPr>
              <a:xfrm>
                <a:off x="8605226" y="4150886"/>
                <a:ext cx="782523" cy="545755"/>
              </a:xfrm>
              <a:prstGeom prst="line">
                <a:avLst/>
              </a:prstGeom>
              <a:ln w="19050">
                <a:solidFill>
                  <a:srgbClr val="FF0000"/>
                </a:solidFill>
                <a:prstDash val="sysDash"/>
              </a:ln>
            </p:spPr>
            <p:style>
              <a:lnRef idx="1">
                <a:schemeClr val="dk1"/>
              </a:lnRef>
              <a:fillRef idx="0">
                <a:schemeClr val="dk1"/>
              </a:fillRef>
              <a:effectRef idx="0">
                <a:schemeClr val="dk1"/>
              </a:effectRef>
              <a:fontRef idx="minor">
                <a:schemeClr val="tx1"/>
              </a:fontRef>
            </p:style>
          </p:cxnSp>
          <p:cxnSp>
            <p:nvCxnSpPr>
              <p:cNvPr id="128" name="直線單箭頭接點 127"/>
              <p:cNvCxnSpPr/>
              <p:nvPr/>
            </p:nvCxnSpPr>
            <p:spPr>
              <a:xfrm flipV="1">
                <a:off x="8633269" y="3178035"/>
                <a:ext cx="863217" cy="916130"/>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grpSp>
        <p:cxnSp>
          <p:nvCxnSpPr>
            <p:cNvPr id="132" name="直線接點 131"/>
            <p:cNvCxnSpPr/>
            <p:nvPr/>
          </p:nvCxnSpPr>
          <p:spPr>
            <a:xfrm flipH="1">
              <a:off x="7787217" y="2087390"/>
              <a:ext cx="13671" cy="481543"/>
            </a:xfrm>
            <a:prstGeom prst="line">
              <a:avLst/>
            </a:prstGeom>
            <a:ln w="9525"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5" name="直線接點 134"/>
            <p:cNvCxnSpPr/>
            <p:nvPr/>
          </p:nvCxnSpPr>
          <p:spPr>
            <a:xfrm>
              <a:off x="7355622" y="2550842"/>
              <a:ext cx="429244" cy="24421"/>
            </a:xfrm>
            <a:prstGeom prst="line">
              <a:avLst/>
            </a:prstGeom>
            <a:ln>
              <a:solidFill>
                <a:srgbClr val="B00000"/>
              </a:solidFill>
              <a:prstDash val="lgDash"/>
            </a:ln>
          </p:spPr>
          <p:style>
            <a:lnRef idx="1">
              <a:schemeClr val="accent1"/>
            </a:lnRef>
            <a:fillRef idx="0">
              <a:schemeClr val="accent1"/>
            </a:fillRef>
            <a:effectRef idx="0">
              <a:schemeClr val="accent1"/>
            </a:effectRef>
            <a:fontRef idx="minor">
              <a:schemeClr val="tx1"/>
            </a:fontRef>
          </p:style>
        </p:cxnSp>
        <p:cxnSp>
          <p:nvCxnSpPr>
            <p:cNvPr id="138" name="直線接點 137"/>
            <p:cNvCxnSpPr/>
            <p:nvPr/>
          </p:nvCxnSpPr>
          <p:spPr>
            <a:xfrm flipH="1">
              <a:off x="7778388" y="2425857"/>
              <a:ext cx="218866" cy="134497"/>
            </a:xfrm>
            <a:prstGeom prst="line">
              <a:avLst/>
            </a:prstGeom>
            <a:ln>
              <a:solidFill>
                <a:srgbClr val="002060"/>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1" name="矩形 140"/>
              <p:cNvSpPr/>
              <p:nvPr/>
            </p:nvSpPr>
            <p:spPr>
              <a:xfrm>
                <a:off x="7458455" y="1978616"/>
                <a:ext cx="3209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sz="1600" i="0">
                          <a:solidFill>
                            <a:srgbClr val="FF0000"/>
                          </a:solidFill>
                          <a:latin typeface="Cambria Math" panose="02040503050406030204" pitchFamily="18" charset="0"/>
                        </a:rPr>
                        <m:t>r</m:t>
                      </m:r>
                    </m:oMath>
                  </m:oMathPara>
                </a14:m>
                <a:endParaRPr lang="en-US" sz="1600" dirty="0">
                  <a:latin typeface="Times New Roman" panose="02020603050405020304" pitchFamily="18" charset="0"/>
                  <a:ea typeface="微軟正黑體" panose="020B0604030504040204" pitchFamily="34" charset="-120"/>
                </a:endParaRPr>
              </a:p>
            </p:txBody>
          </p:sp>
        </mc:Choice>
        <mc:Fallback xmlns="">
          <p:sp>
            <p:nvSpPr>
              <p:cNvPr id="141" name="矩形 140"/>
              <p:cNvSpPr>
                <a:spLocks noRot="1" noChangeAspect="1" noMove="1" noResize="1" noEditPoints="1" noAdjustHandles="1" noChangeArrowheads="1" noChangeShapeType="1" noTextEdit="1"/>
              </p:cNvSpPr>
              <p:nvPr/>
            </p:nvSpPr>
            <p:spPr>
              <a:xfrm>
                <a:off x="7458455" y="1978616"/>
                <a:ext cx="320922" cy="338554"/>
              </a:xfrm>
              <a:prstGeom prst="rect">
                <a:avLst/>
              </a:prstGeom>
              <a:blipFill>
                <a:blip r:embed="rId6"/>
                <a:stretch>
                  <a:fillRect/>
                </a:stretch>
              </a:blipFill>
            </p:spPr>
            <p:txBody>
              <a:bodyPr/>
              <a:lstStyle/>
              <a:p>
                <a:r>
                  <a:rPr lang="zh-TW" altLang="en-US">
                    <a:noFill/>
                  </a:rPr>
                  <a:t> </a:t>
                </a:r>
              </a:p>
            </p:txBody>
          </p:sp>
        </mc:Fallback>
      </mc:AlternateContent>
      <p:sp>
        <p:nvSpPr>
          <p:cNvPr id="142" name="文字方塊 141"/>
          <p:cNvSpPr txBox="1"/>
          <p:nvPr/>
        </p:nvSpPr>
        <p:spPr>
          <a:xfrm>
            <a:off x="3019695" y="1036107"/>
            <a:ext cx="697627" cy="369332"/>
          </a:xfrm>
          <a:prstGeom prst="rect">
            <a:avLst/>
          </a:prstGeom>
          <a:noFill/>
        </p:spPr>
        <p:txBody>
          <a:bodyPr wrap="none" rtlCol="0">
            <a:spAutoFit/>
          </a:bodyPr>
          <a:lstStyle/>
          <a:p>
            <a:r>
              <a:rPr lang="en-US" altLang="zh-TW" b="1" dirty="0" smtClean="0">
                <a:solidFill>
                  <a:schemeClr val="accent1">
                    <a:lumMod val="50000"/>
                  </a:schemeClr>
                </a:solidFill>
              </a:rPr>
              <a:t>1965</a:t>
            </a:r>
            <a:endParaRPr lang="zh-TW" altLang="en-US" b="1" dirty="0">
              <a:solidFill>
                <a:schemeClr val="accent1">
                  <a:lumMod val="50000"/>
                </a:schemeClr>
              </a:solidFill>
            </a:endParaRPr>
          </a:p>
        </p:txBody>
      </p:sp>
      <p:sp>
        <p:nvSpPr>
          <p:cNvPr id="143" name="文字方塊 142"/>
          <p:cNvSpPr txBox="1"/>
          <p:nvPr/>
        </p:nvSpPr>
        <p:spPr>
          <a:xfrm>
            <a:off x="5165303" y="1034032"/>
            <a:ext cx="697627" cy="369332"/>
          </a:xfrm>
          <a:prstGeom prst="rect">
            <a:avLst/>
          </a:prstGeom>
          <a:noFill/>
        </p:spPr>
        <p:txBody>
          <a:bodyPr wrap="none" rtlCol="0">
            <a:spAutoFit/>
          </a:bodyPr>
          <a:lstStyle/>
          <a:p>
            <a:r>
              <a:rPr lang="en-US" altLang="zh-TW" b="1" dirty="0" smtClean="0">
                <a:solidFill>
                  <a:schemeClr val="accent1">
                    <a:lumMod val="50000"/>
                  </a:schemeClr>
                </a:solidFill>
              </a:rPr>
              <a:t>2002</a:t>
            </a:r>
            <a:endParaRPr lang="zh-TW" altLang="en-US" b="1" dirty="0">
              <a:solidFill>
                <a:schemeClr val="accent1">
                  <a:lumMod val="50000"/>
                </a:schemeClr>
              </a:solidFill>
            </a:endParaRPr>
          </a:p>
        </p:txBody>
      </p:sp>
      <p:sp>
        <p:nvSpPr>
          <p:cNvPr id="144" name="文字方塊 143"/>
          <p:cNvSpPr txBox="1"/>
          <p:nvPr/>
        </p:nvSpPr>
        <p:spPr>
          <a:xfrm>
            <a:off x="7197982" y="1052905"/>
            <a:ext cx="697627" cy="369332"/>
          </a:xfrm>
          <a:prstGeom prst="rect">
            <a:avLst/>
          </a:prstGeom>
          <a:noFill/>
        </p:spPr>
        <p:txBody>
          <a:bodyPr wrap="none" rtlCol="0">
            <a:spAutoFit/>
          </a:bodyPr>
          <a:lstStyle/>
          <a:p>
            <a:r>
              <a:rPr lang="en-US" altLang="zh-TW" b="1" dirty="0" smtClean="0">
                <a:solidFill>
                  <a:schemeClr val="accent1">
                    <a:lumMod val="50000"/>
                  </a:schemeClr>
                </a:solidFill>
              </a:rPr>
              <a:t>2018</a:t>
            </a:r>
            <a:endParaRPr lang="zh-TW" altLang="en-US" b="1" dirty="0">
              <a:solidFill>
                <a:schemeClr val="accent1">
                  <a:lumMod val="50000"/>
                </a:schemeClr>
              </a:solidFill>
            </a:endParaRPr>
          </a:p>
        </p:txBody>
      </p:sp>
      <p:sp>
        <p:nvSpPr>
          <p:cNvPr id="146" name="TextBox 44"/>
          <p:cNvSpPr txBox="1"/>
          <p:nvPr/>
        </p:nvSpPr>
        <p:spPr>
          <a:xfrm>
            <a:off x="2163401" y="3950052"/>
            <a:ext cx="2220397" cy="738664"/>
          </a:xfrm>
          <a:prstGeom prst="rect">
            <a:avLst/>
          </a:prstGeom>
          <a:noFill/>
        </p:spPr>
        <p:txBody>
          <a:bodyPr wrap="square" rtlCol="0" anchor="ctr">
            <a:spAutoFit/>
          </a:bodyPr>
          <a:lstStyle/>
          <a:p>
            <a:pPr algn="ctr"/>
            <a:r>
              <a:rPr lang="zh-TW" altLang="en-US" sz="1400" dirty="0" smtClean="0">
                <a:latin typeface="微軟正黑體" panose="020B0604030504040204" pitchFamily="34" charset="-120"/>
                <a:ea typeface="微軟正黑體" panose="020B0604030504040204" pitchFamily="34" charset="-120"/>
              </a:rPr>
              <a:t>類</a:t>
            </a:r>
            <a:r>
              <a:rPr lang="zh-TW" altLang="en-US" sz="1400" dirty="0">
                <a:latin typeface="微軟正黑體" panose="020B0604030504040204" pitchFamily="34" charset="-120"/>
                <a:ea typeface="微軟正黑體" panose="020B0604030504040204" pitchFamily="34" charset="-120"/>
              </a:rPr>
              <a:t>神經模糊</a:t>
            </a:r>
            <a:r>
              <a:rPr lang="zh-TW" altLang="en-US" sz="1400" dirty="0" smtClean="0">
                <a:latin typeface="微軟正黑體" panose="020B0604030504040204" pitchFamily="34" charset="-120"/>
                <a:ea typeface="微軟正黑體" panose="020B0604030504040204" pitchFamily="34" charset="-120"/>
              </a:rPr>
              <a:t>系統</a:t>
            </a:r>
            <a:r>
              <a:rPr lang="en-US" altLang="zh-TW" sz="1400" dirty="0" smtClean="0">
                <a:latin typeface="微軟正黑體" panose="020B0604030504040204" pitchFamily="34" charset="-120"/>
                <a:ea typeface="微軟正黑體" panose="020B0604030504040204" pitchFamily="34" charset="-120"/>
              </a:rPr>
              <a:t/>
            </a:r>
            <a:br>
              <a:rPr lang="en-US" altLang="zh-TW" sz="1400" dirty="0" smtClean="0">
                <a:latin typeface="微軟正黑體" panose="020B0604030504040204" pitchFamily="34" charset="-120"/>
                <a:ea typeface="微軟正黑體" panose="020B0604030504040204" pitchFamily="34" charset="-120"/>
              </a:rPr>
            </a:br>
            <a:r>
              <a:rPr lang="en-US" altLang="zh-TW" sz="1400" dirty="0" smtClean="0">
                <a:latin typeface="微軟正黑體" panose="020B0604030504040204" pitchFamily="34" charset="-120"/>
                <a:ea typeface="微軟正黑體" panose="020B0604030504040204" pitchFamily="34" charset="-120"/>
              </a:rPr>
              <a:t>Neuro- </a:t>
            </a:r>
            <a:r>
              <a:rPr lang="en-US" altLang="zh-TW" sz="1400" dirty="0">
                <a:latin typeface="微軟正黑體" panose="020B0604030504040204" pitchFamily="34" charset="-120"/>
                <a:ea typeface="微軟正黑體" panose="020B0604030504040204" pitchFamily="34" charset="-120"/>
              </a:rPr>
              <a:t>fuzzy </a:t>
            </a:r>
            <a:r>
              <a:rPr lang="en-US" altLang="zh-TW" sz="1400" dirty="0" smtClean="0">
                <a:latin typeface="微軟正黑體" panose="020B0604030504040204" pitchFamily="34" charset="-120"/>
                <a:ea typeface="微軟正黑體" panose="020B0604030504040204" pitchFamily="34" charset="-120"/>
              </a:rPr>
              <a:t>system </a:t>
            </a:r>
            <a:r>
              <a:rPr lang="zh-TW" altLang="en-US" sz="1400" dirty="0">
                <a:latin typeface="微軟正黑體" panose="020B0604030504040204" pitchFamily="34" charset="-120"/>
                <a:ea typeface="微軟正黑體" panose="020B0604030504040204" pitchFamily="34" charset="-120"/>
              </a:rPr>
              <a:t>（</a:t>
            </a:r>
            <a:r>
              <a:rPr lang="en-US" altLang="zh-TW" sz="1400" dirty="0" smtClean="0">
                <a:latin typeface="微軟正黑體" panose="020B0604030504040204" pitchFamily="34" charset="-120"/>
                <a:ea typeface="微軟正黑體" panose="020B0604030504040204" pitchFamily="34" charset="-120"/>
              </a:rPr>
              <a:t>NFS</a:t>
            </a:r>
            <a:r>
              <a:rPr lang="zh-TW" altLang="en-US" sz="1400" dirty="0" smtClean="0">
                <a:latin typeface="微軟正黑體" panose="020B0604030504040204" pitchFamily="34" charset="-120"/>
                <a:ea typeface="微軟正黑體" panose="020B0604030504040204" pitchFamily="34" charset="-120"/>
              </a:rPr>
              <a:t>）</a:t>
            </a:r>
            <a:endParaRPr lang="en-US" altLang="ko-KR" sz="11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47" name="TextBox 44"/>
          <p:cNvSpPr txBox="1"/>
          <p:nvPr/>
        </p:nvSpPr>
        <p:spPr>
          <a:xfrm>
            <a:off x="4456602" y="3884010"/>
            <a:ext cx="2055122" cy="954107"/>
          </a:xfrm>
          <a:prstGeom prst="rect">
            <a:avLst/>
          </a:prstGeom>
          <a:noFill/>
        </p:spPr>
        <p:txBody>
          <a:bodyPr wrap="square" rtlCol="0" anchor="ctr">
            <a:spAutoFit/>
          </a:bodyPr>
          <a:lstStyle/>
          <a:p>
            <a:pPr algn="ctr"/>
            <a:r>
              <a:rPr lang="zh-TW" altLang="en-US" sz="1400" dirty="0">
                <a:latin typeface="微軟正黑體" panose="020B0604030504040204" pitchFamily="34" charset="-120"/>
                <a:ea typeface="微軟正黑體" panose="020B0604030504040204" pitchFamily="34" charset="-120"/>
              </a:rPr>
              <a:t>複數類神經模糊</a:t>
            </a:r>
            <a:r>
              <a:rPr lang="zh-TW" altLang="en-US" sz="1400" dirty="0" smtClean="0">
                <a:latin typeface="微軟正黑體" panose="020B0604030504040204" pitchFamily="34" charset="-120"/>
                <a:ea typeface="微軟正黑體" panose="020B0604030504040204" pitchFamily="34" charset="-120"/>
              </a:rPr>
              <a:t>系統</a:t>
            </a:r>
            <a:r>
              <a:rPr lang="en-US" altLang="zh-TW" sz="1400" dirty="0" smtClean="0">
                <a:latin typeface="微軟正黑體" panose="020B0604030504040204" pitchFamily="34" charset="-120"/>
                <a:ea typeface="微軟正黑體" panose="020B0604030504040204" pitchFamily="34" charset="-120"/>
              </a:rPr>
              <a:t/>
            </a:r>
            <a:br>
              <a:rPr lang="en-US" altLang="zh-TW" sz="1400" dirty="0" smtClean="0">
                <a:latin typeface="微軟正黑體" panose="020B0604030504040204" pitchFamily="34" charset="-120"/>
                <a:ea typeface="微軟正黑體" panose="020B0604030504040204" pitchFamily="34" charset="-120"/>
              </a:rPr>
            </a:br>
            <a:r>
              <a:rPr lang="zh-TW" altLang="en-US" sz="1400" dirty="0" smtClean="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Complex neuro-fuzzy </a:t>
            </a:r>
            <a:r>
              <a:rPr lang="en-US" altLang="zh-TW" sz="1400" dirty="0" smtClean="0">
                <a:latin typeface="微軟正黑體" panose="020B0604030504040204" pitchFamily="34" charset="-120"/>
                <a:ea typeface="微軟正黑體" panose="020B0604030504040204" pitchFamily="34" charset="-120"/>
              </a:rPr>
              <a:t>system </a:t>
            </a:r>
            <a:br>
              <a:rPr lang="en-US" altLang="zh-TW" sz="1400" dirty="0" smtClean="0">
                <a:latin typeface="微軟正黑體" panose="020B0604030504040204" pitchFamily="34" charset="-120"/>
                <a:ea typeface="微軟正黑體" panose="020B0604030504040204" pitchFamily="34" charset="-120"/>
              </a:rPr>
            </a:br>
            <a:r>
              <a:rPr lang="zh-TW" altLang="en-US" sz="1400" dirty="0" smtClean="0">
                <a:latin typeface="微軟正黑體" panose="020B0604030504040204" pitchFamily="34" charset="-120"/>
                <a:ea typeface="微軟正黑體" panose="020B0604030504040204" pitchFamily="34" charset="-120"/>
              </a:rPr>
              <a:t>（</a:t>
            </a:r>
            <a:r>
              <a:rPr lang="en-US" altLang="zh-TW" sz="1400" dirty="0" smtClean="0">
                <a:latin typeface="微軟正黑體" panose="020B0604030504040204" pitchFamily="34" charset="-120"/>
                <a:ea typeface="微軟正黑體" panose="020B0604030504040204" pitchFamily="34" charset="-120"/>
              </a:rPr>
              <a:t>CNFS</a:t>
            </a:r>
            <a:r>
              <a:rPr lang="zh-TW" altLang="en-US" sz="1400" dirty="0" smtClean="0">
                <a:latin typeface="微軟正黑體" panose="020B0604030504040204" pitchFamily="34" charset="-120"/>
                <a:ea typeface="微軟正黑體" panose="020B0604030504040204" pitchFamily="34" charset="-120"/>
              </a:rPr>
              <a:t>）</a:t>
            </a:r>
            <a:endParaRPr lang="en-US" altLang="ko-KR" sz="11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48" name="TextBox 44"/>
          <p:cNvSpPr txBox="1"/>
          <p:nvPr/>
        </p:nvSpPr>
        <p:spPr>
          <a:xfrm>
            <a:off x="6478606" y="3938275"/>
            <a:ext cx="2197271" cy="954107"/>
          </a:xfrm>
          <a:prstGeom prst="rect">
            <a:avLst/>
          </a:prstGeom>
          <a:noFill/>
        </p:spPr>
        <p:txBody>
          <a:bodyPr wrap="square" rtlCol="0" anchor="ctr">
            <a:spAutoFit/>
          </a:bodyPr>
          <a:lstStyle/>
          <a:p>
            <a:pPr algn="ctr"/>
            <a:r>
              <a:rPr lang="zh-TW" altLang="en-US" sz="1400" dirty="0" smtClean="0">
                <a:latin typeface="微軟正黑體" panose="020B0604030504040204" pitchFamily="34" charset="-120"/>
                <a:ea typeface="微軟正黑體" panose="020B0604030504040204" pitchFamily="34" charset="-120"/>
              </a:rPr>
              <a:t>球型複數</a:t>
            </a:r>
            <a:r>
              <a:rPr lang="zh-TW" altLang="en-US" sz="1400" dirty="0">
                <a:latin typeface="微軟正黑體" panose="020B0604030504040204" pitchFamily="34" charset="-120"/>
                <a:ea typeface="微軟正黑體" panose="020B0604030504040204" pitchFamily="34" charset="-120"/>
              </a:rPr>
              <a:t>類神經模糊</a:t>
            </a:r>
            <a:r>
              <a:rPr lang="zh-TW" altLang="en-US" sz="1400" dirty="0" smtClean="0">
                <a:latin typeface="微軟正黑體" panose="020B0604030504040204" pitchFamily="34" charset="-120"/>
                <a:ea typeface="微軟正黑體" panose="020B0604030504040204" pitchFamily="34" charset="-120"/>
              </a:rPr>
              <a:t>系統</a:t>
            </a:r>
            <a:r>
              <a:rPr lang="en-US" altLang="zh-TW" sz="1400" dirty="0" smtClean="0">
                <a:latin typeface="微軟正黑體" panose="020B0604030504040204" pitchFamily="34" charset="-120"/>
                <a:ea typeface="微軟正黑體" panose="020B0604030504040204" pitchFamily="34" charset="-120"/>
              </a:rPr>
              <a:t/>
            </a:r>
            <a:br>
              <a:rPr lang="en-US" altLang="zh-TW" sz="1400" dirty="0" smtClean="0">
                <a:latin typeface="微軟正黑體" panose="020B0604030504040204" pitchFamily="34" charset="-120"/>
                <a:ea typeface="微軟正黑體" panose="020B0604030504040204" pitchFamily="34" charset="-120"/>
              </a:rPr>
            </a:br>
            <a:r>
              <a:rPr lang="zh-TW" altLang="en-US" sz="1400" dirty="0" smtClean="0">
                <a:latin typeface="微軟正黑體" panose="020B0604030504040204" pitchFamily="34" charset="-120"/>
                <a:ea typeface="微軟正黑體" panose="020B0604030504040204" pitchFamily="34" charset="-120"/>
              </a:rPr>
              <a:t> </a:t>
            </a:r>
            <a:r>
              <a:rPr lang="en-US" altLang="zh-TW" sz="1400" dirty="0" smtClean="0">
                <a:latin typeface="微軟正黑體" panose="020B0604030504040204" pitchFamily="34" charset="-120"/>
                <a:ea typeface="微軟正黑體" panose="020B0604030504040204" pitchFamily="34" charset="-120"/>
              </a:rPr>
              <a:t>Sphere complex </a:t>
            </a:r>
            <a:r>
              <a:rPr lang="en-US" altLang="zh-TW" sz="1400" dirty="0">
                <a:latin typeface="微軟正黑體" panose="020B0604030504040204" pitchFamily="34" charset="-120"/>
                <a:ea typeface="微軟正黑體" panose="020B0604030504040204" pitchFamily="34" charset="-120"/>
              </a:rPr>
              <a:t>neuro-fuzzy </a:t>
            </a:r>
            <a:r>
              <a:rPr lang="en-US" altLang="zh-TW" sz="1400" dirty="0" smtClean="0">
                <a:latin typeface="微軟正黑體" panose="020B0604030504040204" pitchFamily="34" charset="-120"/>
                <a:ea typeface="微軟正黑體" panose="020B0604030504040204" pitchFamily="34" charset="-120"/>
              </a:rPr>
              <a:t>system </a:t>
            </a:r>
          </a:p>
          <a:p>
            <a:pPr algn="ctr"/>
            <a:r>
              <a:rPr lang="zh-TW" altLang="en-US" sz="1400" dirty="0" smtClean="0">
                <a:latin typeface="微軟正黑體" panose="020B0604030504040204" pitchFamily="34" charset="-120"/>
                <a:ea typeface="微軟正黑體" panose="020B0604030504040204" pitchFamily="34" charset="-120"/>
              </a:rPr>
              <a:t>（</a:t>
            </a:r>
            <a:r>
              <a:rPr lang="en-US" altLang="zh-TW" sz="1400" dirty="0" smtClean="0">
                <a:latin typeface="微軟正黑體" panose="020B0604030504040204" pitchFamily="34" charset="-120"/>
                <a:ea typeface="微軟正黑體" panose="020B0604030504040204" pitchFamily="34" charset="-120"/>
              </a:rPr>
              <a:t>SCNFS</a:t>
            </a:r>
            <a:r>
              <a:rPr lang="zh-TW" altLang="en-US" sz="1400" dirty="0">
                <a:latin typeface="微軟正黑體" panose="020B0604030504040204" pitchFamily="34" charset="-120"/>
                <a:ea typeface="微軟正黑體" panose="020B0604030504040204" pitchFamily="34" charset="-120"/>
              </a:rPr>
              <a:t>）</a:t>
            </a:r>
            <a:endParaRPr lang="en-US" altLang="ko-KR" sz="11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49" name="文字方塊 148"/>
          <p:cNvSpPr txBox="1"/>
          <p:nvPr/>
        </p:nvSpPr>
        <p:spPr>
          <a:xfrm>
            <a:off x="5896942" y="3216580"/>
            <a:ext cx="833883" cy="461665"/>
          </a:xfrm>
          <a:prstGeom prst="rect">
            <a:avLst/>
          </a:prstGeom>
          <a:noFill/>
        </p:spPr>
        <p:txBody>
          <a:bodyPr wrap="none" rtlCol="0">
            <a:spAutoFit/>
          </a:bodyPr>
          <a:lstStyle/>
          <a:p>
            <a:r>
              <a:rPr lang="en-US" altLang="zh-TW" sz="1200" dirty="0"/>
              <a:t>r</a:t>
            </a:r>
            <a:r>
              <a:rPr lang="en-US" altLang="zh-TW" sz="1200" dirty="0" smtClean="0"/>
              <a:t> : </a:t>
            </a:r>
            <a:r>
              <a:rPr lang="zh-TW" altLang="en-US" sz="1200" dirty="0" smtClean="0">
                <a:latin typeface="微軟正黑體" panose="020B0604030504040204" pitchFamily="34" charset="-120"/>
                <a:ea typeface="微軟正黑體" panose="020B0604030504040204" pitchFamily="34" charset="-120"/>
              </a:rPr>
              <a:t>振幅值</a:t>
            </a:r>
            <a:r>
              <a:rPr lang="en-US" altLang="zh-TW" sz="1200" dirty="0" smtClean="0"/>
              <a:t/>
            </a:r>
            <a:br>
              <a:rPr lang="en-US" altLang="zh-TW" sz="1200" dirty="0" smtClean="0"/>
            </a:br>
            <a:r>
              <a:rPr lang="en-US" altLang="zh-TW" sz="1200" dirty="0" smtClean="0">
                <a:latin typeface="Times New Roman" panose="02020603050405020304" pitchFamily="18" charset="0"/>
                <a:ea typeface="微軟正黑體" panose="020B0604030504040204" pitchFamily="34" charset="-120"/>
              </a:rPr>
              <a:t>ω</a:t>
            </a:r>
            <a:r>
              <a:rPr lang="en-US" altLang="zh-TW" sz="1200" dirty="0" smtClean="0"/>
              <a:t>:</a:t>
            </a:r>
            <a:r>
              <a:rPr lang="zh-TW" altLang="en-US" sz="1200" dirty="0" smtClean="0"/>
              <a:t> </a:t>
            </a:r>
            <a:r>
              <a:rPr lang="zh-TW" altLang="en-US" sz="1200" dirty="0" smtClean="0">
                <a:latin typeface="微軟正黑體" panose="020B0604030504040204" pitchFamily="34" charset="-120"/>
                <a:ea typeface="微軟正黑體" panose="020B0604030504040204" pitchFamily="34" charset="-120"/>
              </a:rPr>
              <a:t>相位角</a:t>
            </a:r>
            <a:endParaRPr lang="zh-TW" altLang="en-US"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8994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8"/>
                                        </p:tgtEl>
                                      </p:cBhvr>
                                    </p:animEffect>
                                    <p:set>
                                      <p:cBhvr>
                                        <p:cTn id="10" dur="1" fill="hold">
                                          <p:stCondLst>
                                            <p:cond delay="499"/>
                                          </p:stCondLst>
                                        </p:cTn>
                                        <p:tgtEl>
                                          <p:spTgt spid="4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1"/>
                                        </p:tgtEl>
                                      </p:cBhvr>
                                    </p:animEffect>
                                    <p:set>
                                      <p:cBhvr>
                                        <p:cTn id="13" dur="1" fill="hold">
                                          <p:stCondLst>
                                            <p:cond delay="499"/>
                                          </p:stCondLst>
                                        </p:cTn>
                                        <p:tgtEl>
                                          <p:spTgt spid="51"/>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46"/>
                                        </p:tgtEl>
                                        <p:attrNameLst>
                                          <p:attrName>style.visibility</p:attrName>
                                        </p:attrNameLst>
                                      </p:cBhvr>
                                      <p:to>
                                        <p:strVal val="visible"/>
                                      </p:to>
                                    </p:set>
                                    <p:animEffect transition="in" filter="fade">
                                      <p:cBhvr>
                                        <p:cTn id="16" dur="500"/>
                                        <p:tgtEl>
                                          <p:spTgt spid="1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500"/>
                                        <p:tgtEl>
                                          <p:spTgt spid="14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8"/>
                                        </p:tgtEl>
                                        <p:attrNameLst>
                                          <p:attrName>style.visibility</p:attrName>
                                        </p:attrNameLst>
                                      </p:cBhvr>
                                      <p:to>
                                        <p:strVal val="visible"/>
                                      </p:to>
                                    </p:set>
                                    <p:animEffect transition="in" filter="fade">
                                      <p:cBhvr>
                                        <p:cTn id="22"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8" grpId="0"/>
      <p:bldP spid="51" grpId="0"/>
      <p:bldP spid="146" grpId="0"/>
      <p:bldP spid="147" grpId="0"/>
      <p:bldP spid="148" grpId="0"/>
    </p:bldLst>
  </p:timing>
</p:sld>
</file>

<file path=ppt/theme/theme1.xml><?xml version="1.0" encoding="utf-8"?>
<a:theme xmlns:a="http://schemas.openxmlformats.org/drawingml/2006/main" name="Cover and End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3747</TotalTime>
  <Words>3764</Words>
  <Application>Microsoft Office PowerPoint</Application>
  <PresentationFormat>如螢幕大小 (16:9)</PresentationFormat>
  <Paragraphs>922</Paragraphs>
  <Slides>50</Slides>
  <Notes>20</Notes>
  <HiddenSlides>0</HiddenSlides>
  <MMClips>0</MMClips>
  <ScaleCrop>false</ScaleCrop>
  <HeadingPairs>
    <vt:vector size="6" baseType="variant">
      <vt:variant>
        <vt:lpstr>使用字型</vt:lpstr>
      </vt:variant>
      <vt:variant>
        <vt:i4>10</vt:i4>
      </vt:variant>
      <vt:variant>
        <vt:lpstr>佈景主題</vt:lpstr>
      </vt:variant>
      <vt:variant>
        <vt:i4>3</vt:i4>
      </vt:variant>
      <vt:variant>
        <vt:lpstr>投影片標題</vt:lpstr>
      </vt:variant>
      <vt:variant>
        <vt:i4>50</vt:i4>
      </vt:variant>
    </vt:vector>
  </HeadingPairs>
  <TitlesOfParts>
    <vt:vector size="63" baseType="lpstr">
      <vt:lpstr>Arial Unicode MS</vt:lpstr>
      <vt:lpstr>Malgun Gothic</vt:lpstr>
      <vt:lpstr>微軟正黑體</vt:lpstr>
      <vt:lpstr>新細明體</vt:lpstr>
      <vt:lpstr>標楷體</vt:lpstr>
      <vt:lpstr>Arial</vt:lpstr>
      <vt:lpstr>Calibri</vt:lpstr>
      <vt:lpstr>Cambria Math</vt:lpstr>
      <vt:lpstr>Candara</vt:lpstr>
      <vt:lpstr>Times New Roman</vt:lpstr>
      <vt:lpstr>Cover and End Slide Master</vt:lpstr>
      <vt:lpstr>Contents Slide Master</vt:lpstr>
      <vt:lpstr>Section Break Slide Master</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怡廷 陸</cp:lastModifiedBy>
  <cp:revision>196</cp:revision>
  <dcterms:created xsi:type="dcterms:W3CDTF">2016-12-05T23:26:54Z</dcterms:created>
  <dcterms:modified xsi:type="dcterms:W3CDTF">2019-07-13T19:33:43Z</dcterms:modified>
</cp:coreProperties>
</file>